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1.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703" r:id="rId3"/>
    <p:sldMasterId id="2147483705" r:id="rId4"/>
    <p:sldMasterId id="2147483707" r:id="rId5"/>
    <p:sldMasterId id="2147483709" r:id="rId6"/>
    <p:sldMasterId id="2147483721" r:id="rId7"/>
  </p:sldMasterIdLst>
  <p:notesMasterIdLst>
    <p:notesMasterId r:id="rId140"/>
  </p:notesMasterIdLst>
  <p:sldIdLst>
    <p:sldId id="256" r:id="rId8"/>
    <p:sldId id="713" r:id="rId9"/>
    <p:sldId id="714" r:id="rId10"/>
    <p:sldId id="715" r:id="rId11"/>
    <p:sldId id="718" r:id="rId12"/>
    <p:sldId id="719" r:id="rId13"/>
    <p:sldId id="746" r:id="rId14"/>
    <p:sldId id="747" r:id="rId15"/>
    <p:sldId id="748" r:id="rId16"/>
    <p:sldId id="720" r:id="rId17"/>
    <p:sldId id="721" r:id="rId18"/>
    <p:sldId id="722" r:id="rId19"/>
    <p:sldId id="899" r:id="rId20"/>
    <p:sldId id="900" r:id="rId21"/>
    <p:sldId id="726" r:id="rId22"/>
    <p:sldId id="728" r:id="rId23"/>
    <p:sldId id="729" r:id="rId24"/>
    <p:sldId id="744" r:id="rId25"/>
    <p:sldId id="745" r:id="rId26"/>
    <p:sldId id="731" r:id="rId27"/>
    <p:sldId id="738" r:id="rId28"/>
    <p:sldId id="739" r:id="rId29"/>
    <p:sldId id="740" r:id="rId30"/>
    <p:sldId id="266" r:id="rId31"/>
    <p:sldId id="803" r:id="rId32"/>
    <p:sldId id="804" r:id="rId33"/>
    <p:sldId id="805" r:id="rId34"/>
    <p:sldId id="806" r:id="rId35"/>
    <p:sldId id="807" r:id="rId36"/>
    <p:sldId id="808" r:id="rId37"/>
    <p:sldId id="809" r:id="rId38"/>
    <p:sldId id="810" r:id="rId39"/>
    <p:sldId id="881" r:id="rId40"/>
    <p:sldId id="882" r:id="rId41"/>
    <p:sldId id="883" r:id="rId42"/>
    <p:sldId id="884" r:id="rId43"/>
    <p:sldId id="885" r:id="rId44"/>
    <p:sldId id="886" r:id="rId45"/>
    <p:sldId id="887" r:id="rId46"/>
    <p:sldId id="888" r:id="rId47"/>
    <p:sldId id="270" r:id="rId48"/>
    <p:sldId id="271" r:id="rId49"/>
    <p:sldId id="830" r:id="rId50"/>
    <p:sldId id="831" r:id="rId51"/>
    <p:sldId id="832" r:id="rId52"/>
    <p:sldId id="272" r:id="rId53"/>
    <p:sldId id="273" r:id="rId54"/>
    <p:sldId id="274" r:id="rId55"/>
    <p:sldId id="275" r:id="rId56"/>
    <p:sldId id="276" r:id="rId57"/>
    <p:sldId id="833" r:id="rId58"/>
    <p:sldId id="834" r:id="rId59"/>
    <p:sldId id="835" r:id="rId60"/>
    <p:sldId id="836" r:id="rId61"/>
    <p:sldId id="837" r:id="rId62"/>
    <p:sldId id="838" r:id="rId63"/>
    <p:sldId id="277" r:id="rId64"/>
    <p:sldId id="812" r:id="rId65"/>
    <p:sldId id="853" r:id="rId66"/>
    <p:sldId id="278" r:id="rId67"/>
    <p:sldId id="279" r:id="rId68"/>
    <p:sldId id="280" r:id="rId69"/>
    <p:sldId id="281" r:id="rId70"/>
    <p:sldId id="282" r:id="rId71"/>
    <p:sldId id="283" r:id="rId72"/>
    <p:sldId id="284" r:id="rId73"/>
    <p:sldId id="285" r:id="rId74"/>
    <p:sldId id="286" r:id="rId75"/>
    <p:sldId id="287" r:id="rId76"/>
    <p:sldId id="288" r:id="rId77"/>
    <p:sldId id="289" r:id="rId78"/>
    <p:sldId id="290" r:id="rId79"/>
    <p:sldId id="291" r:id="rId80"/>
    <p:sldId id="292" r:id="rId81"/>
    <p:sldId id="293" r:id="rId82"/>
    <p:sldId id="294" r:id="rId83"/>
    <p:sldId id="610" r:id="rId84"/>
    <p:sldId id="690" r:id="rId85"/>
    <p:sldId id="854" r:id="rId86"/>
    <p:sldId id="855" r:id="rId87"/>
    <p:sldId id="857" r:id="rId88"/>
    <p:sldId id="707" r:id="rId89"/>
    <p:sldId id="301" r:id="rId90"/>
    <p:sldId id="889" r:id="rId91"/>
    <p:sldId id="691" r:id="rId92"/>
    <p:sldId id="801" r:id="rId93"/>
    <p:sldId id="302" r:id="rId94"/>
    <p:sldId id="303" r:id="rId95"/>
    <p:sldId id="304" r:id="rId96"/>
    <p:sldId id="305" r:id="rId97"/>
    <p:sldId id="306" r:id="rId98"/>
    <p:sldId id="307" r:id="rId99"/>
    <p:sldId id="308" r:id="rId100"/>
    <p:sldId id="662" r:id="rId101"/>
    <p:sldId id="839" r:id="rId102"/>
    <p:sldId id="880" r:id="rId103"/>
    <p:sldId id="840" r:id="rId104"/>
    <p:sldId id="841" r:id="rId105"/>
    <p:sldId id="842" r:id="rId106"/>
    <p:sldId id="843" r:id="rId107"/>
    <p:sldId id="844" r:id="rId108"/>
    <p:sldId id="845" r:id="rId109"/>
    <p:sldId id="846" r:id="rId110"/>
    <p:sldId id="847" r:id="rId111"/>
    <p:sldId id="848" r:id="rId112"/>
    <p:sldId id="849" r:id="rId113"/>
    <p:sldId id="850" r:id="rId114"/>
    <p:sldId id="851" r:id="rId115"/>
    <p:sldId id="852" r:id="rId116"/>
    <p:sldId id="867" r:id="rId117"/>
    <p:sldId id="903" r:id="rId118"/>
    <p:sldId id="651" r:id="rId119"/>
    <p:sldId id="652" r:id="rId120"/>
    <p:sldId id="907" r:id="rId121"/>
    <p:sldId id="653" r:id="rId122"/>
    <p:sldId id="906" r:id="rId123"/>
    <p:sldId id="870" r:id="rId124"/>
    <p:sldId id="908" r:id="rId125"/>
    <p:sldId id="909" r:id="rId126"/>
    <p:sldId id="910" r:id="rId127"/>
    <p:sldId id="876" r:id="rId128"/>
    <p:sldId id="877" r:id="rId129"/>
    <p:sldId id="911" r:id="rId130"/>
    <p:sldId id="890" r:id="rId131"/>
    <p:sldId id="912" r:id="rId132"/>
    <p:sldId id="891" r:id="rId133"/>
    <p:sldId id="631" r:id="rId134"/>
    <p:sldId id="632" r:id="rId135"/>
    <p:sldId id="634" r:id="rId136"/>
    <p:sldId id="633" r:id="rId137"/>
    <p:sldId id="635" r:id="rId138"/>
    <p:sldId id="896" r:id="rId13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0" charset="0"/>
        <a:ea typeface="+mn-ea"/>
        <a:cs typeface="+mn-cs"/>
      </a:defRPr>
    </a:lvl5pPr>
    <a:lvl6pPr marL="2286000" algn="l" defTabSz="457200" rtl="0" eaLnBrk="1" latinLnBrk="0" hangingPunct="1">
      <a:defRPr sz="2400" kern="1200">
        <a:solidFill>
          <a:schemeClr val="tx1"/>
        </a:solidFill>
        <a:latin typeface="Times" pitchFamily="-110" charset="0"/>
        <a:ea typeface="+mn-ea"/>
        <a:cs typeface="+mn-cs"/>
      </a:defRPr>
    </a:lvl6pPr>
    <a:lvl7pPr marL="2743200" algn="l" defTabSz="457200" rtl="0" eaLnBrk="1" latinLnBrk="0" hangingPunct="1">
      <a:defRPr sz="2400" kern="1200">
        <a:solidFill>
          <a:schemeClr val="tx1"/>
        </a:solidFill>
        <a:latin typeface="Times" pitchFamily="-110" charset="0"/>
        <a:ea typeface="+mn-ea"/>
        <a:cs typeface="+mn-cs"/>
      </a:defRPr>
    </a:lvl7pPr>
    <a:lvl8pPr marL="3200400" algn="l" defTabSz="457200" rtl="0" eaLnBrk="1" latinLnBrk="0" hangingPunct="1">
      <a:defRPr sz="2400" kern="1200">
        <a:solidFill>
          <a:schemeClr val="tx1"/>
        </a:solidFill>
        <a:latin typeface="Times" pitchFamily="-110" charset="0"/>
        <a:ea typeface="+mn-ea"/>
        <a:cs typeface="+mn-cs"/>
      </a:defRPr>
    </a:lvl8pPr>
    <a:lvl9pPr marL="3657600" algn="l" defTabSz="457200" rtl="0" eaLnBrk="1" latinLnBrk="0" hangingPunct="1">
      <a:defRPr sz="2400" kern="1200">
        <a:solidFill>
          <a:schemeClr val="tx1"/>
        </a:solidFill>
        <a:latin typeface="Times"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0B"/>
    <a:srgbClr val="FF00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6"/>
    <p:restoredTop sz="94586"/>
  </p:normalViewPr>
  <p:slideViewPr>
    <p:cSldViewPr>
      <p:cViewPr varScale="1">
        <p:scale>
          <a:sx n="109" d="100"/>
          <a:sy n="109" d="100"/>
        </p:scale>
        <p:origin x="14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7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6"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57FA7E23-8419-0B47-A534-929DA9D2504C}" type="slidenum">
              <a:rPr lang="en-GB"/>
              <a:pPr>
                <a:defRPr/>
              </a:pPr>
              <a:t>‹N›</a:t>
            </a:fld>
            <a:endParaRPr lang="en-GB"/>
          </a:p>
        </p:txBody>
      </p:sp>
    </p:spTree>
    <p:extLst>
      <p:ext uri="{BB962C8B-B14F-4D97-AF65-F5344CB8AC3E}">
        <p14:creationId xmlns:p14="http://schemas.microsoft.com/office/powerpoint/2010/main" val="2694266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CFD0BE7-BC46-DE42-8645-562A722A015C}" type="slidenum">
              <a:rPr lang="en-GB">
                <a:latin typeface="Times" pitchFamily="-110" charset="0"/>
              </a:rPr>
              <a:pPr/>
              <a:t>1</a:t>
            </a:fld>
            <a:endParaRPr lang="en-GB">
              <a:latin typeface="Times" pitchFamily="-110"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buFont typeface="Times New Roman" pitchFamily="-110" charset="0"/>
              <a:buNone/>
            </a:pPr>
            <a:fld id="{33CCA640-33AA-9347-9D02-B3C0C785BFF4}" type="slidenum">
              <a:rPr lang="en-GB">
                <a:latin typeface="Times New Roman" pitchFamily="-110" charset="0"/>
                <a:ea typeface="Arial" pitchFamily="-110" charset="0"/>
                <a:cs typeface="Arial" pitchFamily="-110" charset="0"/>
              </a:rPr>
              <a:pPr>
                <a:buFont typeface="Times New Roman" pitchFamily="-110" charset="0"/>
                <a:buNone/>
              </a:pPr>
              <a:t>29</a:t>
            </a:fld>
            <a:endParaRPr lang="en-GB">
              <a:latin typeface="Times New Roman" pitchFamily="-110" charset="0"/>
              <a:ea typeface="Arial" pitchFamily="-110" charset="0"/>
              <a:cs typeface="Arial" pitchFamily="-110" charset="0"/>
            </a:endParaRPr>
          </a:p>
        </p:txBody>
      </p:sp>
      <p:sp>
        <p:nvSpPr>
          <p:cNvPr id="65539" name="Text Box 1"/>
          <p:cNvSpPr>
            <a:spLocks noGrp="1" noRot="1" noChangeAspect="1" noChangeArrowheads="1"/>
          </p:cNvSpPr>
          <p:nvPr>
            <p:ph type="sldImg"/>
          </p:nvPr>
        </p:nvSpPr>
        <p:spPr>
          <a:xfrm>
            <a:off x="1141413" y="685800"/>
            <a:ext cx="4573587" cy="3430588"/>
          </a:xfrm>
          <a:ln/>
        </p:spPr>
      </p:sp>
      <p:sp>
        <p:nvSpPr>
          <p:cNvPr id="65540"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a:buFont typeface="Times New Roman" pitchFamily="-110" charset="0"/>
              <a:buNone/>
            </a:pPr>
            <a:fld id="{117F6C8D-5537-0E4D-91A7-C3A01C914792}" type="slidenum">
              <a:rPr lang="en-GB">
                <a:latin typeface="Times New Roman" pitchFamily="-110" charset="0"/>
                <a:ea typeface="Arial" pitchFamily="-110" charset="0"/>
                <a:cs typeface="Arial" pitchFamily="-110" charset="0"/>
              </a:rPr>
              <a:pPr>
                <a:buFont typeface="Times New Roman" pitchFamily="-110" charset="0"/>
                <a:buNone/>
              </a:pPr>
              <a:t>30</a:t>
            </a:fld>
            <a:endParaRPr lang="en-GB">
              <a:latin typeface="Times New Roman" pitchFamily="-110" charset="0"/>
              <a:ea typeface="Arial" pitchFamily="-110" charset="0"/>
              <a:cs typeface="Arial" pitchFamily="-110" charset="0"/>
            </a:endParaRPr>
          </a:p>
        </p:txBody>
      </p:sp>
      <p:sp>
        <p:nvSpPr>
          <p:cNvPr id="67587" name="Text Box 1"/>
          <p:cNvSpPr>
            <a:spLocks noGrp="1" noRot="1" noChangeAspect="1" noChangeArrowheads="1"/>
          </p:cNvSpPr>
          <p:nvPr>
            <p:ph type="sldImg"/>
          </p:nvPr>
        </p:nvSpPr>
        <p:spPr>
          <a:xfrm>
            <a:off x="1141413" y="685800"/>
            <a:ext cx="4573587" cy="3430588"/>
          </a:xfrm>
          <a:ln/>
        </p:spPr>
      </p:sp>
      <p:sp>
        <p:nvSpPr>
          <p:cNvPr id="67588"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a:buFont typeface="Times New Roman" pitchFamily="-110" charset="0"/>
              <a:buNone/>
            </a:pPr>
            <a:fld id="{C6D0C0BB-EC13-2047-8535-A2056339AB6E}" type="slidenum">
              <a:rPr lang="en-GB">
                <a:latin typeface="Times New Roman" pitchFamily="-110" charset="0"/>
                <a:ea typeface="Arial" pitchFamily="-110" charset="0"/>
                <a:cs typeface="Arial" pitchFamily="-110" charset="0"/>
              </a:rPr>
              <a:pPr>
                <a:buFont typeface="Times New Roman" pitchFamily="-110" charset="0"/>
                <a:buNone/>
              </a:pPr>
              <a:t>32</a:t>
            </a:fld>
            <a:endParaRPr lang="en-GB">
              <a:latin typeface="Times New Roman" pitchFamily="-110" charset="0"/>
              <a:ea typeface="Arial" pitchFamily="-110" charset="0"/>
              <a:cs typeface="Arial" pitchFamily="-110" charset="0"/>
            </a:endParaRPr>
          </a:p>
        </p:txBody>
      </p:sp>
      <p:sp>
        <p:nvSpPr>
          <p:cNvPr id="70659" name="Text Box 1"/>
          <p:cNvSpPr>
            <a:spLocks noGrp="1" noRot="1" noChangeAspect="1" noChangeArrowheads="1"/>
          </p:cNvSpPr>
          <p:nvPr>
            <p:ph type="sldImg"/>
          </p:nvPr>
        </p:nvSpPr>
        <p:spPr>
          <a:xfrm>
            <a:off x="1141413" y="685800"/>
            <a:ext cx="4573587" cy="3430588"/>
          </a:xfrm>
          <a:ln/>
        </p:spPr>
      </p:sp>
      <p:sp>
        <p:nvSpPr>
          <p:cNvPr id="70660"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E06721-D479-C346-931A-3ECA24C81F77}" type="slidenum">
              <a:rPr lang="en-GB">
                <a:latin typeface="Times" pitchFamily="-110" charset="0"/>
              </a:rPr>
              <a:pPr/>
              <a:t>41</a:t>
            </a:fld>
            <a:endParaRPr lang="en-GB">
              <a:latin typeface="Times" pitchFamily="-110"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4C775F8-0FDD-474C-9BD5-35793C27D140}" type="slidenum">
              <a:rPr lang="en-GB">
                <a:latin typeface="Times" pitchFamily="-110" charset="0"/>
              </a:rPr>
              <a:pPr/>
              <a:t>42</a:t>
            </a:fld>
            <a:endParaRPr lang="en-GB">
              <a:latin typeface="Times" pitchFamily="-110"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C727B90-21AF-E949-AFC8-1A4C7FA7C5AA}" type="slidenum">
              <a:rPr lang="en-GB">
                <a:latin typeface="Times" pitchFamily="-110" charset="0"/>
              </a:rPr>
              <a:pPr/>
              <a:t>46</a:t>
            </a:fld>
            <a:endParaRPr lang="en-GB">
              <a:latin typeface="Times" pitchFamily="-110"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C20C921-1866-BE48-95EF-563BAA549C38}" type="slidenum">
              <a:rPr lang="en-GB">
                <a:latin typeface="Times" pitchFamily="-110" charset="0"/>
              </a:rPr>
              <a:pPr/>
              <a:t>47</a:t>
            </a:fld>
            <a:endParaRPr lang="en-GB">
              <a:latin typeface="Times" pitchFamily="-110"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1803BB1-7E3F-D847-BBDD-C70DEC7620F9}" type="slidenum">
              <a:rPr lang="en-GB">
                <a:latin typeface="Times" pitchFamily="-110" charset="0"/>
              </a:rPr>
              <a:pPr/>
              <a:t>48</a:t>
            </a:fld>
            <a:endParaRPr lang="en-GB">
              <a:latin typeface="Times" pitchFamily="-110"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908D760-0DED-D54A-B197-E148822E4260}" type="slidenum">
              <a:rPr lang="en-GB">
                <a:latin typeface="Times" pitchFamily="-110" charset="0"/>
              </a:rPr>
              <a:pPr/>
              <a:t>49</a:t>
            </a:fld>
            <a:endParaRPr lang="en-GB">
              <a:latin typeface="Times" pitchFamily="-110"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5191C6-DEEE-7744-BB0E-DBD6E884EEA3}" type="slidenum">
              <a:rPr lang="en-GB">
                <a:latin typeface="Times" pitchFamily="-110" charset="0"/>
              </a:rPr>
              <a:pPr/>
              <a:t>50</a:t>
            </a:fld>
            <a:endParaRPr lang="en-GB">
              <a:latin typeface="Times" pitchFamily="-110"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a:buFont typeface="Times New Roman" pitchFamily="-110" charset="0"/>
              <a:buNone/>
            </a:pPr>
            <a:fld id="{09D628B3-6DA1-D145-8229-D04357C03616}" type="slidenum">
              <a:rPr lang="en-GB" smtClean="0">
                <a:latin typeface="Times New Roman" pitchFamily="-110" charset="0"/>
                <a:ea typeface="Arial" pitchFamily="-110" charset="0"/>
                <a:cs typeface="Arial" pitchFamily="-110" charset="0"/>
              </a:rPr>
              <a:pPr>
                <a:buFont typeface="Times New Roman" pitchFamily="-110" charset="0"/>
                <a:buNone/>
              </a:pPr>
              <a:t>7</a:t>
            </a:fld>
            <a:endParaRPr lang="en-GB">
              <a:latin typeface="Times New Roman" pitchFamily="-110" charset="0"/>
              <a:ea typeface="Arial" pitchFamily="-110" charset="0"/>
              <a:cs typeface="Arial" pitchFamily="-110" charset="0"/>
            </a:endParaRPr>
          </a:p>
        </p:txBody>
      </p:sp>
      <p:sp>
        <p:nvSpPr>
          <p:cNvPr id="36867" name="Text Box 1"/>
          <p:cNvSpPr>
            <a:spLocks noGrp="1" noRot="1" noChangeAspect="1" noChangeArrowheads="1"/>
          </p:cNvSpPr>
          <p:nvPr>
            <p:ph type="sldImg"/>
          </p:nvPr>
        </p:nvSpPr>
        <p:spPr>
          <a:xfrm>
            <a:off x="1141413" y="685800"/>
            <a:ext cx="4573587" cy="3430588"/>
          </a:xfrm>
          <a:ln/>
        </p:spPr>
      </p:sp>
      <p:sp>
        <p:nvSpPr>
          <p:cNvPr id="36868"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EAFA9DD-74E9-E546-BF76-ED85B8A8270C}" type="slidenum">
              <a:rPr lang="en-GB">
                <a:latin typeface="Times" pitchFamily="-110" charset="0"/>
              </a:rPr>
              <a:pPr/>
              <a:t>57</a:t>
            </a:fld>
            <a:endParaRPr lang="en-GB">
              <a:latin typeface="Times" pitchFamily="-110"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p:cNvSpPr>
            <a:spLocks noGrp="1" noRot="1" noChangeAspect="1"/>
          </p:cNvSpPr>
          <p:nvPr>
            <p:ph type="sldImg"/>
          </p:nvPr>
        </p:nvSpPr>
        <p:spPr>
          <a:ln/>
        </p:spPr>
      </p:sp>
      <p:sp>
        <p:nvSpPr>
          <p:cNvPr id="99331" name="Segnaposto note 2"/>
          <p:cNvSpPr>
            <a:spLocks noGrp="1"/>
          </p:cNvSpPr>
          <p:nvPr>
            <p:ph type="body" idx="1"/>
          </p:nvPr>
        </p:nvSpPr>
        <p:spPr>
          <a:noFill/>
          <a:ln/>
        </p:spPr>
        <p:txBody>
          <a:bodyPr/>
          <a:lstStyle/>
          <a:p>
            <a:endParaRPr lang="it-IT">
              <a:latin typeface="Arial" pitchFamily="-110" charset="0"/>
            </a:endParaRPr>
          </a:p>
        </p:txBody>
      </p:sp>
      <p:sp>
        <p:nvSpPr>
          <p:cNvPr id="99332" name="Segnaposto numero diapositiva 3"/>
          <p:cNvSpPr>
            <a:spLocks noGrp="1"/>
          </p:cNvSpPr>
          <p:nvPr>
            <p:ph type="sldNum" sz="quarter" idx="5"/>
          </p:nvPr>
        </p:nvSpPr>
        <p:spPr>
          <a:noFill/>
        </p:spPr>
        <p:txBody>
          <a:bodyPr/>
          <a:lstStyle/>
          <a:p>
            <a:fld id="{05BBA547-1574-6A4E-9D30-5D0DF33D0D1A}" type="slidenum">
              <a:rPr lang="en-GB" smtClean="0">
                <a:latin typeface="Times" pitchFamily="-110" charset="0"/>
              </a:rPr>
              <a:pPr/>
              <a:t>58</a:t>
            </a:fld>
            <a:endParaRPr lang="en-GB">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AA1329-E209-C742-92DC-4A5976CA8EA1}" type="slidenum">
              <a:rPr lang="en-GB">
                <a:latin typeface="Times" pitchFamily="-110" charset="0"/>
              </a:rPr>
              <a:pPr/>
              <a:t>60</a:t>
            </a:fld>
            <a:endParaRPr lang="en-GB">
              <a:latin typeface="Times" pitchFamily="-110"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12F1EC3-8CEC-E84A-932D-8F64F433C162}" type="slidenum">
              <a:rPr lang="en-GB">
                <a:latin typeface="Times" pitchFamily="-110" charset="0"/>
              </a:rPr>
              <a:pPr/>
              <a:t>61</a:t>
            </a:fld>
            <a:endParaRPr lang="en-GB">
              <a:latin typeface="Times" pitchFamily="-110"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DAA2EF2-CC8C-6B4B-ABF1-0028D41F9459}" type="slidenum">
              <a:rPr lang="en-GB">
                <a:latin typeface="Times" pitchFamily="-110" charset="0"/>
              </a:rPr>
              <a:pPr/>
              <a:t>62</a:t>
            </a:fld>
            <a:endParaRPr lang="en-GB">
              <a:latin typeface="Times" pitchFamily="-110"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E22908F-B44A-F54A-BEEF-D20BDA0F5611}" type="slidenum">
              <a:rPr lang="en-GB">
                <a:latin typeface="Times" pitchFamily="-110" charset="0"/>
              </a:rPr>
              <a:pPr/>
              <a:t>63</a:t>
            </a:fld>
            <a:endParaRPr lang="en-GB">
              <a:latin typeface="Times" pitchFamily="-110"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16F1057-E5D1-FC41-86C5-3E56CF147257}" type="slidenum">
              <a:rPr lang="en-GB">
                <a:latin typeface="Times" pitchFamily="-110" charset="0"/>
              </a:rPr>
              <a:pPr/>
              <a:t>64</a:t>
            </a:fld>
            <a:endParaRPr lang="en-GB">
              <a:latin typeface="Times" pitchFamily="-110"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414ADA5-042D-FB4B-AF19-2EDAE392C56B}" type="slidenum">
              <a:rPr lang="en-GB">
                <a:latin typeface="Times" pitchFamily="-110" charset="0"/>
              </a:rPr>
              <a:pPr/>
              <a:t>65</a:t>
            </a:fld>
            <a:endParaRPr lang="en-GB">
              <a:latin typeface="Times" pitchFamily="-110"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1C17669-E11D-2C4A-8D8F-F41EB76C0875}" type="slidenum">
              <a:rPr lang="en-GB">
                <a:latin typeface="Times" pitchFamily="-110" charset="0"/>
              </a:rPr>
              <a:pPr/>
              <a:t>66</a:t>
            </a:fld>
            <a:endParaRPr lang="en-GB">
              <a:latin typeface="Times" pitchFamily="-110"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179C305-1CE2-A848-AC83-51EFCC1C5054}" type="slidenum">
              <a:rPr lang="en-GB">
                <a:latin typeface="Times" pitchFamily="-110" charset="0"/>
              </a:rPr>
              <a:pPr/>
              <a:t>67</a:t>
            </a:fld>
            <a:endParaRPr lang="en-GB">
              <a:latin typeface="Times" pitchFamily="-110"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a:buFont typeface="Times New Roman" pitchFamily="-110" charset="0"/>
              <a:buNone/>
            </a:pPr>
            <a:fld id="{3694AF79-A8BE-E641-A3A9-110B5D2117FB}" type="slidenum">
              <a:rPr lang="en-GB" smtClean="0">
                <a:latin typeface="Times New Roman" pitchFamily="-110" charset="0"/>
                <a:ea typeface="Arial" pitchFamily="-110" charset="0"/>
                <a:cs typeface="Arial" pitchFamily="-110" charset="0"/>
              </a:rPr>
              <a:pPr>
                <a:buFont typeface="Times New Roman" pitchFamily="-110" charset="0"/>
                <a:buNone/>
              </a:pPr>
              <a:t>8</a:t>
            </a:fld>
            <a:endParaRPr lang="en-GB">
              <a:latin typeface="Times New Roman" pitchFamily="-110" charset="0"/>
              <a:ea typeface="Arial" pitchFamily="-110" charset="0"/>
              <a:cs typeface="Arial" pitchFamily="-110" charset="0"/>
            </a:endParaRPr>
          </a:p>
        </p:txBody>
      </p:sp>
      <p:sp>
        <p:nvSpPr>
          <p:cNvPr id="38915" name="Text Box 1"/>
          <p:cNvSpPr>
            <a:spLocks noGrp="1" noRot="1" noChangeAspect="1" noChangeArrowheads="1"/>
          </p:cNvSpPr>
          <p:nvPr>
            <p:ph type="sldImg"/>
          </p:nvPr>
        </p:nvSpPr>
        <p:spPr>
          <a:xfrm>
            <a:off x="1141413" y="685800"/>
            <a:ext cx="4573587" cy="3430588"/>
          </a:xfrm>
          <a:ln/>
        </p:spPr>
      </p:sp>
      <p:sp>
        <p:nvSpPr>
          <p:cNvPr id="38916"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2DEE0E2-FAF2-6140-91B7-2B67A8611AA0}" type="slidenum">
              <a:rPr lang="en-GB">
                <a:latin typeface="Times" pitchFamily="-110" charset="0"/>
              </a:rPr>
              <a:pPr/>
              <a:t>68</a:t>
            </a:fld>
            <a:endParaRPr lang="en-GB">
              <a:latin typeface="Times" pitchFamily="-110"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83B2258-869C-0147-891E-750DF1C15F29}" type="slidenum">
              <a:rPr lang="en-GB">
                <a:latin typeface="Times" pitchFamily="-110" charset="0"/>
              </a:rPr>
              <a:pPr/>
              <a:t>69</a:t>
            </a:fld>
            <a:endParaRPr lang="en-GB">
              <a:latin typeface="Times" pitchFamily="-110"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FA884B6-1249-8D43-876B-77F2B26B1301}" type="slidenum">
              <a:rPr lang="en-GB">
                <a:latin typeface="Times" pitchFamily="-110" charset="0"/>
              </a:rPr>
              <a:pPr/>
              <a:t>70</a:t>
            </a:fld>
            <a:endParaRPr lang="en-GB">
              <a:latin typeface="Times" pitchFamily="-110"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C20997C-3AC9-C641-8F3F-53043E80EDDF}" type="slidenum">
              <a:rPr lang="en-GB">
                <a:latin typeface="Times" pitchFamily="-110" charset="0"/>
              </a:rPr>
              <a:pPr/>
              <a:t>71</a:t>
            </a:fld>
            <a:endParaRPr lang="en-GB">
              <a:latin typeface="Times" pitchFamily="-110"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CE6A3DB-7F9A-C342-9838-12055874837F}" type="slidenum">
              <a:rPr lang="en-GB">
                <a:latin typeface="Times" pitchFamily="-110" charset="0"/>
              </a:rPr>
              <a:pPr/>
              <a:t>72</a:t>
            </a:fld>
            <a:endParaRPr lang="en-GB">
              <a:latin typeface="Times" pitchFamily="-110"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7B9D0E6-C056-9A46-95AA-166E709460F6}" type="slidenum">
              <a:rPr lang="en-GB">
                <a:latin typeface="Times" pitchFamily="-110" charset="0"/>
              </a:rPr>
              <a:pPr/>
              <a:t>73</a:t>
            </a:fld>
            <a:endParaRPr lang="en-GB">
              <a:latin typeface="Times" pitchFamily="-110"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8B4B4D7-5BEF-E14B-83A7-91EBFE4FA81B}" type="slidenum">
              <a:rPr lang="en-GB">
                <a:latin typeface="Times" pitchFamily="-110" charset="0"/>
              </a:rPr>
              <a:pPr/>
              <a:t>74</a:t>
            </a:fld>
            <a:endParaRPr lang="en-GB">
              <a:latin typeface="Times" pitchFamily="-110"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AF3E5D5-E989-4245-A136-C49C10227C27}" type="slidenum">
              <a:rPr lang="en-GB">
                <a:latin typeface="Times" pitchFamily="-110" charset="0"/>
              </a:rPr>
              <a:pPr/>
              <a:t>75</a:t>
            </a:fld>
            <a:endParaRPr lang="en-GB">
              <a:latin typeface="Times" pitchFamily="-110"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F09870A-DB34-0444-86AF-A3E40462B168}" type="slidenum">
              <a:rPr lang="en-GB">
                <a:latin typeface="Times" pitchFamily="-110" charset="0"/>
              </a:rPr>
              <a:pPr/>
              <a:t>76</a:t>
            </a:fld>
            <a:endParaRPr lang="en-GB">
              <a:latin typeface="Times" pitchFamily="-110"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D0D91AE-AA65-EF44-85DD-900F492D6C48}" type="slidenum">
              <a:rPr lang="en-GB">
                <a:latin typeface="Times" pitchFamily="-110" charset="0"/>
              </a:rPr>
              <a:pPr/>
              <a:t>77</a:t>
            </a:fld>
            <a:endParaRPr lang="en-GB">
              <a:latin typeface="Times" pitchFamily="-110"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buFont typeface="Times New Roman" pitchFamily="-110" charset="0"/>
              <a:buNone/>
            </a:pPr>
            <a:fld id="{55953264-9A8D-5D4A-9309-9A59842081A4}" type="slidenum">
              <a:rPr lang="en-GB" smtClean="0">
                <a:latin typeface="Times New Roman" pitchFamily="-110" charset="0"/>
                <a:ea typeface="Arial" pitchFamily="-110" charset="0"/>
                <a:cs typeface="Arial" pitchFamily="-110" charset="0"/>
              </a:rPr>
              <a:pPr>
                <a:buFont typeface="Times New Roman" pitchFamily="-110" charset="0"/>
                <a:buNone/>
              </a:pPr>
              <a:t>9</a:t>
            </a:fld>
            <a:endParaRPr lang="en-GB">
              <a:latin typeface="Times New Roman" pitchFamily="-110" charset="0"/>
              <a:ea typeface="Arial" pitchFamily="-110" charset="0"/>
              <a:cs typeface="Arial" pitchFamily="-110" charset="0"/>
            </a:endParaRPr>
          </a:p>
        </p:txBody>
      </p:sp>
      <p:sp>
        <p:nvSpPr>
          <p:cNvPr id="40963" name="Text Box 1"/>
          <p:cNvSpPr>
            <a:spLocks noGrp="1" noRot="1" noChangeAspect="1" noChangeArrowheads="1"/>
          </p:cNvSpPr>
          <p:nvPr>
            <p:ph type="sldImg"/>
          </p:nvPr>
        </p:nvSpPr>
        <p:spPr>
          <a:xfrm>
            <a:off x="1141413" y="685800"/>
            <a:ext cx="4573587" cy="3430588"/>
          </a:xfrm>
          <a:ln/>
        </p:spPr>
      </p:sp>
      <p:sp>
        <p:nvSpPr>
          <p:cNvPr id="40964"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DEB3CA4-6375-C442-9D85-234E4B9BC5D7}" type="slidenum">
              <a:rPr lang="en-GB">
                <a:latin typeface="Times" pitchFamily="-110" charset="0"/>
              </a:rPr>
              <a:pPr/>
              <a:t>78</a:t>
            </a:fld>
            <a:endParaRPr lang="en-GB">
              <a:latin typeface="Times" pitchFamily="-110"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9916267-67A1-A249-BA4B-32586D315E47}" type="slidenum">
              <a:rPr lang="en-GB">
                <a:latin typeface="Times" pitchFamily="-110" charset="0"/>
              </a:rPr>
              <a:pPr/>
              <a:t>82</a:t>
            </a:fld>
            <a:endParaRPr lang="en-GB">
              <a:latin typeface="Times" pitchFamily="-110" charset="0"/>
            </a:endParaRPr>
          </a:p>
        </p:txBody>
      </p:sp>
      <p:sp>
        <p:nvSpPr>
          <p:cNvPr id="140291" name="Rectangle 2"/>
          <p:cNvSpPr>
            <a:spLocks noGrp="1" noRot="1" noChangeAspect="1" noChangeArrowheads="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Times" pitchFamily="-110"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AFE9B0F-76DC-AB43-9716-337590310607}" type="slidenum">
              <a:rPr lang="en-GB">
                <a:latin typeface="Times" pitchFamily="-110" charset="0"/>
              </a:rPr>
              <a:pPr/>
              <a:t>83</a:t>
            </a:fld>
            <a:endParaRPr lang="en-GB">
              <a:latin typeface="Times" pitchFamily="-110"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A11C45F-B813-474E-9C17-69D31EF05890}" type="slidenum">
              <a:rPr lang="en-GB">
                <a:latin typeface="Times" pitchFamily="-110" charset="0"/>
              </a:rPr>
              <a:pPr/>
              <a:t>85</a:t>
            </a:fld>
            <a:endParaRPr lang="en-GB">
              <a:latin typeface="Times" pitchFamily="-110"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a:buFont typeface="Times New Roman" pitchFamily="-110" charset="0"/>
              <a:buNone/>
            </a:pPr>
            <a:fld id="{B05428A8-FE36-554A-8FA6-FB5C1F26F6D7}" type="slidenum">
              <a:rPr lang="en-GB">
                <a:latin typeface="Times New Roman" pitchFamily="-110" charset="0"/>
                <a:ea typeface="Arial" pitchFamily="-110" charset="0"/>
                <a:cs typeface="Arial" pitchFamily="-110" charset="0"/>
              </a:rPr>
              <a:pPr>
                <a:buFont typeface="Times New Roman" pitchFamily="-110" charset="0"/>
                <a:buNone/>
              </a:pPr>
              <a:t>86</a:t>
            </a:fld>
            <a:endParaRPr lang="en-GB">
              <a:latin typeface="Times New Roman" pitchFamily="-110" charset="0"/>
              <a:ea typeface="Arial" pitchFamily="-110" charset="0"/>
              <a:cs typeface="Arial" pitchFamily="-110"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it-IT">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1194C1F-3D4A-7D4C-AED1-FD5B37408D37}" type="slidenum">
              <a:rPr lang="en-GB">
                <a:latin typeface="Times" pitchFamily="-110" charset="0"/>
              </a:rPr>
              <a:pPr/>
              <a:t>87</a:t>
            </a:fld>
            <a:endParaRPr lang="en-GB">
              <a:latin typeface="Times" pitchFamily="-110"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13E2EC2D-088A-604E-BD80-27CE225B98AB}" type="slidenum">
              <a:rPr lang="en-GB">
                <a:latin typeface="Times" pitchFamily="-110" charset="0"/>
              </a:rPr>
              <a:pPr/>
              <a:t>88</a:t>
            </a:fld>
            <a:endParaRPr lang="en-GB">
              <a:latin typeface="Times" pitchFamily="-110"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72DF6C9-BF96-B945-8502-DE3FE917F684}" type="slidenum">
              <a:rPr lang="en-GB">
                <a:latin typeface="Times" pitchFamily="-110" charset="0"/>
              </a:rPr>
              <a:pPr/>
              <a:t>89</a:t>
            </a:fld>
            <a:endParaRPr lang="en-GB">
              <a:latin typeface="Times" pitchFamily="-110"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579510F-3EC3-A541-B6BB-F3CB610B0147}" type="slidenum">
              <a:rPr lang="en-GB">
                <a:latin typeface="Times" pitchFamily="-110" charset="0"/>
              </a:rPr>
              <a:pPr/>
              <a:t>90</a:t>
            </a:fld>
            <a:endParaRPr lang="en-GB">
              <a:latin typeface="Times" pitchFamily="-110"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CC50621-6E7B-C84E-B89A-601554C693A5}" type="slidenum">
              <a:rPr lang="en-GB">
                <a:latin typeface="Arial" pitchFamily="-110" charset="0"/>
                <a:ea typeface="ＭＳ Ｐゴシック" pitchFamily="-65" charset="-128"/>
                <a:cs typeface="ＭＳ Ｐゴシック" pitchFamily="-65" charset="-128"/>
              </a:rPr>
              <a:pPr/>
              <a:t>12</a:t>
            </a:fld>
            <a:endParaRPr lang="en-GB">
              <a:latin typeface="Arial" pitchFamily="-110" charset="0"/>
              <a:ea typeface="ＭＳ Ｐゴシック" pitchFamily="-65" charset="-128"/>
              <a:cs typeface="ＭＳ Ｐゴシック" pitchFamily="-65" charset="-128"/>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a:latin typeface="Arial" pitchFamily="-110"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4119A40-25B1-E249-9A25-05A4091616C4}" type="slidenum">
              <a:rPr lang="en-GB">
                <a:latin typeface="Times" pitchFamily="-110" charset="0"/>
              </a:rPr>
              <a:pPr/>
              <a:t>91</a:t>
            </a:fld>
            <a:endParaRPr lang="en-GB">
              <a:latin typeface="Times" pitchFamily="-110"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46F6E84-9F53-5C42-BE81-0972FDDB2DA5}" type="slidenum">
              <a:rPr lang="en-GB">
                <a:latin typeface="Times" pitchFamily="-110" charset="0"/>
              </a:rPr>
              <a:pPr/>
              <a:t>92</a:t>
            </a:fld>
            <a:endParaRPr lang="en-GB">
              <a:latin typeface="Times" pitchFamily="-110"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3F2C62D-9753-AA4B-8F68-B37B71B368FD}" type="slidenum">
              <a:rPr lang="en-GB">
                <a:latin typeface="Times" pitchFamily="-110" charset="0"/>
              </a:rPr>
              <a:pPr/>
              <a:t>93</a:t>
            </a:fld>
            <a:endParaRPr lang="en-GB">
              <a:latin typeface="Times" pitchFamily="-110"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0137E79-041E-4444-9B05-5A3168F4D783}" type="slidenum">
              <a:rPr lang="en-GB">
                <a:latin typeface="Times" pitchFamily="-110" charset="0"/>
              </a:rPr>
              <a:pPr/>
              <a:t>94</a:t>
            </a:fld>
            <a:endParaRPr lang="en-GB">
              <a:latin typeface="Times" pitchFamily="-110"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AFE9B0F-76DC-AB43-9716-337590310607}" type="slidenum">
              <a:rPr lang="en-GB">
                <a:latin typeface="Times" pitchFamily="-110" charset="0"/>
              </a:rPr>
              <a:pPr/>
              <a:t>96</a:t>
            </a:fld>
            <a:endParaRPr lang="en-GB">
              <a:latin typeface="Times" pitchFamily="-110"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a:latin typeface="Arial" pitchFamily="8"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a:latin typeface="Arial" pitchFamily="8"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A65FBCA1-DDC3-EC49-9F94-E32EBE0DECB9}" type="slidenum">
              <a:rPr lang="en-GB">
                <a:ea typeface="ＭＳ Ｐゴシック" pitchFamily="-65" charset="-128"/>
                <a:cs typeface="ＭＳ Ｐゴシック" pitchFamily="-65" charset="-128"/>
              </a:rPr>
              <a:pPr>
                <a:defRPr/>
              </a:pPr>
              <a:t>102</a:t>
            </a:fld>
            <a:endParaRPr lang="en-GB">
              <a:ea typeface="ＭＳ Ｐゴシック" pitchFamily="-65" charset="-128"/>
              <a:cs typeface="ＭＳ Ｐゴシック" pitchFamily="-65" charset="-128"/>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0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8" charset="0"/>
              <a:ea typeface="ヒラギノ角ゴ Pro W3" pitchFamily="8" charset="-128"/>
              <a:cs typeface="ヒラギノ角ゴ Pro W3" pitchFamily="8"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0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8" charset="0"/>
              <a:ea typeface="ヒラギノ角ゴ Pro W3" pitchFamily="8" charset="-128"/>
              <a:cs typeface="ヒラギノ角ゴ Pro W3" pitchFamily="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FF870E9-F995-B843-A16F-FD7CCE9486D8}" type="slidenum">
              <a:rPr lang="en-GB">
                <a:latin typeface="Arial" pitchFamily="-110" charset="0"/>
                <a:ea typeface="ＭＳ Ｐゴシック" pitchFamily="-65" charset="-128"/>
                <a:cs typeface="ＭＳ Ｐゴシック" pitchFamily="-65" charset="-128"/>
              </a:rPr>
              <a:pPr/>
              <a:t>17</a:t>
            </a:fld>
            <a:endParaRPr lang="en-GB">
              <a:latin typeface="Arial" pitchFamily="-110" charset="0"/>
              <a:ea typeface="ＭＳ Ｐゴシック" pitchFamily="-65" charset="-128"/>
              <a:cs typeface="ＭＳ Ｐゴシック" pitchFamily="-65" charset="-128"/>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pitchFamily="-110"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2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8" charset="0"/>
              <a:ea typeface="ヒラギノ角ゴ Pro W3" pitchFamily="8" charset="-128"/>
              <a:cs typeface="ヒラギノ角ゴ Pro W3" pitchFamily="8"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2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8" charset="0"/>
              <a:ea typeface="ヒラギノ角ゴ Pro W3" pitchFamily="8" charset="-128"/>
              <a:cs typeface="ヒラギノ角ゴ Pro W3" pitchFamily="8"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F93C7A8-A07B-0149-AD4D-459CC6FF3DD6}" type="slidenum">
              <a:rPr lang="en-GB">
                <a:latin typeface="Arial" pitchFamily="-110" charset="0"/>
                <a:ea typeface="ＭＳ Ｐゴシック" pitchFamily="-65" charset="-128"/>
                <a:cs typeface="ＭＳ Ｐゴシック" pitchFamily="-65" charset="-128"/>
              </a:rPr>
              <a:pPr/>
              <a:t>20</a:t>
            </a:fld>
            <a:endParaRPr lang="en-GB">
              <a:latin typeface="Arial" pitchFamily="-110" charset="0"/>
              <a:ea typeface="ＭＳ Ｐゴシック" pitchFamily="-65" charset="-128"/>
              <a:cs typeface="ＭＳ Ｐゴシック" pitchFamily="-65" charset="-128"/>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E335796-800E-4E48-92BB-B5F649B4740A}" type="slidenum">
              <a:rPr lang="en-GB">
                <a:latin typeface="Times" pitchFamily="-110" charset="0"/>
              </a:rPr>
              <a:pPr/>
              <a:t>24</a:t>
            </a:fld>
            <a:endParaRPr lang="en-GB">
              <a:latin typeface="Times" pitchFamily="-110"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p:cNvSpPr>
          <p:nvPr>
            <p:ph type="sldImg"/>
          </p:nvPr>
        </p:nvSpPr>
        <p:spPr>
          <a:ln/>
        </p:spPr>
      </p:sp>
      <p:sp>
        <p:nvSpPr>
          <p:cNvPr id="63491" name="Segnaposto note 2"/>
          <p:cNvSpPr>
            <a:spLocks noGrp="1"/>
          </p:cNvSpPr>
          <p:nvPr>
            <p:ph type="body" idx="1"/>
          </p:nvPr>
        </p:nvSpPr>
        <p:spPr>
          <a:noFill/>
          <a:ln/>
        </p:spPr>
        <p:txBody>
          <a:bodyPr/>
          <a:lstStyle/>
          <a:p>
            <a:pPr eaLnBrk="1" hangingPunct="1">
              <a:spcBef>
                <a:spcPct val="0"/>
              </a:spcBef>
            </a:pPr>
            <a:endParaRPr lang="en-US">
              <a:latin typeface="Times" pitchFamily="-110" charset="0"/>
              <a:ea typeface="ヒラギノ角ゴ Pro W3" pitchFamily="-110" charset="-128"/>
              <a:cs typeface="ヒラギノ角ゴ Pro W3" pitchFamily="-110" charset="-128"/>
            </a:endParaRPr>
          </a:p>
        </p:txBody>
      </p:sp>
      <p:sp>
        <p:nvSpPr>
          <p:cNvPr id="63492" name="Segnaposto numero diapositiva 3"/>
          <p:cNvSpPr>
            <a:spLocks noGrp="1"/>
          </p:cNvSpPr>
          <p:nvPr>
            <p:ph type="sldNum" sz="quarter" idx="5"/>
          </p:nvPr>
        </p:nvSpPr>
        <p:spPr>
          <a:noFill/>
        </p:spPr>
        <p:txBody>
          <a:bodyPr/>
          <a:lstStyle/>
          <a:p>
            <a:fld id="{D2C293BE-AD0B-9743-B7E9-0B74B0ADE88A}" type="slidenum">
              <a:rPr lang="en-GB" smtClean="0">
                <a:latin typeface="Times" pitchFamily="-110" charset="0"/>
                <a:ea typeface="ヒラギノ角ゴ Pro W3" pitchFamily="-110" charset="-128"/>
                <a:cs typeface="ヒラギノ角ゴ Pro W3" pitchFamily="-110" charset="-128"/>
              </a:rPr>
              <a:pPr/>
              <a:t>28</a:t>
            </a:fld>
            <a:endParaRPr lang="en-GB">
              <a:latin typeface="Times" pitchFamily="-110" charset="0"/>
              <a:ea typeface="ヒラギノ角ゴ Pro W3" pitchFamily="-110" charset="-128"/>
              <a:cs typeface="ヒラギノ角ゴ Pro W3"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3B09BD-841A-E64A-A45D-D8354DA5E246}"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D10A6B-2606-5148-8A96-19624B37F8B6}"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E0F4FB-38DB-CD4C-A4DD-AC6FA8C895EE}"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F3771774-CA41-BE4D-B80D-C2B1067ABD17}"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0813" cy="1141413"/>
          </a:xfrm>
        </p:spPr>
        <p:txBody>
          <a:bodyPr/>
          <a:lstStyle/>
          <a:p>
            <a:r>
              <a:rPr lang="it-IT"/>
              <a:t>Fare clic per modificare stile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738DE7A-5A64-CE44-91E3-14C226705E1D}" type="slidenum">
              <a:rPr lang="en-GB"/>
              <a:pPr>
                <a:defRPr/>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stile</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solidFill>
                  <a:srgbClr val="D1EAEE"/>
                </a:solidFill>
              </a:defRPr>
            </a:lvl1pPr>
          </a:lstStyle>
          <a:p>
            <a:pPr>
              <a:defRPr/>
            </a:pPr>
            <a:endParaRPr lang="it-IT"/>
          </a:p>
        </p:txBody>
      </p:sp>
      <p:sp>
        <p:nvSpPr>
          <p:cNvPr id="5" name="Segnaposto piè di pagina 18"/>
          <p:cNvSpPr>
            <a:spLocks noGrp="1"/>
          </p:cNvSpPr>
          <p:nvPr>
            <p:ph type="ftr" sz="quarter" idx="11"/>
          </p:nvPr>
        </p:nvSpPr>
        <p:spPr/>
        <p:txBody>
          <a:bodyPr/>
          <a:lstStyle>
            <a:lvl1pPr>
              <a:defRPr>
                <a:solidFill>
                  <a:srgbClr val="D1EAEE"/>
                </a:solidFill>
              </a:defRPr>
            </a:lvl1pPr>
          </a:lstStyle>
          <a:p>
            <a:pPr>
              <a:defRPr/>
            </a:pPr>
            <a:endParaRPr lang="it-IT"/>
          </a:p>
        </p:txBody>
      </p:sp>
      <p:sp>
        <p:nvSpPr>
          <p:cNvPr id="6" name="Segnaposto numero diapositiva 26"/>
          <p:cNvSpPr>
            <a:spLocks noGrp="1"/>
          </p:cNvSpPr>
          <p:nvPr>
            <p:ph type="sldNum" sz="quarter" idx="12"/>
          </p:nvPr>
        </p:nvSpPr>
        <p:spPr/>
        <p:txBody>
          <a:bodyPr/>
          <a:lstStyle>
            <a:lvl1pPr>
              <a:defRPr>
                <a:solidFill>
                  <a:srgbClr val="D1EAEE"/>
                </a:solidFill>
              </a:defRPr>
            </a:lvl1pPr>
          </a:lstStyle>
          <a:p>
            <a:pPr>
              <a:defRPr/>
            </a:pPr>
            <a:fld id="{203CD715-89DA-DB44-B706-F50696E8FFF8}" type="slidenum">
              <a:rPr lang="en-GB"/>
              <a:pPr>
                <a:defRPr/>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C3276E6D-00FA-DC44-83FD-371D7E7C6549}" type="slidenum">
              <a:rPr lang="en-GB"/>
              <a:pPr>
                <a:defRPr/>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stile</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solidFill>
                  <a:srgbClr val="D1EAEE"/>
                </a:solidFill>
              </a:defRPr>
            </a:lvl1pPr>
          </a:lstStyle>
          <a:p>
            <a:pPr>
              <a:defRPr/>
            </a:pPr>
            <a:endParaRPr lang="it-IT"/>
          </a:p>
        </p:txBody>
      </p:sp>
      <p:sp>
        <p:nvSpPr>
          <p:cNvPr id="5" name="Segnaposto piè di pagina 4"/>
          <p:cNvSpPr>
            <a:spLocks noGrp="1"/>
          </p:cNvSpPr>
          <p:nvPr>
            <p:ph type="ftr" sz="quarter" idx="11"/>
          </p:nvPr>
        </p:nvSpPr>
        <p:spPr/>
        <p:txBody>
          <a:bodyPr/>
          <a:lstStyle>
            <a:lvl1pPr>
              <a:defRPr>
                <a:solidFill>
                  <a:srgbClr val="D1EAEE"/>
                </a:solidFill>
              </a:defRPr>
            </a:lvl1pPr>
          </a:lstStyle>
          <a:p>
            <a:pPr>
              <a:defRPr/>
            </a:pPr>
            <a:endParaRPr lang="it-IT"/>
          </a:p>
        </p:txBody>
      </p:sp>
      <p:sp>
        <p:nvSpPr>
          <p:cNvPr id="6" name="Segnaposto numero diapositiva 5"/>
          <p:cNvSpPr>
            <a:spLocks noGrp="1"/>
          </p:cNvSpPr>
          <p:nvPr>
            <p:ph type="sldNum" sz="quarter" idx="12"/>
          </p:nvPr>
        </p:nvSpPr>
        <p:spPr/>
        <p:txBody>
          <a:bodyPr/>
          <a:lstStyle>
            <a:lvl1pPr>
              <a:defRPr>
                <a:solidFill>
                  <a:srgbClr val="D1EAEE"/>
                </a:solidFill>
              </a:defRPr>
            </a:lvl1pPr>
          </a:lstStyle>
          <a:p>
            <a:pPr>
              <a:defRPr/>
            </a:pPr>
            <a:fld id="{CA03ECA4-EB22-FE44-9030-8F3DD4790736}" type="slidenum">
              <a:rPr lang="en-GB"/>
              <a:pPr>
                <a:defRPr/>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a:t>Fare clic per modificare stile</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8461E679-3434-5F43-8D12-D4E665CBB5F5}" type="slidenum">
              <a:rPr lang="en-GB"/>
              <a:pPr>
                <a:defRPr/>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p:cNvSpPr>
            <a:spLocks noGrp="1"/>
          </p:cNvSpPr>
          <p:nvPr>
            <p:ph type="dt" sz="half" idx="10"/>
          </p:nvPr>
        </p:nvSpPr>
        <p:spPr/>
        <p:txBody>
          <a:bodyPr/>
          <a:lstStyle>
            <a:lvl1pPr>
              <a:defRPr/>
            </a:lvl1pPr>
          </a:lstStyle>
          <a:p>
            <a:pPr>
              <a:defRPr/>
            </a:pPr>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C58DBF9D-DBCF-694E-9E33-F662ACCD3784}" type="slidenum">
              <a:rPr lang="en-GB"/>
              <a:pPr>
                <a:defRPr/>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a:t>Fare clic per modificare stile</a:t>
            </a:r>
            <a:endParaRPr lang="en-US"/>
          </a:p>
        </p:txBody>
      </p:sp>
      <p:sp>
        <p:nvSpPr>
          <p:cNvPr id="3" name="Segnaposto data 9"/>
          <p:cNvSpPr>
            <a:spLocks noGrp="1"/>
          </p:cNvSpPr>
          <p:nvPr>
            <p:ph type="dt" sz="half" idx="10"/>
          </p:nvPr>
        </p:nvSpPr>
        <p:spPr/>
        <p:txBody>
          <a:bodyPr/>
          <a:lstStyle>
            <a:lvl1pPr>
              <a:defRPr/>
            </a:lvl1pPr>
          </a:lstStyle>
          <a:p>
            <a:pPr>
              <a:defRPr/>
            </a:pPr>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8691D7EA-FCCB-E54A-BE60-2A96773B0636}"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36B804-CDF0-CF4B-A4CE-BE4F67CB5040}"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FE873C9C-98F1-5243-85F3-0102434F707E}" type="slidenum">
              <a:rPr lang="en-GB"/>
              <a:pPr>
                <a:defRPr/>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a:t>Fare clic per modificare stile</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a:t>Fare clic per modificare gli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8C2B492C-4A9E-0242-8DD0-0EF8293F127A}" type="slidenum">
              <a:rPr lang="en-GB"/>
              <a:pPr>
                <a:defRPr/>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defRPr/>
            </a:pPr>
            <a:endParaRPr lang="en-US">
              <a:solidFill>
                <a:srgbClr val="FFFFFF"/>
              </a:solidFill>
              <a:ea typeface="ＭＳ Ｐゴシック" pitchFamily="112" charset="-128"/>
              <a:cs typeface="ＭＳ Ｐゴシック" pitchFamily="112" charset="-128"/>
            </a:endParaRPr>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defRPr/>
            </a:pPr>
            <a:endParaRPr lang="en-US">
              <a:solidFill>
                <a:srgbClr val="FFFFFF"/>
              </a:solidFill>
              <a:ea typeface="ＭＳ Ｐゴシック" pitchFamily="112" charset="-128"/>
              <a:cs typeface="ＭＳ Ｐゴシック" pitchFamily="112" charset="-128"/>
            </a:endParaRPr>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a:t>Fare clic per modificare stile</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a:t>Fare clic per modificare gli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670CE248-0D19-C54B-AB6A-AB6AC3CC3F56}" type="slidenum">
              <a:rPr lang="en-GB"/>
              <a:pPr>
                <a:defRPr/>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F5B93241-5C18-4F44-9E8F-CCA0F7B8884F}" type="slidenum">
              <a:rPr lang="en-GB"/>
              <a:pPr>
                <a:defRPr/>
              </a:pPr>
              <a:t>‹N›</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72D323DC-E045-8E44-958B-D71107B1A1D7}" type="slidenum">
              <a:rPr lang="en-GB"/>
              <a:pPr>
                <a:defRPr/>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659AA0-B776-4D4A-8F3B-B850C5555AF0}" type="datetimeFigureOut">
              <a:rPr lang="it-IT" smtClean="0">
                <a:solidFill>
                  <a:prstClr val="black">
                    <a:tint val="75000"/>
                  </a:prstClr>
                </a:solidFill>
              </a:rPr>
              <a:pPr/>
              <a:t>16/05/24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BFAC40C-9D0D-7543-AC6F-EBF54071C2DE}"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a:defRPr/>
            </a:lvl1pPr>
          </a:lstStyle>
          <a:p>
            <a:fld id="{347F3A00-67C8-E34B-B5DA-71D7612E0CF2}" type="datetime1">
              <a:rPr lang="it-IT"/>
              <a:pPr/>
              <a:t>16/05/24</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C81B3AAC-0404-694E-B978-6B55027187AA}" type="slidenum">
              <a:rPr lang="en-US"/>
              <a:pPr/>
              <a:t>‹N›</a:t>
            </a:fld>
            <a:endParaRPr lang="en-US"/>
          </a:p>
        </p:txBody>
      </p:sp>
    </p:spTree>
    <p:extLst>
      <p:ext uri="{BB962C8B-B14F-4D97-AF65-F5344CB8AC3E}">
        <p14:creationId xmlns:p14="http://schemas.microsoft.com/office/powerpoint/2010/main" val="2010133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a:defRPr/>
            </a:lvl1pPr>
          </a:lstStyle>
          <a:p>
            <a:fld id="{347F3A00-67C8-E34B-B5DA-71D7612E0CF2}" type="datetime1">
              <a:rPr lang="it-IT"/>
              <a:pPr/>
              <a:t>16/05/24</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C81B3AAC-0404-694E-B978-6B55027187AA}" type="slidenum">
              <a:rPr lang="en-US"/>
              <a:pPr/>
              <a:t>‹N›</a:t>
            </a:fld>
            <a:endParaRPr lang="en-US"/>
          </a:p>
        </p:txBody>
      </p:sp>
    </p:spTree>
    <p:extLst>
      <p:ext uri="{BB962C8B-B14F-4D97-AF65-F5344CB8AC3E}">
        <p14:creationId xmlns:p14="http://schemas.microsoft.com/office/powerpoint/2010/main" val="2010133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F59E5-DA68-30C8-68C2-AF1941E544D3}"/>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73ED4442-FB9C-E8C3-B239-CE80C4AEDD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9DFC67AA-26CC-5C95-DF6B-336C54B8C846}"/>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5" name="Segnaposto piè di pagina 4">
            <a:extLst>
              <a:ext uri="{FF2B5EF4-FFF2-40B4-BE49-F238E27FC236}">
                <a16:creationId xmlns:a16="http://schemas.microsoft.com/office/drawing/2014/main" id="{A9E3FB01-9625-CA07-355D-61C61820BA8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A9543F8-0F71-BC29-4A61-A8DA7E3D2AAA}"/>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774219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D9277-B172-F0F1-B738-0F3ADC5D485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F448801-4A72-549B-BA46-67E90653873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E9320E0-B02F-DA9F-F657-51632FEA6874}"/>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5" name="Segnaposto piè di pagina 4">
            <a:extLst>
              <a:ext uri="{FF2B5EF4-FFF2-40B4-BE49-F238E27FC236}">
                <a16:creationId xmlns:a16="http://schemas.microsoft.com/office/drawing/2014/main" id="{0D75ECDC-33EA-9B5B-00CC-E1472EB2CC7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C8C0532-9225-6884-E17C-E25427E74BF1}"/>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37201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ADA960-9830-C54E-8EE3-F04A2686DDB1}" type="slidenum">
              <a:rPr lang="en-GB"/>
              <a:pPr>
                <a:defRPr/>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6E61E6-7745-EDC7-5258-98509A6875C8}"/>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6A9EB189-4278-6C55-E67B-E9D807F2A8A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C1F155E-E71A-5082-392B-DFDF069461E3}"/>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5" name="Segnaposto piè di pagina 4">
            <a:extLst>
              <a:ext uri="{FF2B5EF4-FFF2-40B4-BE49-F238E27FC236}">
                <a16:creationId xmlns:a16="http://schemas.microsoft.com/office/drawing/2014/main" id="{9A7149C2-FD4A-1AA0-B67B-1B447563F5E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8F3E28D-0DDA-FF0D-9EB5-0AB5D4FCA9D7}"/>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426868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832F64-1316-74CB-28AF-60976BC6EC5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084C197-6F0C-227D-6845-9CB42D1383BF}"/>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328C2331-9720-BFEE-2576-807BBF25935B}"/>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468A9038-41D4-65F8-D6CD-33CACD07A76A}"/>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6" name="Segnaposto piè di pagina 5">
            <a:extLst>
              <a:ext uri="{FF2B5EF4-FFF2-40B4-BE49-F238E27FC236}">
                <a16:creationId xmlns:a16="http://schemas.microsoft.com/office/drawing/2014/main" id="{CC7AB1ED-B577-17F2-08C1-7666523D08B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F480E12A-800E-865A-A84B-555B9253CC32}"/>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164851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287995-F7BA-E743-C379-E43C1788D518}"/>
              </a:ext>
            </a:extLst>
          </p:cNvPr>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2E42E51E-9CCA-D8AF-F3D6-F3A71D3C652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21D3FED-785B-4800-4193-9F2C00239F3F}"/>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FC6928CD-BE42-65A3-2D1C-E63C8DD787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DE4976B-090F-43AD-5645-7438C2D93826}"/>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A035A755-D1B5-65AC-D08E-F942896CBB59}"/>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8" name="Segnaposto piè di pagina 7">
            <a:extLst>
              <a:ext uri="{FF2B5EF4-FFF2-40B4-BE49-F238E27FC236}">
                <a16:creationId xmlns:a16="http://schemas.microsoft.com/office/drawing/2014/main" id="{9BB4F9B0-EE92-ABCE-8C51-1EF5BEED4F6B}"/>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9929386B-7141-9BB3-1B57-4737ECC8C3FD}"/>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6490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DC8B38-1A3E-5B75-EB1C-1650EC79F09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7F160DE8-8C97-CF05-0C18-345870E16692}"/>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4" name="Segnaposto piè di pagina 3">
            <a:extLst>
              <a:ext uri="{FF2B5EF4-FFF2-40B4-BE49-F238E27FC236}">
                <a16:creationId xmlns:a16="http://schemas.microsoft.com/office/drawing/2014/main" id="{D47243C9-0B7E-42F9-91CF-CDCDBC583D7D}"/>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1851A9C3-0F2F-64DB-1413-F074CC945A2D}"/>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1177462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B903470-1DA0-7C2A-9611-EB717A2F1DF2}"/>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3" name="Segnaposto piè di pagina 2">
            <a:extLst>
              <a:ext uri="{FF2B5EF4-FFF2-40B4-BE49-F238E27FC236}">
                <a16:creationId xmlns:a16="http://schemas.microsoft.com/office/drawing/2014/main" id="{C33C4FE8-5FC3-8566-E915-9CF298889D0B}"/>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444B6990-00AE-ABC4-3E5E-1116D95DDEF3}"/>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219575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7A74FA-3D5D-04E5-4C7B-8D6D0E754903}"/>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564EC625-3C1E-AC04-4C4E-8B7ED09BAE4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18E19A0F-6D4A-6E55-2B50-588F6FA4D3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49324FE-FD44-FA8F-CCDA-090B5165D689}"/>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6" name="Segnaposto piè di pagina 5">
            <a:extLst>
              <a:ext uri="{FF2B5EF4-FFF2-40B4-BE49-F238E27FC236}">
                <a16:creationId xmlns:a16="http://schemas.microsoft.com/office/drawing/2014/main" id="{7AA98A77-71DC-8D3F-C364-833CFEA53D2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959E16BF-D01A-6858-57ED-B7C71D88CE2F}"/>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500487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E4BD7-3946-4514-C960-B4F4B2CDA828}"/>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9446F8CE-247F-E380-9927-04C3007D735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egnaposto testo 3">
            <a:extLst>
              <a:ext uri="{FF2B5EF4-FFF2-40B4-BE49-F238E27FC236}">
                <a16:creationId xmlns:a16="http://schemas.microsoft.com/office/drawing/2014/main" id="{D80370E9-A3C7-5C51-C6CB-3D00E0001C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2537C71-B57F-6F53-750B-CC86F93D3F0B}"/>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6" name="Segnaposto piè di pagina 5">
            <a:extLst>
              <a:ext uri="{FF2B5EF4-FFF2-40B4-BE49-F238E27FC236}">
                <a16:creationId xmlns:a16="http://schemas.microsoft.com/office/drawing/2014/main" id="{12B5BC4A-D802-A305-1F81-9E26840717A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8AE68CFA-349C-5732-E3B8-873FAE88D0B5}"/>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190892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CD6C99-CECD-D637-3CBC-14AE9C68696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02663067-A8A5-0399-B7E0-34B7DF3B827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C1DEF4D-26CA-E22A-B615-3710EABC4229}"/>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5" name="Segnaposto piè di pagina 4">
            <a:extLst>
              <a:ext uri="{FF2B5EF4-FFF2-40B4-BE49-F238E27FC236}">
                <a16:creationId xmlns:a16="http://schemas.microsoft.com/office/drawing/2014/main" id="{C2CBE6E0-50B4-2DD5-2569-E4B7C8391BC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46EBCF1-8A2B-861D-C26C-6B6787C1FE4B}"/>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3255771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0557B17-0DAC-03F8-830F-F7F82126C3FA}"/>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749A4D7A-23D2-5B7F-3E30-03B3B381E815}"/>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8F1C26F-81C4-370D-20C0-0D7E8D27EAA3}"/>
              </a:ext>
            </a:extLst>
          </p:cNvPr>
          <p:cNvSpPr>
            <a:spLocks noGrp="1"/>
          </p:cNvSpPr>
          <p:nvPr>
            <p:ph type="dt" sz="half" idx="10"/>
          </p:nvPr>
        </p:nvSpPr>
        <p:spPr/>
        <p:txBody>
          <a:bodyPr/>
          <a:lstStyle/>
          <a:p>
            <a:fld id="{CDF43640-4794-FC4E-BBF9-38222D0E0F2E}" type="datetimeFigureOut">
              <a:rPr lang="en-US" smtClean="0"/>
              <a:t>5/16/24</a:t>
            </a:fld>
            <a:endParaRPr lang="en-US"/>
          </a:p>
        </p:txBody>
      </p:sp>
      <p:sp>
        <p:nvSpPr>
          <p:cNvPr id="5" name="Segnaposto piè di pagina 4">
            <a:extLst>
              <a:ext uri="{FF2B5EF4-FFF2-40B4-BE49-F238E27FC236}">
                <a16:creationId xmlns:a16="http://schemas.microsoft.com/office/drawing/2014/main" id="{A0D66C47-1752-8EDB-B1AF-41E7E7BDD999}"/>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108C5C4-33BD-3AB4-A9DA-F3A25C3D5BEC}"/>
              </a:ext>
            </a:extLst>
          </p:cNvPr>
          <p:cNvSpPr>
            <a:spLocks noGrp="1"/>
          </p:cNvSpPr>
          <p:nvPr>
            <p:ph type="sldNum" sz="quarter" idx="12"/>
          </p:nvPr>
        </p:nvSpPr>
        <p:spPr/>
        <p:txBody>
          <a:bodyPr/>
          <a:lstStyle/>
          <a:p>
            <a:fld id="{E55BF3D5-F894-D14B-97DF-FB52ACBE14E1}" type="slidenum">
              <a:rPr lang="en-US" smtClean="0"/>
              <a:t>‹N›</a:t>
            </a:fld>
            <a:endParaRPr lang="en-US"/>
          </a:p>
        </p:txBody>
      </p:sp>
    </p:spTree>
    <p:extLst>
      <p:ext uri="{BB962C8B-B14F-4D97-AF65-F5344CB8AC3E}">
        <p14:creationId xmlns:p14="http://schemas.microsoft.com/office/powerpoint/2010/main" val="2456910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5405D-86DF-B5CE-C880-539E9DDE4AC0}"/>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5E88C85-CE51-1B63-4542-4B7BBC920B3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29612CF-1EEE-191A-E516-3C6A5086D65D}"/>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5" name="Segnaposto piè di pagina 4">
            <a:extLst>
              <a:ext uri="{FF2B5EF4-FFF2-40B4-BE49-F238E27FC236}">
                <a16:creationId xmlns:a16="http://schemas.microsoft.com/office/drawing/2014/main" id="{B3C60635-65E9-091E-93CA-716356E67F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2D03A7-B1C2-4361-33F6-6296E50980F4}"/>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164806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353485E-11D3-0A4B-BBBF-A2EF84E7E7AE}" type="slidenum">
              <a:rPr lang="en-GB"/>
              <a:pPr>
                <a:defRPr/>
              </a:pPr>
              <a:t>‹N›</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48D1F-F5BD-E777-1F95-CA27102C34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F23A90-4FC1-5518-E20B-B21A1C6845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43E0F7-FFF1-FE24-EF70-8273396A5DD0}"/>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5" name="Segnaposto piè di pagina 4">
            <a:extLst>
              <a:ext uri="{FF2B5EF4-FFF2-40B4-BE49-F238E27FC236}">
                <a16:creationId xmlns:a16="http://schemas.microsoft.com/office/drawing/2014/main" id="{86515BCE-321D-2E8F-FAAC-6F279A695E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93CBE9-9A88-DEDF-CA41-0C1576B24F1B}"/>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3872310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0008D-E82A-DB8E-9FFF-49DE7D3379A2}"/>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C320AA5-8F7E-84F6-8E5F-1FC5A158821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EA8E2D-B4DF-D94D-D78E-C0F83D70674C}"/>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5" name="Segnaposto piè di pagina 4">
            <a:extLst>
              <a:ext uri="{FF2B5EF4-FFF2-40B4-BE49-F238E27FC236}">
                <a16:creationId xmlns:a16="http://schemas.microsoft.com/office/drawing/2014/main" id="{80C0F6C8-AE74-71F7-CB2B-615B9C739C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FC237D-AB69-DC33-7F70-8F81A2DAAA93}"/>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1136560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25B53-199D-BC8A-3922-A3F390AD83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7112DD-472D-D2B0-C25B-327DD2422F03}"/>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37908D0-3C2E-D47A-ACB7-6F82D96E06CD}"/>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5FB1224-5EB6-25C0-B2B9-E2B0E383C51A}"/>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6" name="Segnaposto piè di pagina 5">
            <a:extLst>
              <a:ext uri="{FF2B5EF4-FFF2-40B4-BE49-F238E27FC236}">
                <a16:creationId xmlns:a16="http://schemas.microsoft.com/office/drawing/2014/main" id="{883530E4-457B-1AFC-7F95-10AF774A9C2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EBD2772-CD20-5469-D105-E0F86C844150}"/>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185115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0BE0A7-478B-22F1-02E5-7B11CA5639BE}"/>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35EE85E-8974-9658-3E93-D45B4F054A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6A1AE0E-B51C-34A4-6922-1FA759133C7C}"/>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1BD2A5B-912C-AE49-7860-569F227B98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129FA39-ED1E-C273-A7F3-1BA51FE93262}"/>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6F2877C-5AC5-3063-C3A2-75B50B4A74B2}"/>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8" name="Segnaposto piè di pagina 7">
            <a:extLst>
              <a:ext uri="{FF2B5EF4-FFF2-40B4-BE49-F238E27FC236}">
                <a16:creationId xmlns:a16="http://schemas.microsoft.com/office/drawing/2014/main" id="{8CF7483F-F0B2-2AF5-7EB2-AC2021D3B9E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279C581-D59F-E5A8-B12F-553A13F3649F}"/>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2202392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7DA97-B7E8-1469-8B4E-86574EC4F0D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257E7BA-0E8E-618D-45BC-D97FB1913BDC}"/>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4" name="Segnaposto piè di pagina 3">
            <a:extLst>
              <a:ext uri="{FF2B5EF4-FFF2-40B4-BE49-F238E27FC236}">
                <a16:creationId xmlns:a16="http://schemas.microsoft.com/office/drawing/2014/main" id="{14D52E45-1120-C4D7-D137-9A0E2534F73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4F7686E-6C1A-A1B8-9C2C-D8FAF4F674EA}"/>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3302904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F29B62C-E142-368E-9421-BFFE04F1074B}"/>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3" name="Segnaposto piè di pagina 2">
            <a:extLst>
              <a:ext uri="{FF2B5EF4-FFF2-40B4-BE49-F238E27FC236}">
                <a16:creationId xmlns:a16="http://schemas.microsoft.com/office/drawing/2014/main" id="{E92FF4E7-530E-28AB-5123-9B69F43042C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D2F1EEA-1314-8C5D-E4C9-40DFD8A41CD1}"/>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217383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0C5FF-61E1-131E-791D-3647DB58EDEE}"/>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451C42-5CEF-4927-E7FB-0437F97336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1450251-CFD8-B84B-92A1-3714D1F4B3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414B022-7CDE-C8C6-D99E-9EF54ABD4E1A}"/>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6" name="Segnaposto piè di pagina 5">
            <a:extLst>
              <a:ext uri="{FF2B5EF4-FFF2-40B4-BE49-F238E27FC236}">
                <a16:creationId xmlns:a16="http://schemas.microsoft.com/office/drawing/2014/main" id="{8394BD18-6CA6-A0A0-DC2D-17DD1CCB9D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673D318-2166-BC9A-D29D-D3345AB5E8B9}"/>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2956922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6E117B-EA09-513A-F643-3512EF2A598A}"/>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EEC7308-ADC6-0441-BA02-01E4167CFF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BA227B5B-E438-E69B-3017-48D445EEE6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130630A-C0D3-489E-DA85-322C636A7697}"/>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6" name="Segnaposto piè di pagina 5">
            <a:extLst>
              <a:ext uri="{FF2B5EF4-FFF2-40B4-BE49-F238E27FC236}">
                <a16:creationId xmlns:a16="http://schemas.microsoft.com/office/drawing/2014/main" id="{4FEFB0EA-4ACA-D987-C8E9-5B5F0C8C07F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0B12B97-810A-F9EF-DD1E-B788E14A678C}"/>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13517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2CF28-E2CE-28A4-93FB-25599D0CE7F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B73996C-D720-EA58-F6DD-A4CF64D226E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233FCB-8201-94BE-3505-91D7F2D50F3C}"/>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5" name="Segnaposto piè di pagina 4">
            <a:extLst>
              <a:ext uri="{FF2B5EF4-FFF2-40B4-BE49-F238E27FC236}">
                <a16:creationId xmlns:a16="http://schemas.microsoft.com/office/drawing/2014/main" id="{1C0408E3-6F72-25CB-C3F9-F48D4931ED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8FF54B-5FB7-1240-AD28-4A50AF99BB95}"/>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3095976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A64B21E-D294-6C8D-06BC-F411E4345158}"/>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82810F-3EEC-1A5C-5E8C-7A14BF359D89}"/>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7DA1A6-C4C8-1B34-8074-764225FFED57}"/>
              </a:ext>
            </a:extLst>
          </p:cNvPr>
          <p:cNvSpPr>
            <a:spLocks noGrp="1"/>
          </p:cNvSpPr>
          <p:nvPr>
            <p:ph type="dt" sz="half" idx="10"/>
          </p:nvPr>
        </p:nvSpPr>
        <p:spPr/>
        <p:txBody>
          <a:bodyPr/>
          <a:lstStyle/>
          <a:p>
            <a:fld id="{93575D5B-2968-3E43-AE3E-88FF75532693}" type="datetimeFigureOut">
              <a:rPr lang="it-IT" smtClean="0"/>
              <a:t>16/05/24</a:t>
            </a:fld>
            <a:endParaRPr lang="it-IT"/>
          </a:p>
        </p:txBody>
      </p:sp>
      <p:sp>
        <p:nvSpPr>
          <p:cNvPr id="5" name="Segnaposto piè di pagina 4">
            <a:extLst>
              <a:ext uri="{FF2B5EF4-FFF2-40B4-BE49-F238E27FC236}">
                <a16:creationId xmlns:a16="http://schemas.microsoft.com/office/drawing/2014/main" id="{8D8E9FFE-723A-CEB7-1526-3B22805A4B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E37FC0-3154-573A-1333-1E1B2CAD333C}"/>
              </a:ext>
            </a:extLst>
          </p:cNvPr>
          <p:cNvSpPr>
            <a:spLocks noGrp="1"/>
          </p:cNvSpPr>
          <p:nvPr>
            <p:ph type="sldNum" sz="quarter" idx="12"/>
          </p:nvPr>
        </p:nvSpPr>
        <p:spPr/>
        <p:txBody>
          <a:bodyPr/>
          <a:lstStyle/>
          <a:p>
            <a:fld id="{DAC923A3-FE43-4E4A-9298-57939FEA21C9}" type="slidenum">
              <a:rPr lang="it-IT" smtClean="0"/>
              <a:t>‹N›</a:t>
            </a:fld>
            <a:endParaRPr lang="it-IT"/>
          </a:p>
        </p:txBody>
      </p:sp>
    </p:spTree>
    <p:extLst>
      <p:ext uri="{BB962C8B-B14F-4D97-AF65-F5344CB8AC3E}">
        <p14:creationId xmlns:p14="http://schemas.microsoft.com/office/powerpoint/2010/main" val="309973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3E4FD1-5E93-BB41-945D-0E6C3D7A01B2}"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DD67E67-DF1C-CD4C-8F24-CDBB675B85FD}"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873D502-610F-E746-8FBE-6155057B90DE}"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2542005-5E47-8741-8D28-F53179C7266D}"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92FF77-D788-804B-B5FD-D9F1FA610128}"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D1D93213-79AC-5E42-8F93-818E3A29D933}"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pitchFamily="-105" charset="0"/>
        </a:defRPr>
      </a:lvl6pPr>
      <a:lvl7pPr marL="914400" algn="ctr" rtl="0" fontAlgn="base">
        <a:spcBef>
          <a:spcPct val="0"/>
        </a:spcBef>
        <a:spcAft>
          <a:spcPct val="0"/>
        </a:spcAft>
        <a:defRPr sz="4400">
          <a:solidFill>
            <a:schemeClr val="tx2"/>
          </a:solidFill>
          <a:latin typeface="Times" pitchFamily="-105" charset="0"/>
        </a:defRPr>
      </a:lvl7pPr>
      <a:lvl8pPr marL="1371600" algn="ctr" rtl="0" fontAlgn="base">
        <a:spcBef>
          <a:spcPct val="0"/>
        </a:spcBef>
        <a:spcAft>
          <a:spcPct val="0"/>
        </a:spcAft>
        <a:defRPr sz="4400">
          <a:solidFill>
            <a:schemeClr val="tx2"/>
          </a:solidFill>
          <a:latin typeface="Times" pitchFamily="-105" charset="0"/>
        </a:defRPr>
      </a:lvl8pPr>
      <a:lvl9pPr marL="1828800" algn="ctr" rtl="0" fontAlgn="base">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15364"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a:t>Fare clic per modificare stile</a:t>
            </a:r>
            <a:endParaRPr lang="en-US"/>
          </a:p>
        </p:txBody>
      </p:sp>
      <p:sp>
        <p:nvSpPr>
          <p:cNvPr id="15365"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Segnaposto data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charset="0"/>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charset="0"/>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Times" charset="0"/>
              </a:defRPr>
            </a:lvl1pPr>
          </a:lstStyle>
          <a:p>
            <a:pPr>
              <a:defRPr/>
            </a:pPr>
            <a:fld id="{71A5657D-17CB-F64B-ABDA-052BB5E5A9D1}" type="slidenum">
              <a:rPr lang="en-GB"/>
              <a:pPr>
                <a:defRPr/>
              </a:pPr>
              <a:t>‹N›</a:t>
            </a:fld>
            <a:endParaRPr lang="en-GB"/>
          </a:p>
        </p:txBody>
      </p:sp>
      <p:grpSp>
        <p:nvGrpSpPr>
          <p:cNvPr id="15369"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prstTxWarp prst="textNoShape">
                <a:avLst/>
              </a:prstTxWarp>
            </a:bodyPr>
            <a:lstStyle/>
            <a:p>
              <a:pPr>
                <a:defRPr/>
              </a:pPr>
              <a:endParaRPr lang="en-US">
                <a:latin typeface="Times" charset="0"/>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prstTxWarp prst="textNoShape">
                <a:avLst/>
              </a:prstTxWarp>
            </a:bodyPr>
            <a:lstStyle/>
            <a:p>
              <a:pPr>
                <a:defRPr/>
              </a:pPr>
              <a:endParaRPr lang="en-US">
                <a:latin typeface="Times" charset="0"/>
              </a:endParaRPr>
            </a:p>
          </p:txBody>
        </p:sp>
      </p:grpSp>
    </p:spTree>
  </p:cSld>
  <p:clrMap bg1="lt1" tx1="dk1" bg2="lt2" tx2="dk2" accent1="accent1" accent2="accent2" accent3="accent3" accent4="accent4" accent5="accent5" accent6="accent6" hlink="hlink" folHlink="folHlink"/>
  <p:sldLayoutIdLst>
    <p:sldLayoutId id="2147483698" r:id="rId1"/>
    <p:sldLayoutId id="2147483690" r:id="rId2"/>
    <p:sldLayoutId id="2147483699" r:id="rId3"/>
    <p:sldLayoutId id="2147483691" r:id="rId4"/>
    <p:sldLayoutId id="2147483692" r:id="rId5"/>
    <p:sldLayoutId id="2147483693" r:id="rId6"/>
    <p:sldLayoutId id="2147483694" r:id="rId7"/>
    <p:sldLayoutId id="2147483695" r:id="rId8"/>
    <p:sldLayoutId id="2147483700" r:id="rId9"/>
    <p:sldLayoutId id="2147483696" r:id="rId10"/>
    <p:sldLayoutId id="2147483697"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5pPr>
      <a:lvl6pPr marL="4572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6pPr>
      <a:lvl7pPr marL="9144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7pPr>
      <a:lvl8pPr marL="13716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8pPr>
      <a:lvl9pPr marL="18288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10" charset="2"/>
        <a:buChar char=""/>
        <a:defRPr sz="2600" kern="1200">
          <a:solidFill>
            <a:schemeClr val="tx1"/>
          </a:solidFill>
          <a:latin typeface="+mn-lt"/>
          <a:ea typeface="ＭＳ Ｐゴシック" pitchFamily="-65" charset="-128"/>
          <a:cs typeface="ＭＳ Ｐゴシック" pitchFamily="-65" charset="-128"/>
        </a:defRPr>
      </a:lvl1pPr>
      <a:lvl2pPr marL="639763" indent="-246063" algn="l" rtl="0" eaLnBrk="0" fontAlgn="base" hangingPunct="0">
        <a:spcBef>
          <a:spcPct val="20000"/>
        </a:spcBef>
        <a:spcAft>
          <a:spcPct val="0"/>
        </a:spcAft>
        <a:buClr>
          <a:schemeClr val="accent1"/>
        </a:buClr>
        <a:buSzPct val="85000"/>
        <a:buFont typeface="Wingdings 2" pitchFamily="-110" charset="2"/>
        <a:buChar char=""/>
        <a:defRPr sz="2400" kern="1200">
          <a:solidFill>
            <a:schemeClr val="tx1"/>
          </a:solidFill>
          <a:latin typeface="+mn-lt"/>
          <a:ea typeface="ＭＳ Ｐゴシック" pitchFamily="-65"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10" charset="2"/>
        <a:buChar char=""/>
        <a:defRPr sz="2100" kern="1200">
          <a:solidFill>
            <a:schemeClr val="tx1"/>
          </a:solidFill>
          <a:latin typeface="+mn-lt"/>
          <a:ea typeface="ヒラギノ角ゴ Pro W3" charset="-128"/>
          <a:cs typeface="ヒラギノ角ゴ Pro W3" charset="-128"/>
        </a:defRPr>
      </a:lvl3pPr>
      <a:lvl4pPr marL="1187450" indent="-209550" algn="l" rtl="0" eaLnBrk="0" fontAlgn="base" hangingPunct="0">
        <a:spcBef>
          <a:spcPct val="20000"/>
        </a:spcBef>
        <a:spcAft>
          <a:spcPct val="0"/>
        </a:spcAft>
        <a:buClr>
          <a:srgbClr val="0BD0D9"/>
        </a:buClr>
        <a:buSzPct val="65000"/>
        <a:buFont typeface="Wingdings 2" pitchFamily="-110" charset="2"/>
        <a:buChar char=""/>
        <a:defRPr sz="2000" kern="1200">
          <a:solidFill>
            <a:schemeClr val="tx1"/>
          </a:solidFill>
          <a:latin typeface="+mn-lt"/>
          <a:ea typeface="ヒラギノ角ゴ Pro W3"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10" charset="2"/>
        <a:buChar char=""/>
        <a:defRPr sz="2000" kern="1200">
          <a:solidFill>
            <a:schemeClr val="tx1"/>
          </a:solidFill>
          <a:latin typeface="+mn-lt"/>
          <a:ea typeface="ヒラギノ角ゴ Pro W3"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4659AA0-B776-4D4A-8F3B-B850C5555AF0}" type="datetimeFigureOut">
              <a:rPr lang="it-IT" smtClean="0">
                <a:solidFill>
                  <a:prstClr val="black">
                    <a:tint val="75000"/>
                  </a:prstClr>
                </a:solidFill>
                <a:latin typeface="Calibri"/>
              </a:rPr>
              <a:pPr defTabSz="457200" eaLnBrk="1" fontAlgn="auto" hangingPunct="1">
                <a:spcBef>
                  <a:spcPts val="0"/>
                </a:spcBef>
                <a:spcAft>
                  <a:spcPts val="0"/>
                </a:spcAft>
              </a:pPr>
              <a:t>16/05/24</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3BFAC40C-9D0D-7543-AC6F-EBF54071C2DE}" type="slidenum">
              <a:rPr lang="it-IT" smtClean="0">
                <a:solidFill>
                  <a:prstClr val="black">
                    <a:tint val="75000"/>
                  </a:prstClr>
                </a:solidFill>
                <a:latin typeface="Calibri"/>
              </a:rPr>
              <a:pPr defTabSz="457200" eaLnBrk="1" fontAlgn="auto" hangingPunct="1">
                <a:spcBef>
                  <a:spcPts val="0"/>
                </a:spcBef>
                <a:spcAft>
                  <a:spcPts val="0"/>
                </a:spcAft>
              </a:pPr>
              <a:t>‹N›</a:t>
            </a:fld>
            <a:endParaRPr lang="it-IT">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stile</a:t>
            </a:r>
            <a:endParaRPr lang="en-US"/>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eaLnBrk="1" hangingPunct="1"/>
            <a:fld id="{6F86BCE8-1CC3-9B47-B9C5-2210A8BE7292}" type="datetime1">
              <a:rPr lang="it-IT">
                <a:ea typeface="ヒラギノ角ゴ Pro W3" charset="0"/>
                <a:cs typeface="ヒラギノ角ゴ Pro W3" charset="0"/>
              </a:rPr>
              <a:pPr defTabSz="457200" eaLnBrk="1" hangingPunct="1"/>
              <a:t>16/05/24</a:t>
            </a:fld>
            <a:endParaRPr lang="en-US">
              <a:ea typeface="ヒラギノ角ゴ Pro W3" charset="0"/>
              <a:cs typeface="ヒラギノ角ゴ Pro W3"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eaLnBrk="1" hangingPunct="1"/>
            <a:fld id="{85D637A1-0EEF-B341-8B58-E9D1A8CB87B2}" type="slidenum">
              <a:rPr lang="en-US">
                <a:ea typeface="ヒラギノ角ゴ Pro W3" charset="0"/>
                <a:cs typeface="ヒラギノ角ゴ Pro W3" charset="0"/>
              </a:rPr>
              <a:pPr defTabSz="457200" eaLnBrk="1" hangingPunct="1"/>
              <a:t>‹N›</a:t>
            </a:fld>
            <a:endParaRPr lang="en-US">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stile</a:t>
            </a:r>
            <a:endParaRPr lang="en-US"/>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eaLnBrk="1" hangingPunct="1"/>
            <a:fld id="{6F86BCE8-1CC3-9B47-B9C5-2210A8BE7292}" type="datetime1">
              <a:rPr lang="it-IT">
                <a:ea typeface="ヒラギノ角ゴ Pro W3" charset="0"/>
                <a:cs typeface="ヒラギノ角ゴ Pro W3" charset="0"/>
              </a:rPr>
              <a:pPr defTabSz="457200" eaLnBrk="1" hangingPunct="1"/>
              <a:t>16/05/24</a:t>
            </a:fld>
            <a:endParaRPr lang="en-US">
              <a:ea typeface="ヒラギノ角ゴ Pro W3" charset="0"/>
              <a:cs typeface="ヒラギノ角ゴ Pro W3"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defTabSz="457200" eaLnBrk="1" hangingPunct="1">
              <a:defRPr/>
            </a:pPr>
            <a:endParaRPr lang="en-US">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eaLnBrk="1" hangingPunct="1"/>
            <a:fld id="{85D637A1-0EEF-B341-8B58-E9D1A8CB87B2}" type="slidenum">
              <a:rPr lang="en-US">
                <a:ea typeface="ヒラギノ角ゴ Pro W3" charset="0"/>
                <a:cs typeface="ヒラギノ角ゴ Pro W3" charset="0"/>
              </a:rPr>
              <a:pPr defTabSz="457200" eaLnBrk="1" hangingPunct="1"/>
              <a:t>‹N›</a:t>
            </a:fld>
            <a:endParaRPr lang="en-US">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ctr" defTabSz="457200"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30ED20E-61D2-364F-6031-AA0DD52F07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5B6245BD-0233-8DCE-7853-A1AF66020D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FA95FA8-2089-33C0-BA58-4B3FFBCB1EB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F43640-4794-FC4E-BBF9-38222D0E0F2E}" type="datetimeFigureOut">
              <a:rPr lang="en-US" smtClean="0"/>
              <a:t>5/16/24</a:t>
            </a:fld>
            <a:endParaRPr lang="en-US"/>
          </a:p>
        </p:txBody>
      </p:sp>
      <p:sp>
        <p:nvSpPr>
          <p:cNvPr id="5" name="Segnaposto piè di pagina 4">
            <a:extLst>
              <a:ext uri="{FF2B5EF4-FFF2-40B4-BE49-F238E27FC236}">
                <a16:creationId xmlns:a16="http://schemas.microsoft.com/office/drawing/2014/main" id="{4DCC517E-96C1-AE23-1339-B013738C59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A96DBECF-3634-0BA4-F406-313E912B88F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5BF3D5-F894-D14B-97DF-FB52ACBE14E1}" type="slidenum">
              <a:rPr lang="en-US" smtClean="0"/>
              <a:t>‹N›</a:t>
            </a:fld>
            <a:endParaRPr lang="en-US"/>
          </a:p>
        </p:txBody>
      </p:sp>
    </p:spTree>
    <p:extLst>
      <p:ext uri="{BB962C8B-B14F-4D97-AF65-F5344CB8AC3E}">
        <p14:creationId xmlns:p14="http://schemas.microsoft.com/office/powerpoint/2010/main" val="36144927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64BFCA-E826-804B-7598-EE783762ED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C56B12-2BEE-5C7D-53CF-700B8AC4BF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A399BB-D4C1-7B8E-735A-157AA913CB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575D5B-2968-3E43-AE3E-88FF75532693}" type="datetimeFigureOut">
              <a:rPr lang="it-IT" smtClean="0"/>
              <a:t>16/05/24</a:t>
            </a:fld>
            <a:endParaRPr lang="it-IT"/>
          </a:p>
        </p:txBody>
      </p:sp>
      <p:sp>
        <p:nvSpPr>
          <p:cNvPr id="5" name="Segnaposto piè di pagina 4">
            <a:extLst>
              <a:ext uri="{FF2B5EF4-FFF2-40B4-BE49-F238E27FC236}">
                <a16:creationId xmlns:a16="http://schemas.microsoft.com/office/drawing/2014/main" id="{228DA986-4DCE-14BD-15CF-D6CFDC6720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E4622BF-6AE7-4BE8-EEA7-DAC2953260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C923A3-FE43-4E4A-9298-57939FEA21C9}" type="slidenum">
              <a:rPr lang="it-IT" smtClean="0"/>
              <a:t>‹N›</a:t>
            </a:fld>
            <a:endParaRPr lang="it-IT"/>
          </a:p>
        </p:txBody>
      </p:sp>
    </p:spTree>
    <p:extLst>
      <p:ext uri="{BB962C8B-B14F-4D97-AF65-F5344CB8AC3E}">
        <p14:creationId xmlns:p14="http://schemas.microsoft.com/office/powerpoint/2010/main" val="27171206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42.emf"/><Relationship Id="rId5" Type="http://schemas.openxmlformats.org/officeDocument/2006/relationships/oleObject" Target="../embeddings/oleObject2.bin"/><Relationship Id="rId4" Type="http://schemas.openxmlformats.org/officeDocument/2006/relationships/image" Target="../media/image41.w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oleObject" Target="../embeddings/oleObject4.bin"/><Relationship Id="rId4" Type="http://schemas.openxmlformats.org/officeDocument/2006/relationships/image" Target="../media/image4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BBC70A62-8F77-40B8-7A7D-09E90EACAF08}"/>
              </a:ext>
            </a:extLst>
          </p:cNvPr>
          <p:cNvPicPr>
            <a:picLocks noChangeAspect="1"/>
          </p:cNvPicPr>
          <p:nvPr/>
        </p:nvPicPr>
        <p:blipFill>
          <a:blip r:embed="rId3"/>
          <a:stretch>
            <a:fillRect/>
          </a:stretch>
        </p:blipFill>
        <p:spPr>
          <a:xfrm>
            <a:off x="683568" y="764704"/>
            <a:ext cx="7848876" cy="2160240"/>
          </a:xfrm>
          <a:prstGeom prst="rect">
            <a:avLst/>
          </a:prstGeom>
          <a:solidFill>
            <a:srgbClr val="FFFF00"/>
          </a:solidFill>
        </p:spPr>
      </p:pic>
      <p:sp>
        <p:nvSpPr>
          <p:cNvPr id="28683" name="Right Triangle 2868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5" name="Rectangle 2868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ctrTitle"/>
          </p:nvPr>
        </p:nvSpPr>
        <p:spPr>
          <a:xfrm>
            <a:off x="755576" y="3176972"/>
            <a:ext cx="6691254" cy="1713305"/>
          </a:xfrm>
        </p:spPr>
        <p:txBody>
          <a:bodyPr anchor="b">
            <a:normAutofit/>
          </a:bodyPr>
          <a:lstStyle/>
          <a:p>
            <a:pPr algn="l" eaLnBrk="1" hangingPunct="1">
              <a:lnSpc>
                <a:spcPct val="90000"/>
              </a:lnSpc>
              <a:defRPr/>
            </a:pPr>
            <a:r>
              <a:rPr lang="it-IT" sz="3900" dirty="0">
                <a:ln>
                  <a:solidFill>
                    <a:srgbClr val="FF0066"/>
                  </a:solidFill>
                </a:ln>
                <a:ea typeface="ＭＳ Ｐゴシック" pitchFamily="-106" charset="-128"/>
                <a:cs typeface="ＭＳ Ｐゴシック" pitchFamily="-106" charset="-128"/>
              </a:rPr>
              <a:t>  </a:t>
            </a:r>
            <a:r>
              <a:rPr lang="it-IT" sz="3900" dirty="0" err="1">
                <a:ln>
                  <a:solidFill>
                    <a:srgbClr val="FF0000"/>
                  </a:solidFill>
                </a:ln>
              </a:rPr>
              <a:t>Firms</a:t>
            </a:r>
            <a:r>
              <a:rPr lang="it-IT" sz="3900" dirty="0">
                <a:ln>
                  <a:solidFill>
                    <a:srgbClr val="FF0000"/>
                  </a:solidFill>
                </a:ln>
              </a:rPr>
              <a:t>, Markets </a:t>
            </a:r>
            <a:br>
              <a:rPr lang="it-IT" sz="3900" dirty="0">
                <a:ln>
                  <a:solidFill>
                    <a:srgbClr val="FF0000"/>
                  </a:solidFill>
                </a:ln>
              </a:rPr>
            </a:br>
            <a:r>
              <a:rPr lang="it-IT" sz="3900" dirty="0">
                <a:ln>
                  <a:solidFill>
                    <a:srgbClr val="FF0000"/>
                  </a:solidFill>
                </a:ln>
              </a:rPr>
              <a:t>and </a:t>
            </a:r>
            <a:r>
              <a:rPr lang="it-IT" sz="3900" dirty="0" err="1">
                <a:ln>
                  <a:solidFill>
                    <a:srgbClr val="FF0000"/>
                  </a:solidFill>
                </a:ln>
              </a:rPr>
              <a:t>other</a:t>
            </a:r>
            <a:r>
              <a:rPr lang="it-IT" sz="3900" dirty="0">
                <a:ln>
                  <a:solidFill>
                    <a:srgbClr val="FF0000"/>
                  </a:solidFill>
                </a:ln>
              </a:rPr>
              <a:t> Institutions </a:t>
            </a:r>
            <a:br>
              <a:rPr lang="it-IT" sz="3900" dirty="0">
                <a:ln>
                  <a:solidFill>
                    <a:srgbClr val="FF0000"/>
                  </a:solidFill>
                </a:ln>
              </a:rPr>
            </a:br>
            <a:r>
              <a:rPr lang="it-IT" sz="3900" dirty="0">
                <a:ln>
                  <a:solidFill>
                    <a:srgbClr val="FF0000"/>
                  </a:solidFill>
                </a:ln>
              </a:rPr>
              <a:t>in a comparative </a:t>
            </a:r>
            <a:r>
              <a:rPr lang="it-IT" sz="3900" dirty="0" err="1">
                <a:ln>
                  <a:solidFill>
                    <a:srgbClr val="FF0000"/>
                  </a:solidFill>
                </a:ln>
              </a:rPr>
              <a:t>perspective</a:t>
            </a:r>
            <a:endParaRPr lang="it-IT" sz="3900" dirty="0">
              <a:ln>
                <a:solidFill>
                  <a:srgbClr val="FF0000"/>
                </a:solidFill>
              </a:ln>
              <a:ea typeface="ＭＳ Ｐゴシック" pitchFamily="-106" charset="-128"/>
              <a:cs typeface="ＭＳ Ｐゴシック" pitchFamily="-106" charset="-128"/>
            </a:endParaRPr>
          </a:p>
        </p:txBody>
      </p:sp>
      <p:sp>
        <p:nvSpPr>
          <p:cNvPr id="15363" name="Rectangle 3"/>
          <p:cNvSpPr>
            <a:spLocks noGrp="1" noChangeArrowheads="1"/>
          </p:cNvSpPr>
          <p:nvPr>
            <p:ph type="subTitle" idx="1"/>
          </p:nvPr>
        </p:nvSpPr>
        <p:spPr>
          <a:xfrm>
            <a:off x="966977" y="5142305"/>
            <a:ext cx="5490973" cy="753165"/>
          </a:xfrm>
        </p:spPr>
        <p:txBody>
          <a:bodyPr anchor="t">
            <a:normAutofit/>
          </a:bodyPr>
          <a:lstStyle/>
          <a:p>
            <a:pPr algn="l" eaLnBrk="1" hangingPunct="1">
              <a:lnSpc>
                <a:spcPct val="90000"/>
              </a:lnSpc>
              <a:defRPr/>
            </a:pPr>
            <a:r>
              <a:rPr lang="en-US" sz="2000" b="1" dirty="0">
                <a:ln>
                  <a:solidFill>
                    <a:srgbClr val="FF0000"/>
                  </a:solidFill>
                </a:ln>
                <a:ea typeface="ＭＳ Ｐゴシック" pitchFamily="-106" charset="-128"/>
                <a:cs typeface="ＭＳ Ｐゴシック" pitchFamily="-106" charset="-128"/>
              </a:rPr>
              <a:t>Ugo Pagano</a:t>
            </a:r>
          </a:p>
          <a:p>
            <a:pPr algn="l" eaLnBrk="1" hangingPunct="1">
              <a:lnSpc>
                <a:spcPct val="90000"/>
              </a:lnSpc>
              <a:defRPr/>
            </a:pPr>
            <a:r>
              <a:rPr lang="en-US" sz="2000" b="1" dirty="0">
                <a:ln>
                  <a:solidFill>
                    <a:srgbClr val="FF0000"/>
                  </a:solidFill>
                </a:ln>
                <a:ea typeface="ＭＳ Ｐゴシック" pitchFamily="-106" charset="-128"/>
                <a:cs typeface="ＭＳ Ｐゴシック" pitchFamily="-106" charset="-128"/>
              </a:rPr>
              <a:t>May-June  2024</a:t>
            </a:r>
          </a:p>
        </p:txBody>
      </p:sp>
      <p:sp>
        <p:nvSpPr>
          <p:cNvPr id="28676" name="Rectangle 4"/>
          <p:cNvSpPr>
            <a:spLocks noChangeArrowheads="1"/>
          </p:cNvSpPr>
          <p:nvPr/>
        </p:nvSpPr>
        <p:spPr bwMode="auto">
          <a:xfrm>
            <a:off x="9245600" y="5018088"/>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t>Dimension 3: Social Scarcity</a:t>
            </a:r>
            <a:r>
              <a:rPr lang="en-GB" sz="2800" b="1">
                <a:solidFill>
                  <a:srgbClr val="FF0000"/>
                </a:solidFill>
              </a:rPr>
              <a:t> </a:t>
            </a:r>
            <a:endParaRPr lang="en-GB" sz="3200">
              <a:solidFill>
                <a:schemeClr val="tx1"/>
              </a:solidFill>
            </a:endParaRPr>
          </a:p>
        </p:txBody>
      </p:sp>
      <p:sp>
        <p:nvSpPr>
          <p:cNvPr id="41987" name="Rectangle 3"/>
          <p:cNvSpPr>
            <a:spLocks noChangeArrowheads="1"/>
          </p:cNvSpPr>
          <p:nvPr/>
        </p:nvSpPr>
        <p:spPr bwMode="auto">
          <a:xfrm>
            <a:off x="0" y="990600"/>
            <a:ext cx="9144000" cy="5934075"/>
          </a:xfrm>
          <a:prstGeom prst="rect">
            <a:avLst/>
          </a:prstGeom>
          <a:noFill/>
          <a:ln w="9525">
            <a:noFill/>
            <a:miter lim="800000"/>
            <a:headEnd/>
            <a:tailEnd/>
          </a:ln>
        </p:spPr>
        <p:txBody>
          <a:bodyPr>
            <a:prstTxWarp prst="textNoShape">
              <a:avLst/>
            </a:prstTxWarp>
            <a:spAutoFit/>
          </a:bodyPr>
          <a:lstStyle/>
          <a:p>
            <a:r>
              <a:rPr lang="en-GB" b="1"/>
              <a:t> </a:t>
            </a:r>
            <a:r>
              <a:rPr lang="en-GB"/>
              <a:t>The ends-means problem is complicated by another dimension of scarcity (often considered to be outside the boundaries of economics, possibly belonging to the clumsy realm of sociology).</a:t>
            </a:r>
          </a:p>
          <a:p>
            <a:endParaRPr lang="en-GB"/>
          </a:p>
          <a:p>
            <a:r>
              <a:rPr lang="en-GB"/>
              <a:t>Goods like power and status affect both utility and production functions. These goods do not set limits to the achievement of our goals because they are available in given positive quantities. </a:t>
            </a:r>
          </a:p>
          <a:p>
            <a:r>
              <a:rPr lang="en-GB"/>
              <a:t>Their positive use is only possible if corresponding negative quantities are consumed by other individuals (</a:t>
            </a:r>
            <a:r>
              <a:rPr lang="en-GB" i="1"/>
              <a:t>who must occupy corresponding </a:t>
            </a:r>
            <a:r>
              <a:rPr lang="en-GB" i="1">
                <a:solidFill>
                  <a:srgbClr val="FF0000"/>
                </a:solidFill>
              </a:rPr>
              <a:t>opposite positions</a:t>
            </a:r>
            <a:r>
              <a:rPr lang="en-GB"/>
              <a:t>).</a:t>
            </a:r>
          </a:p>
          <a:p>
            <a:endParaRPr lang="en-GB" i="1"/>
          </a:p>
          <a:p>
            <a:r>
              <a:rPr lang="en-GB" i="1">
                <a:solidFill>
                  <a:srgbClr val="FF0000"/>
                </a:solidFill>
              </a:rPr>
              <a:t>Positional Goods</a:t>
            </a:r>
            <a:r>
              <a:rPr lang="en-GB" i="1"/>
              <a:t> like</a:t>
            </a:r>
            <a:r>
              <a:rPr lang="en-GB"/>
              <a:t> power and status imply a </a:t>
            </a:r>
            <a:r>
              <a:rPr lang="en-GB">
                <a:solidFill>
                  <a:srgbClr val="FF0000"/>
                </a:solidFill>
              </a:rPr>
              <a:t>social scarcity constraint</a:t>
            </a:r>
            <a:r>
              <a:rPr lang="en-GB"/>
              <a:t>   The standard scarcity constraints concerns limited positive amounts of resources. Positional goods are scarce because positive consumption must go together with negative consumption.  </a:t>
            </a:r>
            <a:endParaRPr lang="en-GB" u="sng"/>
          </a:p>
          <a:p>
            <a:r>
              <a:rPr lang="en-GB"/>
              <a: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26988" y="0"/>
            <a:ext cx="6617012" cy="1712428"/>
          </a:xfrm>
          <a:solidFill>
            <a:schemeClr val="accent1">
              <a:lumMod val="20000"/>
              <a:lumOff val="80000"/>
            </a:schemeClr>
          </a:solidFill>
          <a:ln>
            <a:solidFill>
              <a:srgbClr val="FFFFFF"/>
            </a:solidFill>
          </a:ln>
        </p:spPr>
        <p:txBody>
          <a:bodyPr/>
          <a:lstStyle/>
          <a:p>
            <a:r>
              <a:rPr lang="en-US" sz="3600" dirty="0">
                <a:solidFill>
                  <a:srgbClr val="660066"/>
                </a:solidFill>
              </a:rPr>
              <a:t>Concentrated varieties of capitalism</a:t>
            </a:r>
          </a:p>
        </p:txBody>
      </p:sp>
      <p:sp>
        <p:nvSpPr>
          <p:cNvPr id="3" name="Segnaposto contenuto 2"/>
          <p:cNvSpPr>
            <a:spLocks noGrp="1"/>
          </p:cNvSpPr>
          <p:nvPr>
            <p:ph idx="1"/>
          </p:nvPr>
        </p:nvSpPr>
        <p:spPr>
          <a:xfrm>
            <a:off x="231759" y="1835598"/>
            <a:ext cx="8760440" cy="4848575"/>
          </a:xfrm>
        </p:spPr>
        <p:txBody>
          <a:bodyPr/>
          <a:lstStyle/>
          <a:p>
            <a:pPr>
              <a:buNone/>
            </a:pPr>
            <a:r>
              <a:rPr lang="en-US" sz="2200" dirty="0">
                <a:ln>
                  <a:solidFill>
                    <a:srgbClr val="FF0000"/>
                  </a:solidFill>
                </a:ln>
                <a:solidFill>
                  <a:srgbClr val="FF0000"/>
                </a:solidFill>
              </a:rPr>
              <a:t>Capitalist concentrate their interests by having single families owning relevant percentages of shares in each firm.</a:t>
            </a:r>
          </a:p>
          <a:p>
            <a:pPr>
              <a:buNone/>
            </a:pPr>
            <a:endParaRPr lang="en-US" sz="2200" dirty="0">
              <a:ln>
                <a:solidFill>
                  <a:srgbClr val="FF0000"/>
                </a:solidFill>
              </a:ln>
              <a:solidFill>
                <a:srgbClr val="FF0000"/>
              </a:solidFill>
            </a:endParaRPr>
          </a:p>
          <a:p>
            <a:pPr>
              <a:buNone/>
            </a:pPr>
            <a:r>
              <a:rPr lang="en-US" sz="2200" dirty="0">
                <a:ln>
                  <a:solidFill>
                    <a:srgbClr val="FF0000"/>
                  </a:solidFill>
                </a:ln>
                <a:solidFill>
                  <a:srgbClr val="FF0000"/>
                </a:solidFill>
              </a:rPr>
              <a:t>Workers cannot concentrate their interests by concentrating property. They react by the means of costly political action forming centralized unions</a:t>
            </a:r>
          </a:p>
          <a:p>
            <a:pPr>
              <a:buNone/>
            </a:pPr>
            <a:endParaRPr lang="en-US" sz="2200" dirty="0"/>
          </a:p>
          <a:p>
            <a:pPr>
              <a:buNone/>
            </a:pPr>
            <a:r>
              <a:rPr lang="en-US" sz="2200" dirty="0"/>
              <a:t>Managerial hierarchies and firms’ size are limited by the owners’ concentrated ownership and strong unions. </a:t>
            </a:r>
          </a:p>
          <a:p>
            <a:pPr>
              <a:buNone/>
            </a:pPr>
            <a:r>
              <a:rPr lang="en-US" sz="2200" dirty="0">
                <a:solidFill>
                  <a:srgbClr val="008000"/>
                </a:solidFill>
              </a:rPr>
              <a:t> Managers have little incentive to invest in difficult to monitor and firm-specific skills.  These corporate assets are more likely to be developed by other stakeholders as owners and workers who have strong rights on the organization.</a:t>
            </a:r>
          </a:p>
        </p:txBody>
      </p:sp>
      <p:pic>
        <p:nvPicPr>
          <p:cNvPr id="51204" name="Picture 4"/>
          <p:cNvPicPr>
            <a:picLocks noChangeAspect="1" noChangeArrowheads="1"/>
          </p:cNvPicPr>
          <p:nvPr/>
        </p:nvPicPr>
        <p:blipFill>
          <a:blip r:embed="rId2"/>
          <a:srcRect/>
          <a:stretch>
            <a:fillRect/>
          </a:stretch>
        </p:blipFill>
        <p:spPr bwMode="auto">
          <a:xfrm>
            <a:off x="-1" y="0"/>
            <a:ext cx="2526989" cy="1712428"/>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676400"/>
          </a:xfrm>
          <a:solidFill>
            <a:schemeClr val="bg1"/>
          </a:solidFill>
        </p:spPr>
        <p:txBody>
          <a:bodyPr>
            <a:normAutofit fontScale="90000"/>
          </a:bodyPr>
          <a:lstStyle/>
          <a:p>
            <a:pPr algn="ctr"/>
            <a:r>
              <a:rPr lang="it-IT" b="1" dirty="0" err="1">
                <a:solidFill>
                  <a:srgbClr val="FF0000"/>
                </a:solidFill>
                <a:ea typeface="ＭＳ Ｐゴシック" charset="0"/>
                <a:cs typeface="ＭＳ Ｐゴシック" charset="0"/>
              </a:rPr>
              <a:t>Conflictual</a:t>
            </a:r>
            <a:r>
              <a:rPr lang="it-IT" b="1" dirty="0">
                <a:solidFill>
                  <a:srgbClr val="FF0000"/>
                </a:solidFill>
                <a:ea typeface="ＭＳ Ｐゴシック" charset="0"/>
                <a:cs typeface="ＭＳ Ｐゴシック" charset="0"/>
              </a:rPr>
              <a:t> </a:t>
            </a:r>
            <a:r>
              <a:rPr lang="it-IT" b="1" dirty="0" err="1">
                <a:solidFill>
                  <a:srgbClr val="FF0000"/>
                </a:solidFill>
                <a:ea typeface="ＭＳ Ｐゴシック" charset="0"/>
                <a:cs typeface="ＭＳ Ｐゴシック" charset="0"/>
              </a:rPr>
              <a:t>Complementarities</a:t>
            </a:r>
            <a:r>
              <a:rPr lang="it-IT" b="1" dirty="0">
                <a:solidFill>
                  <a:srgbClr val="FF0000"/>
                </a:solidFill>
                <a:ea typeface="ＭＳ Ｐゴシック" charset="0"/>
                <a:cs typeface="ＭＳ Ｐゴシック" charset="0"/>
              </a:rPr>
              <a:t>:</a:t>
            </a:r>
            <a:br>
              <a:rPr lang="it-IT" b="1" dirty="0">
                <a:solidFill>
                  <a:srgbClr val="FF0000"/>
                </a:solidFill>
                <a:ea typeface="ＭＳ Ｐゴシック" charset="0"/>
                <a:cs typeface="ＭＳ Ｐゴシック" charset="0"/>
              </a:rPr>
            </a:br>
            <a:r>
              <a:rPr lang="it-IT" b="1" dirty="0" err="1">
                <a:solidFill>
                  <a:srgbClr val="FF0000"/>
                </a:solidFill>
                <a:ea typeface="ＭＳ Ｐゴシック" charset="0"/>
                <a:cs typeface="ＭＳ Ｐゴシック" charset="0"/>
              </a:rPr>
              <a:t>different</a:t>
            </a:r>
            <a:r>
              <a:rPr lang="it-IT" b="1" dirty="0">
                <a:solidFill>
                  <a:srgbClr val="FF0000"/>
                </a:solidFill>
                <a:ea typeface="ＭＳ Ｐゴシック" charset="0"/>
                <a:cs typeface="ＭＳ Ｐゴシック" charset="0"/>
              </a:rPr>
              <a:t> </a:t>
            </a:r>
            <a:r>
              <a:rPr lang="it-IT" b="1" dirty="0" err="1">
                <a:solidFill>
                  <a:srgbClr val="FF0000"/>
                </a:solidFill>
                <a:ea typeface="ＭＳ Ｐゴシック" charset="0"/>
                <a:cs typeface="ＭＳ Ｐゴシック" charset="0"/>
              </a:rPr>
              <a:t>stake-hoders</a:t>
            </a:r>
            <a:r>
              <a:rPr lang="it-IT" b="1" dirty="0">
                <a:solidFill>
                  <a:srgbClr val="FF0000"/>
                </a:solidFill>
                <a:ea typeface="ＭＳ Ｐゴシック" charset="0"/>
                <a:cs typeface="ＭＳ Ｐゴシック" charset="0"/>
              </a:rPr>
              <a:t> </a:t>
            </a:r>
            <a:r>
              <a:rPr lang="it-IT" b="1" dirty="0" err="1">
                <a:solidFill>
                  <a:srgbClr val="FF0000"/>
                </a:solidFill>
                <a:ea typeface="ＭＳ Ｐゴシック" charset="0"/>
                <a:cs typeface="ＭＳ Ｐゴシック" charset="0"/>
              </a:rPr>
              <a:t>interactions</a:t>
            </a:r>
            <a:r>
              <a:rPr lang="it-IT" b="1" dirty="0">
                <a:solidFill>
                  <a:srgbClr val="FF0000"/>
                </a:solidFill>
                <a:ea typeface="ＭＳ Ｐゴシック" charset="0"/>
                <a:cs typeface="ＭＳ Ｐゴシック" charset="0"/>
              </a:rPr>
              <a:t> </a:t>
            </a:r>
            <a:br>
              <a:rPr lang="it-IT" sz="4100" dirty="0">
                <a:solidFill>
                  <a:srgbClr val="FF0000"/>
                </a:solidFill>
                <a:ea typeface="ＭＳ Ｐゴシック" charset="0"/>
                <a:cs typeface="ＭＳ Ｐゴシック" charset="0"/>
              </a:rPr>
            </a:br>
            <a:endParaRPr lang="it-IT" sz="4100" dirty="0">
              <a:solidFill>
                <a:srgbClr val="FF0000"/>
              </a:solidFill>
              <a:ea typeface="ＭＳ Ｐゴシック" charset="0"/>
              <a:cs typeface="ＭＳ Ｐゴシック" charset="0"/>
            </a:endParaRPr>
          </a:p>
        </p:txBody>
      </p:sp>
      <p:sp>
        <p:nvSpPr>
          <p:cNvPr id="36867" name="Rectangle 4"/>
          <p:cNvSpPr>
            <a:spLocks noChangeArrowheads="1"/>
          </p:cNvSpPr>
          <p:nvPr/>
        </p:nvSpPr>
        <p:spPr bwMode="auto">
          <a:xfrm>
            <a:off x="502020" y="4383088"/>
            <a:ext cx="2072520" cy="830997"/>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GB" sz="2400" dirty="0"/>
              <a:t>Concentrated ownership</a:t>
            </a:r>
          </a:p>
        </p:txBody>
      </p:sp>
      <p:sp>
        <p:nvSpPr>
          <p:cNvPr id="36868" name="AutoShape 6"/>
          <p:cNvSpPr>
            <a:spLocks noChangeArrowheads="1"/>
          </p:cNvSpPr>
          <p:nvPr/>
        </p:nvSpPr>
        <p:spPr bwMode="auto">
          <a:xfrm>
            <a:off x="3117273" y="4383088"/>
            <a:ext cx="2947939" cy="655527"/>
          </a:xfrm>
          <a:prstGeom prst="leftRight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6869" name="Rectangle 7"/>
          <p:cNvSpPr>
            <a:spLocks noChangeArrowheads="1"/>
          </p:cNvSpPr>
          <p:nvPr/>
        </p:nvSpPr>
        <p:spPr bwMode="auto">
          <a:xfrm>
            <a:off x="6342063" y="4383088"/>
            <a:ext cx="2645108" cy="830997"/>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GB" sz="2400" dirty="0"/>
              <a:t>Organized</a:t>
            </a:r>
          </a:p>
          <a:p>
            <a:r>
              <a:rPr lang="en-GB" sz="2400" dirty="0"/>
              <a:t>workers’ interests</a:t>
            </a:r>
          </a:p>
        </p:txBody>
      </p:sp>
      <p:sp>
        <p:nvSpPr>
          <p:cNvPr id="36870" name="Rectangle 4"/>
          <p:cNvSpPr>
            <a:spLocks noChangeArrowheads="1"/>
          </p:cNvSpPr>
          <p:nvPr/>
        </p:nvSpPr>
        <p:spPr bwMode="auto">
          <a:xfrm>
            <a:off x="502020" y="2185325"/>
            <a:ext cx="1999495" cy="830997"/>
          </a:xfrm>
          <a:prstGeom prst="rect">
            <a:avLst/>
          </a:prstGeom>
          <a:solidFill>
            <a:schemeClr val="bg1"/>
          </a:solidFill>
          <a:ln w="9525">
            <a:solidFill>
              <a:srgbClr val="FF0000"/>
            </a:solidFill>
            <a:miter lim="800000"/>
            <a:headEnd/>
            <a:tailEnd/>
          </a:ln>
        </p:spPr>
        <p:txBody>
          <a:bodyPr wrap="square">
            <a:prstTxWarp prst="textNoShape">
              <a:avLst/>
            </a:prstTxWarp>
            <a:spAutoFit/>
          </a:bodyPr>
          <a:lstStyle/>
          <a:p>
            <a:r>
              <a:rPr lang="en-GB" sz="2400" dirty="0"/>
              <a:t>Dispersed</a:t>
            </a:r>
          </a:p>
          <a:p>
            <a:r>
              <a:rPr lang="en-GB" sz="2400" dirty="0"/>
              <a:t>ownership</a:t>
            </a:r>
          </a:p>
        </p:txBody>
      </p:sp>
      <p:sp>
        <p:nvSpPr>
          <p:cNvPr id="36871" name="AutoShape 6"/>
          <p:cNvSpPr>
            <a:spLocks noChangeArrowheads="1"/>
          </p:cNvSpPr>
          <p:nvPr/>
        </p:nvSpPr>
        <p:spPr bwMode="auto">
          <a:xfrm>
            <a:off x="3117273" y="2288020"/>
            <a:ext cx="2947939" cy="728302"/>
          </a:xfrm>
          <a:prstGeom prst="leftRight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6872" name="Rectangle 7"/>
          <p:cNvSpPr>
            <a:spLocks noChangeArrowheads="1"/>
          </p:cNvSpPr>
          <p:nvPr/>
        </p:nvSpPr>
        <p:spPr bwMode="auto">
          <a:xfrm>
            <a:off x="6342063" y="2185325"/>
            <a:ext cx="2592838" cy="830997"/>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GB" sz="2400" dirty="0"/>
              <a:t>Disorganized</a:t>
            </a:r>
          </a:p>
          <a:p>
            <a:r>
              <a:rPr lang="en-GB" sz="2400" dirty="0"/>
              <a:t>workers’ interests</a:t>
            </a:r>
          </a:p>
        </p:txBody>
      </p:sp>
      <p:sp>
        <p:nvSpPr>
          <p:cNvPr id="9" name="Ovale 8"/>
          <p:cNvSpPr/>
          <p:nvPr/>
        </p:nvSpPr>
        <p:spPr>
          <a:xfrm>
            <a:off x="3760788" y="1885758"/>
            <a:ext cx="1599843" cy="15393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Managers</a:t>
            </a:r>
          </a:p>
        </p:txBody>
      </p:sp>
      <p:sp>
        <p:nvSpPr>
          <p:cNvPr id="10" name="Ovale 9"/>
          <p:cNvSpPr/>
          <p:nvPr/>
        </p:nvSpPr>
        <p:spPr>
          <a:xfrm>
            <a:off x="4299527" y="4427633"/>
            <a:ext cx="765079" cy="61098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0"/>
            <a:ext cx="9144000" cy="1447800"/>
          </a:xfrm>
          <a:solidFill>
            <a:srgbClr val="FFFFFF"/>
          </a:solidFill>
        </p:spPr>
        <p:txBody>
          <a:bodyPr/>
          <a:lstStyle/>
          <a:p>
            <a:pPr eaLnBrk="1" hangingPunct="1"/>
            <a:r>
              <a:rPr lang="en-GB" sz="3600" b="1" dirty="0">
                <a:solidFill>
                  <a:srgbClr val="FF0000"/>
                </a:solidFill>
              </a:rPr>
              <a:t>Synergic complementarities:</a:t>
            </a:r>
            <a:br>
              <a:rPr lang="en-GB" sz="3600" b="1" dirty="0">
                <a:solidFill>
                  <a:srgbClr val="FF0000"/>
                </a:solidFill>
              </a:rPr>
            </a:br>
            <a:r>
              <a:rPr lang="en-GB" sz="2800" b="1" dirty="0">
                <a:solidFill>
                  <a:srgbClr val="FF0000"/>
                </a:solidFill>
              </a:rPr>
              <a:t>stakeholders rights and firms’ technical assets</a:t>
            </a:r>
            <a:endParaRPr lang="en-GB" sz="2800" dirty="0">
              <a:solidFill>
                <a:srgbClr val="FF0000"/>
              </a:solidFill>
              <a:ea typeface="ヒラギノ角ゴ Pro W3" pitchFamily="8" charset="-128"/>
              <a:cs typeface="ヒラギノ角ゴ Pro W3" pitchFamily="8" charset="-128"/>
            </a:endParaRPr>
          </a:p>
        </p:txBody>
      </p:sp>
      <p:sp>
        <p:nvSpPr>
          <p:cNvPr id="235523" name="Rectangle 3"/>
          <p:cNvSpPr>
            <a:spLocks noGrp="1" noChangeArrowheads="1"/>
          </p:cNvSpPr>
          <p:nvPr>
            <p:ph type="body" idx="1"/>
          </p:nvPr>
        </p:nvSpPr>
        <p:spPr>
          <a:xfrm>
            <a:off x="685800" y="1981200"/>
            <a:ext cx="2971800" cy="1676400"/>
          </a:xfrm>
          <a:solidFill>
            <a:schemeClr val="hlink"/>
          </a:solidFill>
          <a:ln>
            <a:solidFill>
              <a:schemeClr val="tx1"/>
            </a:solidFill>
          </a:ln>
        </p:spPr>
        <p:txBody>
          <a:bodyPr/>
          <a:lstStyle/>
          <a:p>
            <a:pPr eaLnBrk="1" hangingPunct="1">
              <a:lnSpc>
                <a:spcPct val="90000"/>
              </a:lnSpc>
              <a:buFontTx/>
              <a:buNone/>
            </a:pPr>
            <a:r>
              <a:rPr lang="en-GB" sz="2800" dirty="0">
                <a:solidFill>
                  <a:srgbClr val="FFFFFF"/>
                </a:solidFill>
                <a:ea typeface="ヒラギノ角ゴ Pro W3" pitchFamily="8" charset="-128"/>
                <a:cs typeface="ヒラギノ角ゴ Pro W3" pitchFamily="8" charset="-128"/>
              </a:rPr>
              <a:t>Specificity and Monitoring Characteristics of Assets</a:t>
            </a:r>
          </a:p>
        </p:txBody>
      </p:sp>
      <p:sp>
        <p:nvSpPr>
          <p:cNvPr id="235524" name="Rectangle 4"/>
          <p:cNvSpPr>
            <a:spLocks noChangeArrowheads="1"/>
          </p:cNvSpPr>
          <p:nvPr/>
        </p:nvSpPr>
        <p:spPr bwMode="auto">
          <a:xfrm>
            <a:off x="4251325" y="2422525"/>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25" name="AutoShape 5"/>
          <p:cNvSpPr>
            <a:spLocks noChangeArrowheads="1"/>
          </p:cNvSpPr>
          <p:nvPr/>
        </p:nvSpPr>
        <p:spPr bwMode="auto">
          <a:xfrm>
            <a:off x="4267200" y="2133600"/>
            <a:ext cx="1371600" cy="685800"/>
          </a:xfrm>
          <a:prstGeom prst="rightArrow">
            <a:avLst>
              <a:gd name="adj1" fmla="val 50000"/>
              <a:gd name="adj2" fmla="val 50000"/>
            </a:avLst>
          </a:prstGeom>
          <a:solidFill>
            <a:srgbClr val="660066"/>
          </a:solidFill>
          <a:ln w="9525">
            <a:solidFill>
              <a:schemeClr val="tx1"/>
            </a:solidFill>
            <a:miter lim="800000"/>
            <a:headEnd/>
            <a:tailEnd/>
          </a:ln>
        </p:spPr>
        <p:txBody>
          <a:bodyPr wrap="none" anchor="ctr">
            <a:prstTxWarp prst="textNoShape">
              <a:avLst/>
            </a:prstTxWarp>
          </a:bodyPr>
          <a:lstStyle/>
          <a:p>
            <a:endParaRPr lang="en-US" sz="1800"/>
          </a:p>
        </p:txBody>
      </p:sp>
      <p:sp>
        <p:nvSpPr>
          <p:cNvPr id="235526" name="Rectangle 6"/>
          <p:cNvSpPr>
            <a:spLocks noChangeArrowheads="1"/>
          </p:cNvSpPr>
          <p:nvPr/>
        </p:nvSpPr>
        <p:spPr bwMode="auto">
          <a:xfrm>
            <a:off x="5867400" y="2057400"/>
            <a:ext cx="2362200" cy="1569660"/>
          </a:xfrm>
          <a:prstGeom prst="rect">
            <a:avLst/>
          </a:prstGeom>
          <a:solidFill>
            <a:schemeClr val="hlink"/>
          </a:solidFill>
          <a:ln w="9525">
            <a:solidFill>
              <a:schemeClr val="tx1"/>
            </a:solidFill>
            <a:miter lim="800000"/>
            <a:headEnd/>
            <a:tailEnd/>
          </a:ln>
        </p:spPr>
        <p:txBody>
          <a:bodyPr>
            <a:prstTxWarp prst="textNoShape">
              <a:avLst/>
            </a:prstTxWarp>
            <a:spAutoFit/>
          </a:bodyPr>
          <a:lstStyle/>
          <a:p>
            <a:r>
              <a:rPr lang="en-GB" sz="2400" dirty="0">
                <a:solidFill>
                  <a:srgbClr val="FFFFFF"/>
                </a:solidFill>
              </a:rPr>
              <a:t>Property Rights and</a:t>
            </a:r>
          </a:p>
          <a:p>
            <a:r>
              <a:rPr lang="en-GB" sz="2400" dirty="0">
                <a:solidFill>
                  <a:srgbClr val="FFFFFF"/>
                </a:solidFill>
              </a:rPr>
              <a:t>Organizational Form</a:t>
            </a:r>
          </a:p>
        </p:txBody>
      </p:sp>
      <p:sp>
        <p:nvSpPr>
          <p:cNvPr id="235527" name="Rectangle 7"/>
          <p:cNvSpPr>
            <a:spLocks noChangeArrowheads="1"/>
          </p:cNvSpPr>
          <p:nvPr/>
        </p:nvSpPr>
        <p:spPr bwMode="auto">
          <a:xfrm>
            <a:off x="4648200" y="1981200"/>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28" name="AutoShape 8"/>
          <p:cNvSpPr>
            <a:spLocks noChangeArrowheads="1"/>
          </p:cNvSpPr>
          <p:nvPr/>
        </p:nvSpPr>
        <p:spPr bwMode="auto">
          <a:xfrm>
            <a:off x="4038600" y="2895600"/>
            <a:ext cx="1524000" cy="685800"/>
          </a:xfrm>
          <a:prstGeom prst="leftArrow">
            <a:avLst>
              <a:gd name="adj1" fmla="val 50000"/>
              <a:gd name="adj2" fmla="val 55556"/>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p>
        </p:txBody>
      </p:sp>
      <p:sp>
        <p:nvSpPr>
          <p:cNvPr id="235529" name="Rectangle 11"/>
          <p:cNvSpPr>
            <a:spLocks noChangeArrowheads="1"/>
          </p:cNvSpPr>
          <p:nvPr/>
        </p:nvSpPr>
        <p:spPr bwMode="auto">
          <a:xfrm>
            <a:off x="542925" y="3952875"/>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30" name="Rectangle 13"/>
          <p:cNvSpPr>
            <a:spLocks noChangeArrowheads="1"/>
          </p:cNvSpPr>
          <p:nvPr/>
        </p:nvSpPr>
        <p:spPr bwMode="auto">
          <a:xfrm>
            <a:off x="1371600" y="4267200"/>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31" name="Rectangle 14"/>
          <p:cNvSpPr>
            <a:spLocks noChangeArrowheads="1"/>
          </p:cNvSpPr>
          <p:nvPr/>
        </p:nvSpPr>
        <p:spPr bwMode="auto">
          <a:xfrm>
            <a:off x="1393825" y="4111625"/>
            <a:ext cx="6835775" cy="923330"/>
          </a:xfrm>
          <a:prstGeom prst="rect">
            <a:avLst/>
          </a:prstGeom>
          <a:solidFill>
            <a:srgbClr val="660066"/>
          </a:solidFill>
          <a:ln w="9525">
            <a:solidFill>
              <a:schemeClr val="tx2"/>
            </a:solidFill>
            <a:miter lim="800000"/>
            <a:headEnd/>
            <a:tailEnd/>
          </a:ln>
        </p:spPr>
        <p:txBody>
          <a:bodyPr>
            <a:prstTxWarp prst="textNoShape">
              <a:avLst/>
            </a:prstTxWarp>
            <a:spAutoFit/>
          </a:bodyPr>
          <a:lstStyle/>
          <a:p>
            <a:r>
              <a:rPr lang="en-GB" sz="1800" dirty="0">
                <a:solidFill>
                  <a:srgbClr val="FFFFFF"/>
                </a:solidFill>
              </a:rPr>
              <a:t>The most specific and difficult to monitor agents can save the greatest amount of agency costs when they control the organization.</a:t>
            </a:r>
          </a:p>
        </p:txBody>
      </p:sp>
      <p:sp>
        <p:nvSpPr>
          <p:cNvPr id="235532" name="AutoShape 15"/>
          <p:cNvSpPr>
            <a:spLocks noChangeArrowheads="1"/>
          </p:cNvSpPr>
          <p:nvPr/>
        </p:nvSpPr>
        <p:spPr bwMode="auto">
          <a:xfrm>
            <a:off x="0" y="4495800"/>
            <a:ext cx="976313" cy="485775"/>
          </a:xfrm>
          <a:prstGeom prst="rightArrow">
            <a:avLst>
              <a:gd name="adj1" fmla="val 50000"/>
              <a:gd name="adj2" fmla="val 50245"/>
            </a:avLst>
          </a:prstGeom>
          <a:solidFill>
            <a:srgbClr val="660066"/>
          </a:solidFill>
          <a:ln w="9525">
            <a:solidFill>
              <a:schemeClr val="tx1"/>
            </a:solidFill>
            <a:miter lim="800000"/>
            <a:headEnd/>
            <a:tailEnd/>
          </a:ln>
        </p:spPr>
        <p:txBody>
          <a:bodyPr wrap="none" anchor="ctr">
            <a:prstTxWarp prst="textNoShape">
              <a:avLst/>
            </a:prstTxWarp>
          </a:bodyPr>
          <a:lstStyle/>
          <a:p>
            <a:endParaRPr lang="en-US" sz="1800"/>
          </a:p>
        </p:txBody>
      </p:sp>
      <p:sp>
        <p:nvSpPr>
          <p:cNvPr id="235533" name="AutoShape 16"/>
          <p:cNvSpPr>
            <a:spLocks noChangeArrowheads="1"/>
          </p:cNvSpPr>
          <p:nvPr/>
        </p:nvSpPr>
        <p:spPr bwMode="auto">
          <a:xfrm>
            <a:off x="0" y="5867400"/>
            <a:ext cx="976313" cy="485775"/>
          </a:xfrm>
          <a:prstGeom prst="leftArrow">
            <a:avLst>
              <a:gd name="adj1" fmla="val 50000"/>
              <a:gd name="adj2" fmla="val 50245"/>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p>
        </p:txBody>
      </p:sp>
      <p:sp>
        <p:nvSpPr>
          <p:cNvPr id="235534" name="Rectangle 17"/>
          <p:cNvSpPr>
            <a:spLocks noChangeArrowheads="1"/>
          </p:cNvSpPr>
          <p:nvPr/>
        </p:nvSpPr>
        <p:spPr bwMode="auto">
          <a:xfrm>
            <a:off x="914400" y="4495800"/>
            <a:ext cx="285750" cy="457200"/>
          </a:xfrm>
          <a:prstGeom prst="rect">
            <a:avLst/>
          </a:prstGeom>
          <a:noFill/>
          <a:ln w="9525">
            <a:noFill/>
            <a:miter lim="800000"/>
            <a:headEnd/>
            <a:tailEnd/>
          </a:ln>
        </p:spPr>
        <p:txBody>
          <a:bodyPr wrap="none">
            <a:prstTxWarp prst="textNoShape">
              <a:avLst/>
            </a:prstTxWarp>
            <a:spAutoFit/>
          </a:bodyPr>
          <a:lstStyle/>
          <a:p>
            <a:r>
              <a:rPr lang="en-GB" sz="1800" b="1"/>
              <a:t>:</a:t>
            </a:r>
          </a:p>
        </p:txBody>
      </p:sp>
      <p:sp>
        <p:nvSpPr>
          <p:cNvPr id="235535" name="Rectangle 18"/>
          <p:cNvSpPr>
            <a:spLocks noChangeArrowheads="1"/>
          </p:cNvSpPr>
          <p:nvPr/>
        </p:nvSpPr>
        <p:spPr bwMode="auto">
          <a:xfrm>
            <a:off x="914400" y="5867400"/>
            <a:ext cx="285750" cy="457200"/>
          </a:xfrm>
          <a:prstGeom prst="rect">
            <a:avLst/>
          </a:prstGeom>
          <a:noFill/>
          <a:ln w="9525">
            <a:noFill/>
            <a:miter lim="800000"/>
            <a:headEnd/>
            <a:tailEnd/>
          </a:ln>
        </p:spPr>
        <p:txBody>
          <a:bodyPr wrap="none">
            <a:prstTxWarp prst="textNoShape">
              <a:avLst/>
            </a:prstTxWarp>
            <a:spAutoFit/>
          </a:bodyPr>
          <a:lstStyle/>
          <a:p>
            <a:r>
              <a:rPr lang="en-GB" sz="1800" b="1"/>
              <a:t>:</a:t>
            </a:r>
          </a:p>
        </p:txBody>
      </p:sp>
      <p:sp>
        <p:nvSpPr>
          <p:cNvPr id="235536" name="Rectangle 19"/>
          <p:cNvSpPr>
            <a:spLocks noChangeArrowheads="1"/>
          </p:cNvSpPr>
          <p:nvPr/>
        </p:nvSpPr>
        <p:spPr bwMode="auto">
          <a:xfrm>
            <a:off x="1495425" y="5770563"/>
            <a:ext cx="7038975" cy="646331"/>
          </a:xfrm>
          <a:prstGeom prst="rect">
            <a:avLst/>
          </a:prstGeom>
          <a:solidFill>
            <a:srgbClr val="008000"/>
          </a:solidFill>
          <a:ln w="9525">
            <a:solidFill>
              <a:schemeClr val="tx2"/>
            </a:solidFill>
            <a:miter lim="800000"/>
            <a:headEnd/>
            <a:tailEnd/>
          </a:ln>
        </p:spPr>
        <p:txBody>
          <a:bodyPr>
            <a:prstTxWarp prst="textNoShape">
              <a:avLst/>
            </a:prstTxWarp>
            <a:spAutoFit/>
          </a:bodyPr>
          <a:lstStyle/>
          <a:p>
            <a:r>
              <a:rPr lang="en-GB" sz="1800" dirty="0">
                <a:solidFill>
                  <a:srgbClr val="FFFFFF"/>
                </a:solidFill>
              </a:rPr>
              <a:t>The agents controlling the organization will tend to become the most specific and difficult to monitor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39D55BD3-CA37-8D47-B0A3-0EB56BC72A42}" type="slidenum">
              <a:rPr lang="it-IT"/>
              <a:pPr>
                <a:defRPr/>
              </a:pPr>
              <a:t>103</a:t>
            </a:fld>
            <a:endParaRPr lang="it-IT"/>
          </a:p>
        </p:txBody>
      </p:sp>
      <p:sp>
        <p:nvSpPr>
          <p:cNvPr id="279555" name="Rectangle 2"/>
          <p:cNvSpPr>
            <a:spLocks noGrp="1" noChangeArrowheads="1"/>
          </p:cNvSpPr>
          <p:nvPr>
            <p:ph type="title"/>
          </p:nvPr>
        </p:nvSpPr>
        <p:spPr>
          <a:xfrm>
            <a:off x="1731896" y="0"/>
            <a:ext cx="4975451" cy="1287200"/>
          </a:xfrm>
        </p:spPr>
        <p:txBody>
          <a:bodyPr/>
          <a:lstStyle/>
          <a:p>
            <a:pPr eaLnBrk="1" hangingPunct="1">
              <a:lnSpc>
                <a:spcPct val="80000"/>
              </a:lnSpc>
            </a:pPr>
            <a:r>
              <a:rPr lang="en-GB" sz="3200" dirty="0">
                <a:solidFill>
                  <a:srgbClr val="008000"/>
                </a:solidFill>
              </a:rPr>
              <a:t>The evolution</a:t>
            </a:r>
            <a:r>
              <a:rPr lang="en-GB" sz="3200" dirty="0">
                <a:solidFill>
                  <a:srgbClr val="008000"/>
                </a:solidFill>
                <a:ea typeface="ヒラギノ角ゴ Pro W3" pitchFamily="8" charset="-128"/>
                <a:cs typeface="ヒラギノ角ゴ Pro W3" pitchFamily="8" charset="-128"/>
              </a:rPr>
              <a:t>  of the American </a:t>
            </a:r>
            <a:r>
              <a:rPr lang="en-GB" sz="3200" dirty="0">
                <a:solidFill>
                  <a:srgbClr val="008000"/>
                </a:solidFill>
              </a:rPr>
              <a:t>variety of capitalism </a:t>
            </a:r>
            <a:endParaRPr lang="en-GB" sz="3200" dirty="0">
              <a:solidFill>
                <a:srgbClr val="008000"/>
              </a:solidFill>
              <a:ea typeface="ヒラギノ角ゴ Pro W3" pitchFamily="8" charset="-128"/>
              <a:cs typeface="ヒラギノ角ゴ Pro W3" pitchFamily="8" charset="-128"/>
            </a:endParaRPr>
          </a:p>
        </p:txBody>
      </p:sp>
      <p:sp>
        <p:nvSpPr>
          <p:cNvPr id="279556" name="Rectangle 3"/>
          <p:cNvSpPr>
            <a:spLocks noGrp="1" noChangeArrowheads="1"/>
          </p:cNvSpPr>
          <p:nvPr>
            <p:ph type="body" idx="1"/>
          </p:nvPr>
        </p:nvSpPr>
        <p:spPr>
          <a:xfrm>
            <a:off x="240930" y="1554424"/>
            <a:ext cx="8664575" cy="5179379"/>
          </a:xfrm>
          <a:solidFill>
            <a:srgbClr val="FFFFFF"/>
          </a:solidFill>
        </p:spPr>
        <p:txBody>
          <a:bodyPr/>
          <a:lstStyle/>
          <a:p>
            <a:pPr eaLnBrk="1" hangingPunct="1">
              <a:lnSpc>
                <a:spcPct val="90000"/>
              </a:lnSpc>
              <a:spcBef>
                <a:spcPct val="30000"/>
              </a:spcBef>
            </a:pPr>
            <a:r>
              <a:rPr lang="en-GB" sz="2400" dirty="0">
                <a:solidFill>
                  <a:srgbClr val="CC0000"/>
                </a:solidFill>
                <a:latin typeface="Garamond" pitchFamily="18" charset="0"/>
                <a:ea typeface="ヒラギノ角ゴ Pro W3" pitchFamily="8" charset="-128"/>
                <a:cs typeface="ヒラギノ角ゴ Pro W3" pitchFamily="8" charset="-128"/>
              </a:rPr>
              <a:t>At the time of the second industrial revolution,</a:t>
            </a:r>
            <a:r>
              <a:rPr lang="en-GB" sz="2400" dirty="0">
                <a:latin typeface="Garamond" pitchFamily="18" charset="0"/>
                <a:ea typeface="ヒラギノ角ゴ Pro W3" pitchFamily="8" charset="-128"/>
                <a:cs typeface="ヒラギノ角ゴ Pro W3" pitchFamily="8" charset="-128"/>
              </a:rPr>
              <a:t> thanks to two major revolutionary conflicts (independence war and secession war), the US had already fought successfully against the old European aristocracy and the slave-owning American farmers of the South. </a:t>
            </a:r>
          </a:p>
          <a:p>
            <a:pPr eaLnBrk="1" hangingPunct="1">
              <a:lnSpc>
                <a:spcPct val="90000"/>
              </a:lnSpc>
              <a:spcBef>
                <a:spcPct val="30000"/>
              </a:spcBef>
            </a:pPr>
            <a:r>
              <a:rPr lang="en-GB" sz="2400" dirty="0">
                <a:solidFill>
                  <a:srgbClr val="CC0000"/>
                </a:solidFill>
                <a:latin typeface="Garamond" pitchFamily="18" charset="0"/>
                <a:ea typeface="ヒラギノ角ゴ Pro W3" pitchFamily="8" charset="-128"/>
                <a:cs typeface="ヒラギノ角ゴ Pro W3" pitchFamily="8" charset="-128"/>
              </a:rPr>
              <a:t>The development of large firms happened in the framework of a strong democracy</a:t>
            </a:r>
            <a:r>
              <a:rPr lang="en-GB" sz="2400" dirty="0">
                <a:latin typeface="Garamond" pitchFamily="18" charset="0"/>
                <a:ea typeface="ヒラギノ角ゴ Pro W3" pitchFamily="8" charset="-128"/>
                <a:cs typeface="ヒラギノ角ゴ Pro W3" pitchFamily="8" charset="-128"/>
              </a:rPr>
              <a:t>. Large block holdings, present in more than one firm, were seen with suspicion by early antitrust authorities, (Sherman and Clayton acts). Pyramids were dismantled by F.D. Roosevelt by the means of appropriate fiscal policies.</a:t>
            </a:r>
          </a:p>
          <a:p>
            <a:pPr eaLnBrk="1" hangingPunct="1">
              <a:lnSpc>
                <a:spcPct val="90000"/>
              </a:lnSpc>
              <a:spcBef>
                <a:spcPct val="30000"/>
              </a:spcBef>
            </a:pPr>
            <a:r>
              <a:rPr lang="en-GB" sz="2400" dirty="0">
                <a:latin typeface="Garamond" pitchFamily="18" charset="0"/>
                <a:ea typeface="ヒラギノ角ゴ Pro W3" pitchFamily="8" charset="-128"/>
                <a:cs typeface="ヒラギノ角ゴ Pro W3" pitchFamily="8" charset="-128"/>
              </a:rPr>
              <a:t>This “exceptional” early dispersion of capitalist interests made it less important to concentrate workers’ interests in strong unions and in social democratic parties. </a:t>
            </a:r>
            <a:r>
              <a:rPr lang="en-GB" sz="2400" dirty="0">
                <a:solidFill>
                  <a:srgbClr val="CC0000"/>
                </a:solidFill>
                <a:latin typeface="Garamond" pitchFamily="18" charset="0"/>
                <a:ea typeface="ヒラギノ角ゴ Pro W3" pitchFamily="8" charset="-128"/>
                <a:cs typeface="ヒラギノ角ゴ Pro W3" pitchFamily="8" charset="-128"/>
              </a:rPr>
              <a:t>A </a:t>
            </a:r>
            <a:r>
              <a:rPr lang="en-GB" sz="2400" i="1" dirty="0">
                <a:solidFill>
                  <a:srgbClr val="CC0000"/>
                </a:solidFill>
                <a:latin typeface="Garamond" pitchFamily="18" charset="0"/>
                <a:ea typeface="ヒラギノ角ゴ Pro W3" pitchFamily="8" charset="-128"/>
                <a:cs typeface="ヒラギノ角ゴ Pro W3" pitchFamily="8" charset="-128"/>
              </a:rPr>
              <a:t>dispersed equilibrium</a:t>
            </a:r>
            <a:r>
              <a:rPr lang="en-GB" sz="2400" dirty="0">
                <a:solidFill>
                  <a:srgbClr val="CC0000"/>
                </a:solidFill>
                <a:latin typeface="Garamond" pitchFamily="18" charset="0"/>
                <a:ea typeface="ヒラギノ角ゴ Pro W3" pitchFamily="8" charset="-128"/>
                <a:cs typeface="ヒラギノ角ゴ Pro W3" pitchFamily="8" charset="-128"/>
              </a:rPr>
              <a:t> emerged.</a:t>
            </a:r>
            <a:endParaRPr lang="en-GB" sz="2400" dirty="0">
              <a:latin typeface="Garamond" pitchFamily="18" charset="0"/>
              <a:ea typeface="ヒラギノ角ゴ Pro W3" pitchFamily="8" charset="-128"/>
              <a:cs typeface="ヒラギノ角ゴ Pro W3" pitchFamily="8" charset="-128"/>
            </a:endParaRPr>
          </a:p>
        </p:txBody>
      </p:sp>
      <p:sp>
        <p:nvSpPr>
          <p:cNvPr id="5" name="CasellaDiTesto 4"/>
          <p:cNvSpPr txBox="1"/>
          <p:nvPr/>
        </p:nvSpPr>
        <p:spPr>
          <a:xfrm>
            <a:off x="145742" y="478889"/>
            <a:ext cx="184666" cy="369332"/>
          </a:xfrm>
          <a:prstGeom prst="rect">
            <a:avLst/>
          </a:prstGeom>
          <a:noFill/>
        </p:spPr>
        <p:txBody>
          <a:bodyPr wrap="none" rtlCol="0">
            <a:spAutoFit/>
          </a:bodyPr>
          <a:lstStyle/>
          <a:p>
            <a:endParaRPr lang="en-US" dirty="0"/>
          </a:p>
        </p:txBody>
      </p:sp>
      <p:pic>
        <p:nvPicPr>
          <p:cNvPr id="6" name="Picture 3"/>
          <p:cNvPicPr>
            <a:picLocks noChangeAspect="1" noChangeArrowheads="1"/>
          </p:cNvPicPr>
          <p:nvPr/>
        </p:nvPicPr>
        <p:blipFill>
          <a:blip r:embed="rId3"/>
          <a:srcRect/>
          <a:stretch>
            <a:fillRect/>
          </a:stretch>
        </p:blipFill>
        <p:spPr bwMode="auto">
          <a:xfrm>
            <a:off x="-3838" y="0"/>
            <a:ext cx="1735734" cy="1198741"/>
          </a:xfrm>
          <a:prstGeom prst="rect">
            <a:avLst/>
          </a:prstGeom>
          <a:noFill/>
          <a:ln w="9525">
            <a:noFill/>
            <a:miter lim="800000"/>
            <a:headEnd/>
            <a:tailEnd/>
          </a:ln>
          <a:effectLst/>
        </p:spPr>
      </p:pic>
      <p:sp>
        <p:nvSpPr>
          <p:cNvPr id="10" name="Ovale 9"/>
          <p:cNvSpPr/>
          <p:nvPr/>
        </p:nvSpPr>
        <p:spPr>
          <a:xfrm>
            <a:off x="6400800" y="152400"/>
            <a:ext cx="2514600" cy="10755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Stakeholders</a:t>
            </a:r>
          </a:p>
          <a:p>
            <a:pPr algn="ctr"/>
            <a:r>
              <a:rPr lang="en-US" dirty="0"/>
              <a:t>Conflicts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39D55BD3-CA37-8D47-B0A3-0EB56BC72A42}" type="slidenum">
              <a:rPr lang="it-IT"/>
              <a:pPr>
                <a:defRPr/>
              </a:pPr>
              <a:t>104</a:t>
            </a:fld>
            <a:endParaRPr lang="it-IT"/>
          </a:p>
        </p:txBody>
      </p:sp>
      <p:sp>
        <p:nvSpPr>
          <p:cNvPr id="279555" name="Rectangle 2"/>
          <p:cNvSpPr>
            <a:spLocks noGrp="1" noChangeArrowheads="1"/>
          </p:cNvSpPr>
          <p:nvPr>
            <p:ph type="title"/>
          </p:nvPr>
        </p:nvSpPr>
        <p:spPr>
          <a:xfrm>
            <a:off x="1731896" y="0"/>
            <a:ext cx="4963121" cy="1287200"/>
          </a:xfrm>
        </p:spPr>
        <p:txBody>
          <a:bodyPr/>
          <a:lstStyle/>
          <a:p>
            <a:pPr eaLnBrk="1" hangingPunct="1">
              <a:lnSpc>
                <a:spcPct val="80000"/>
              </a:lnSpc>
            </a:pPr>
            <a:r>
              <a:rPr lang="en-GB" sz="3200" dirty="0">
                <a:solidFill>
                  <a:srgbClr val="008000"/>
                </a:solidFill>
              </a:rPr>
              <a:t>The evolution</a:t>
            </a:r>
            <a:r>
              <a:rPr lang="en-GB" sz="3200" dirty="0">
                <a:solidFill>
                  <a:srgbClr val="008000"/>
                </a:solidFill>
                <a:ea typeface="ヒラギノ角ゴ Pro W3" pitchFamily="8" charset="-128"/>
                <a:cs typeface="ヒラギノ角ゴ Pro W3" pitchFamily="8" charset="-128"/>
              </a:rPr>
              <a:t>  of the American </a:t>
            </a:r>
            <a:r>
              <a:rPr lang="en-GB" sz="3200" dirty="0">
                <a:solidFill>
                  <a:srgbClr val="008000"/>
                </a:solidFill>
              </a:rPr>
              <a:t>variety of capitalism </a:t>
            </a:r>
            <a:endParaRPr lang="en-GB" sz="3200" dirty="0">
              <a:solidFill>
                <a:srgbClr val="008000"/>
              </a:solidFill>
              <a:ea typeface="ヒラギノ角ゴ Pro W3" pitchFamily="8" charset="-128"/>
              <a:cs typeface="ヒラギノ角ゴ Pro W3" pitchFamily="8" charset="-128"/>
            </a:endParaRPr>
          </a:p>
        </p:txBody>
      </p:sp>
      <p:sp>
        <p:nvSpPr>
          <p:cNvPr id="279556" name="Rectangle 3"/>
          <p:cNvSpPr>
            <a:spLocks noGrp="1" noChangeArrowheads="1"/>
          </p:cNvSpPr>
          <p:nvPr>
            <p:ph type="body" idx="1"/>
          </p:nvPr>
        </p:nvSpPr>
        <p:spPr>
          <a:xfrm>
            <a:off x="228600" y="1542095"/>
            <a:ext cx="8810249" cy="5179379"/>
          </a:xfrm>
          <a:solidFill>
            <a:srgbClr val="FFFFFF"/>
          </a:solidFill>
        </p:spPr>
        <p:txBody>
          <a:bodyPr/>
          <a:lstStyle/>
          <a:p>
            <a:pPr>
              <a:buNone/>
            </a:pPr>
            <a:r>
              <a:rPr lang="en-GB" sz="2400" dirty="0"/>
              <a:t>The American dispersed equilibrium has encouraged investment in human skills of </a:t>
            </a:r>
            <a:r>
              <a:rPr lang="en-GB" sz="2400" dirty="0">
                <a:solidFill>
                  <a:srgbClr val="FF0000"/>
                </a:solidFill>
              </a:rPr>
              <a:t>professional managers</a:t>
            </a:r>
            <a:r>
              <a:rPr lang="en-GB" sz="2400" dirty="0"/>
              <a:t>, the diversification of ownership, and the concentration of large amounts of capital in corporations. </a:t>
            </a:r>
          </a:p>
          <a:p>
            <a:endParaRPr lang="en-GB" sz="2400" dirty="0"/>
          </a:p>
          <a:p>
            <a:pPr>
              <a:buNone/>
            </a:pPr>
            <a:r>
              <a:rPr lang="en-GB" sz="2400" dirty="0"/>
              <a:t>By contrast, it has provided only very </a:t>
            </a:r>
            <a:r>
              <a:rPr lang="en-GB" sz="2400" dirty="0">
                <a:solidFill>
                  <a:srgbClr val="FF0000"/>
                </a:solidFill>
              </a:rPr>
              <a:t>mild incentives </a:t>
            </a:r>
            <a:r>
              <a:rPr lang="en-GB" sz="2400" dirty="0"/>
              <a:t>for the human capital of owners and workers. The absence of family control (</a:t>
            </a:r>
            <a:r>
              <a:rPr lang="en-GB" sz="2400" dirty="0" err="1"/>
              <a:t>Berle</a:t>
            </a:r>
            <a:r>
              <a:rPr lang="en-GB" sz="2400" dirty="0"/>
              <a:t> and Means) and the extension of managerial hierarchies have allowed the </a:t>
            </a:r>
            <a:r>
              <a:rPr lang="en-GB" sz="2400" dirty="0">
                <a:solidFill>
                  <a:srgbClr val="FF0000"/>
                </a:solidFill>
              </a:rPr>
              <a:t>growth of large firms</a:t>
            </a:r>
            <a:r>
              <a:rPr lang="en-GB" sz="2400" dirty="0"/>
              <a:t>.</a:t>
            </a:r>
          </a:p>
          <a:p>
            <a:pPr>
              <a:buNone/>
            </a:pPr>
            <a:endParaRPr lang="en-GB" sz="2400" dirty="0"/>
          </a:p>
          <a:p>
            <a:pPr>
              <a:buNone/>
            </a:pPr>
            <a:r>
              <a:rPr lang="en-GB" sz="2400" dirty="0"/>
              <a:t>In turn the characteristics of the technical and productive assets have reinforced the </a:t>
            </a:r>
            <a:r>
              <a:rPr lang="en-GB" sz="2400" dirty="0">
                <a:solidFill>
                  <a:srgbClr val="FF0000"/>
                </a:solidFill>
              </a:rPr>
              <a:t>institutional stability </a:t>
            </a:r>
            <a:r>
              <a:rPr lang="en-GB" sz="2400" dirty="0"/>
              <a:t>of the American model. </a:t>
            </a:r>
            <a:endParaRPr lang="en-US" sz="2400" dirty="0"/>
          </a:p>
          <a:p>
            <a:pPr eaLnBrk="1" hangingPunct="1">
              <a:lnSpc>
                <a:spcPct val="90000"/>
              </a:lnSpc>
              <a:spcBef>
                <a:spcPct val="30000"/>
              </a:spcBef>
            </a:pPr>
            <a:endParaRPr lang="en-GB" sz="2400" dirty="0">
              <a:latin typeface="Garamond" pitchFamily="18" charset="0"/>
              <a:ea typeface="ヒラギノ角ゴ Pro W3" pitchFamily="8" charset="-128"/>
              <a:cs typeface="ヒラギノ角ゴ Pro W3" pitchFamily="8" charset="-128"/>
            </a:endParaRPr>
          </a:p>
        </p:txBody>
      </p:sp>
      <p:sp>
        <p:nvSpPr>
          <p:cNvPr id="5" name="CasellaDiTesto 4"/>
          <p:cNvSpPr txBox="1"/>
          <p:nvPr/>
        </p:nvSpPr>
        <p:spPr>
          <a:xfrm>
            <a:off x="145742" y="478889"/>
            <a:ext cx="184666" cy="369332"/>
          </a:xfrm>
          <a:prstGeom prst="rect">
            <a:avLst/>
          </a:prstGeom>
          <a:noFill/>
        </p:spPr>
        <p:txBody>
          <a:bodyPr wrap="none" rtlCol="0">
            <a:spAutoFit/>
          </a:bodyPr>
          <a:lstStyle/>
          <a:p>
            <a:endParaRPr lang="en-US" dirty="0"/>
          </a:p>
        </p:txBody>
      </p:sp>
      <p:pic>
        <p:nvPicPr>
          <p:cNvPr id="6" name="Picture 3"/>
          <p:cNvPicPr>
            <a:picLocks noChangeAspect="1" noChangeArrowheads="1"/>
          </p:cNvPicPr>
          <p:nvPr/>
        </p:nvPicPr>
        <p:blipFill>
          <a:blip r:embed="rId3"/>
          <a:srcRect/>
          <a:stretch>
            <a:fillRect/>
          </a:stretch>
        </p:blipFill>
        <p:spPr bwMode="auto">
          <a:xfrm>
            <a:off x="-3838" y="0"/>
            <a:ext cx="1735734" cy="1198741"/>
          </a:xfrm>
          <a:prstGeom prst="rect">
            <a:avLst/>
          </a:prstGeom>
          <a:noFill/>
          <a:ln w="9525">
            <a:noFill/>
            <a:miter lim="800000"/>
            <a:headEnd/>
            <a:tailEnd/>
          </a:ln>
          <a:effectLst/>
        </p:spPr>
      </p:pic>
      <p:sp>
        <p:nvSpPr>
          <p:cNvPr id="10" name="Ovale 9"/>
          <p:cNvSpPr/>
          <p:nvPr/>
        </p:nvSpPr>
        <p:spPr>
          <a:xfrm>
            <a:off x="6827212" y="123152"/>
            <a:ext cx="2209030" cy="1075589"/>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Corporate Assets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A8DA2FC9-F072-D04A-A095-7233D2BB9EF8}" type="slidenum">
              <a:rPr lang="it-IT"/>
              <a:pPr>
                <a:defRPr/>
              </a:pPr>
              <a:t>105</a:t>
            </a:fld>
            <a:endParaRPr lang="it-IT"/>
          </a:p>
        </p:txBody>
      </p:sp>
      <p:sp>
        <p:nvSpPr>
          <p:cNvPr id="281603" name="Rectangle 2"/>
          <p:cNvSpPr>
            <a:spLocks noGrp="1" noChangeArrowheads="1"/>
          </p:cNvSpPr>
          <p:nvPr>
            <p:ph type="title"/>
          </p:nvPr>
        </p:nvSpPr>
        <p:spPr>
          <a:xfrm>
            <a:off x="1793395" y="0"/>
            <a:ext cx="4683605" cy="1371600"/>
          </a:xfrm>
        </p:spPr>
        <p:txBody>
          <a:bodyPr/>
          <a:lstStyle/>
          <a:p>
            <a:pPr eaLnBrk="1" hangingPunct="1"/>
            <a:r>
              <a:rPr lang="en-GB" sz="3600" dirty="0">
                <a:ea typeface="ヒラギノ角ゴ Pro W3" pitchFamily="8" charset="-128"/>
                <a:cs typeface="ヒラギノ角ゴ Pro W3" pitchFamily="8" charset="-128"/>
              </a:rPr>
              <a:t> </a:t>
            </a:r>
            <a:br>
              <a:rPr lang="en-GB" sz="3600" dirty="0">
                <a:ea typeface="ヒラギノ角ゴ Pro W3" pitchFamily="8" charset="-128"/>
                <a:cs typeface="ヒラギノ角ゴ Pro W3" pitchFamily="8" charset="-128"/>
              </a:rPr>
            </a:br>
            <a:r>
              <a:rPr lang="en-GB" sz="3600" dirty="0">
                <a:solidFill>
                  <a:srgbClr val="008000"/>
                </a:solidFill>
                <a:ea typeface="ヒラギノ角ゴ Pro W3" pitchFamily="8" charset="-128"/>
                <a:cs typeface="ヒラギノ角ゴ Pro W3" pitchFamily="8" charset="-128"/>
              </a:rPr>
              <a:t>Evolutionary roots of the European varieties </a:t>
            </a:r>
          </a:p>
        </p:txBody>
      </p:sp>
      <p:sp>
        <p:nvSpPr>
          <p:cNvPr id="281604" name="Rectangle 3"/>
          <p:cNvSpPr>
            <a:spLocks noGrp="1" noChangeArrowheads="1"/>
          </p:cNvSpPr>
          <p:nvPr>
            <p:ph type="body" idx="1"/>
          </p:nvPr>
        </p:nvSpPr>
        <p:spPr>
          <a:xfrm>
            <a:off x="609600" y="1676400"/>
            <a:ext cx="7924800" cy="4953000"/>
          </a:xfrm>
          <a:solidFill>
            <a:srgbClr val="FFFFFF"/>
          </a:solidFill>
        </p:spPr>
        <p:txBody>
          <a:bodyPr/>
          <a:lstStyle/>
          <a:p>
            <a:pPr eaLnBrk="1" hangingPunct="1"/>
            <a:r>
              <a:rPr lang="en-GB" sz="2600" dirty="0">
                <a:solidFill>
                  <a:srgbClr val="CC0000"/>
                </a:solidFill>
                <a:latin typeface="Garamond" pitchFamily="18" charset="0"/>
                <a:ea typeface="ヒラギノ角ゴ Pro W3" pitchFamily="8" charset="-128"/>
                <a:cs typeface="ヒラギノ角ゴ Pro W3" pitchFamily="8" charset="-128"/>
              </a:rPr>
              <a:t>The European countries</a:t>
            </a:r>
            <a:r>
              <a:rPr lang="en-GB" sz="2600" dirty="0">
                <a:latin typeface="Garamond" pitchFamily="18" charset="0"/>
                <a:ea typeface="ヒラギノ角ゴ Pro W3" pitchFamily="8" charset="-128"/>
                <a:cs typeface="ヒラギノ角ゴ Pro W3" pitchFamily="8" charset="-128"/>
              </a:rPr>
              <a:t> (with possible  exception of Switzerland) followed a different path: </a:t>
            </a:r>
            <a:r>
              <a:rPr lang="en-GB" sz="2600" dirty="0">
                <a:solidFill>
                  <a:srgbClr val="CC0000"/>
                </a:solidFill>
                <a:latin typeface="Garamond" pitchFamily="18" charset="0"/>
                <a:ea typeface="ヒラギノ角ゴ Pro W3" pitchFamily="8" charset="-128"/>
                <a:cs typeface="ヒラギノ角ゴ Pro W3" pitchFamily="8" charset="-128"/>
              </a:rPr>
              <a:t>at the time of the second industrial revolution,</a:t>
            </a:r>
            <a:r>
              <a:rPr lang="en-GB" sz="2600" dirty="0">
                <a:latin typeface="Garamond" pitchFamily="18" charset="0"/>
                <a:ea typeface="ヒラギノ角ゴ Pro W3" pitchFamily="8" charset="-128"/>
                <a:cs typeface="ヒラギノ角ゴ Pro W3" pitchFamily="8" charset="-128"/>
              </a:rPr>
              <a:t> their societies were hierarchical and still permeated by aristocratic privileges.</a:t>
            </a:r>
          </a:p>
          <a:p>
            <a:pPr eaLnBrk="1" hangingPunct="1"/>
            <a:r>
              <a:rPr lang="en-GB" sz="2600" dirty="0">
                <a:solidFill>
                  <a:srgbClr val="CC0000"/>
                </a:solidFill>
                <a:latin typeface="Garamond" pitchFamily="18" charset="0"/>
                <a:ea typeface="ヒラギノ角ゴ Pro W3" pitchFamily="8" charset="-128"/>
                <a:cs typeface="ヒラギノ角ゴ Pro W3" pitchFamily="8" charset="-128"/>
              </a:rPr>
              <a:t>No democratic authority could limit the concentration of the power</a:t>
            </a:r>
            <a:r>
              <a:rPr lang="en-GB" sz="2600" dirty="0">
                <a:latin typeface="Garamond" pitchFamily="18" charset="0"/>
                <a:ea typeface="ヒラギノ角ゴ Pro W3" pitchFamily="8" charset="-128"/>
                <a:cs typeface="ヒラギノ角ゴ Pro W3" pitchFamily="8" charset="-128"/>
              </a:rPr>
              <a:t> of the capitalist dynasties occurring with the second industrial revolution.</a:t>
            </a:r>
          </a:p>
          <a:p>
            <a:pPr eaLnBrk="1" hangingPunct="1"/>
            <a:r>
              <a:rPr lang="en-GB" sz="2600" dirty="0">
                <a:latin typeface="Garamond" pitchFamily="18" charset="0"/>
                <a:ea typeface="ヒラギノ角ゴ Pro W3" pitchFamily="8" charset="-128"/>
                <a:cs typeface="ヒラギノ角ゴ Pro W3" pitchFamily="8" charset="-128"/>
              </a:rPr>
              <a:t>A social-democratic reaction concentrated also workers’ interest and </a:t>
            </a:r>
            <a:r>
              <a:rPr lang="en-GB" sz="2600" dirty="0">
                <a:solidFill>
                  <a:srgbClr val="CC0000"/>
                </a:solidFill>
                <a:latin typeface="Garamond" pitchFamily="18" charset="0"/>
                <a:ea typeface="ヒラギノ角ゴ Pro W3" pitchFamily="8" charset="-128"/>
                <a:cs typeface="ヒラギノ角ゴ Pro W3" pitchFamily="8" charset="-128"/>
              </a:rPr>
              <a:t>a </a:t>
            </a:r>
            <a:r>
              <a:rPr lang="en-GB" sz="2600" i="1" dirty="0">
                <a:solidFill>
                  <a:srgbClr val="CC0000"/>
                </a:solidFill>
                <a:latin typeface="Garamond" pitchFamily="18" charset="0"/>
                <a:ea typeface="ヒラギノ角ゴ Pro W3" pitchFamily="8" charset="-128"/>
                <a:cs typeface="ヒラギノ角ゴ Pro W3" pitchFamily="8" charset="-128"/>
              </a:rPr>
              <a:t>concentrated equilibrium</a:t>
            </a:r>
            <a:r>
              <a:rPr lang="en-GB" sz="2600" dirty="0">
                <a:solidFill>
                  <a:srgbClr val="CC0000"/>
                </a:solidFill>
                <a:latin typeface="Garamond" pitchFamily="18" charset="0"/>
                <a:ea typeface="ヒラギノ角ゴ Pro W3" pitchFamily="8" charset="-128"/>
                <a:cs typeface="ヒラギノ角ゴ Pro W3" pitchFamily="8" charset="-128"/>
              </a:rPr>
              <a:t> emerged</a:t>
            </a:r>
            <a:r>
              <a:rPr lang="en-GB" sz="2600" dirty="0">
                <a:latin typeface="Garamond" pitchFamily="18" charset="0"/>
                <a:ea typeface="ヒラギノ角ゴ Pro W3" pitchFamily="8" charset="-128"/>
                <a:cs typeface="ヒラギノ角ゴ Pro W3" pitchFamily="8" charset="-128"/>
              </a:rPr>
              <a:t> in all these countries.</a:t>
            </a:r>
          </a:p>
        </p:txBody>
      </p:sp>
      <p:pic>
        <p:nvPicPr>
          <p:cNvPr id="6" name="Picture 4"/>
          <p:cNvPicPr>
            <a:picLocks noChangeAspect="1" noChangeArrowheads="1"/>
          </p:cNvPicPr>
          <p:nvPr/>
        </p:nvPicPr>
        <p:blipFill>
          <a:blip r:embed="rId3"/>
          <a:srcRect/>
          <a:stretch>
            <a:fillRect/>
          </a:stretch>
        </p:blipFill>
        <p:spPr bwMode="auto">
          <a:xfrm>
            <a:off x="-16736" y="0"/>
            <a:ext cx="1810131" cy="1226645"/>
          </a:xfrm>
          <a:prstGeom prst="rect">
            <a:avLst/>
          </a:prstGeom>
          <a:noFill/>
          <a:ln w="9525">
            <a:noFill/>
            <a:miter lim="800000"/>
            <a:headEnd/>
            <a:tailEnd/>
          </a:ln>
          <a:effectLst/>
        </p:spPr>
      </p:pic>
      <p:sp>
        <p:nvSpPr>
          <p:cNvPr id="8" name="Ovale 7"/>
          <p:cNvSpPr/>
          <p:nvPr/>
        </p:nvSpPr>
        <p:spPr>
          <a:xfrm>
            <a:off x="6477000" y="123152"/>
            <a:ext cx="2559242" cy="124844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Stakeholders conflicts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A8DA2FC9-F072-D04A-A095-7233D2BB9EF8}" type="slidenum">
              <a:rPr lang="it-IT"/>
              <a:pPr>
                <a:defRPr/>
              </a:pPr>
              <a:t>106</a:t>
            </a:fld>
            <a:endParaRPr lang="it-IT"/>
          </a:p>
        </p:txBody>
      </p:sp>
      <p:sp>
        <p:nvSpPr>
          <p:cNvPr id="281603" name="Rectangle 2"/>
          <p:cNvSpPr>
            <a:spLocks noGrp="1" noChangeArrowheads="1"/>
          </p:cNvSpPr>
          <p:nvPr>
            <p:ph type="title"/>
          </p:nvPr>
        </p:nvSpPr>
        <p:spPr>
          <a:xfrm>
            <a:off x="1732617" y="0"/>
            <a:ext cx="4820584" cy="1198741"/>
          </a:xfrm>
        </p:spPr>
        <p:txBody>
          <a:bodyPr/>
          <a:lstStyle/>
          <a:p>
            <a:pPr eaLnBrk="1" hangingPunct="1"/>
            <a:r>
              <a:rPr lang="en-GB" sz="3600" dirty="0">
                <a:ea typeface="ヒラギノ角ゴ Pro W3" pitchFamily="8" charset="-128"/>
                <a:cs typeface="ヒラギノ角ゴ Pro W3" pitchFamily="8" charset="-128"/>
              </a:rPr>
              <a:t> </a:t>
            </a:r>
            <a:r>
              <a:rPr lang="en-GB" sz="3600" dirty="0">
                <a:solidFill>
                  <a:srgbClr val="008000"/>
                </a:solidFill>
                <a:ea typeface="ヒラギノ角ゴ Pro W3" pitchFamily="8" charset="-128"/>
                <a:cs typeface="ヒラギノ角ゴ Pro W3" pitchFamily="8" charset="-128"/>
              </a:rPr>
              <a:t>Evolutionary roots of the European varieties </a:t>
            </a:r>
          </a:p>
        </p:txBody>
      </p:sp>
      <p:sp>
        <p:nvSpPr>
          <p:cNvPr id="281604" name="Rectangle 3"/>
          <p:cNvSpPr>
            <a:spLocks noGrp="1" noChangeArrowheads="1"/>
          </p:cNvSpPr>
          <p:nvPr>
            <p:ph type="body" idx="1"/>
          </p:nvPr>
        </p:nvSpPr>
        <p:spPr>
          <a:xfrm>
            <a:off x="0" y="1417638"/>
            <a:ext cx="9143999" cy="5440362"/>
          </a:xfrm>
          <a:solidFill>
            <a:srgbClr val="FFFFFF"/>
          </a:solidFill>
        </p:spPr>
        <p:txBody>
          <a:bodyPr/>
          <a:lstStyle/>
          <a:p>
            <a:pPr eaLnBrk="1" hangingPunct="1"/>
            <a:r>
              <a:rPr lang="en-GB" sz="2100" dirty="0"/>
              <a:t>This distribution of rights entailed a stronger incentive for </a:t>
            </a:r>
            <a:r>
              <a:rPr lang="en-GB" sz="2100" dirty="0">
                <a:solidFill>
                  <a:srgbClr val="FF0000"/>
                </a:solidFill>
              </a:rPr>
              <a:t>owners (and their heirs)</a:t>
            </a:r>
            <a:r>
              <a:rPr lang="en-GB" sz="2100" dirty="0"/>
              <a:t> to invest in the human capital necessary to run firms while, at the same time, employment protection creates  conditions favourable to firm-specific investments also for </a:t>
            </a:r>
            <a:r>
              <a:rPr lang="en-GB" sz="2100" dirty="0">
                <a:solidFill>
                  <a:srgbClr val="FF0000"/>
                </a:solidFill>
              </a:rPr>
              <a:t>some workers.</a:t>
            </a:r>
          </a:p>
          <a:p>
            <a:pPr eaLnBrk="1" hangingPunct="1">
              <a:buNone/>
            </a:pPr>
            <a:r>
              <a:rPr lang="en-GB" sz="2100" dirty="0">
                <a:solidFill>
                  <a:srgbClr val="FF0000"/>
                </a:solidFill>
              </a:rPr>
              <a:t> </a:t>
            </a:r>
          </a:p>
          <a:p>
            <a:pPr eaLnBrk="1" hangingPunct="1"/>
            <a:r>
              <a:rPr lang="en-GB" sz="2100" dirty="0"/>
              <a:t>By contrast, investments in the human capital of professional </a:t>
            </a:r>
            <a:r>
              <a:rPr lang="en-GB" sz="2100" dirty="0">
                <a:solidFill>
                  <a:srgbClr val="FF0000"/>
                </a:solidFill>
              </a:rPr>
              <a:t>managers</a:t>
            </a:r>
            <a:r>
              <a:rPr lang="en-GB" sz="2100" dirty="0"/>
              <a:t> is discouraged. Family control and limited managerial hierarchies have also </a:t>
            </a:r>
            <a:r>
              <a:rPr lang="en-GB" sz="2100" dirty="0">
                <a:solidFill>
                  <a:srgbClr val="FF0000"/>
                </a:solidFill>
              </a:rPr>
              <a:t>limited the size of the firms</a:t>
            </a:r>
            <a:r>
              <a:rPr lang="en-GB" sz="2100" dirty="0"/>
              <a:t>.  </a:t>
            </a:r>
          </a:p>
          <a:p>
            <a:pPr eaLnBrk="1" hangingPunct="1"/>
            <a:endParaRPr lang="en-GB" sz="2100" dirty="0"/>
          </a:p>
          <a:p>
            <a:pPr eaLnBrk="1" hangingPunct="1"/>
            <a:r>
              <a:rPr lang="en-GB" sz="2100" dirty="0"/>
              <a:t>Also the </a:t>
            </a:r>
            <a:r>
              <a:rPr lang="en-GB" sz="2100" dirty="0">
                <a:solidFill>
                  <a:srgbClr val="FF0000"/>
                </a:solidFill>
              </a:rPr>
              <a:t>technology</a:t>
            </a:r>
            <a:r>
              <a:rPr lang="en-GB" sz="2100" dirty="0"/>
              <a:t>, favoured by the European forms of corporate governance, </a:t>
            </a:r>
            <a:r>
              <a:rPr lang="en-GB" sz="2100" dirty="0">
                <a:solidFill>
                  <a:srgbClr val="FF0000"/>
                </a:solidFill>
              </a:rPr>
              <a:t>reinforces</a:t>
            </a:r>
            <a:r>
              <a:rPr lang="en-GB" sz="2100" dirty="0"/>
              <a:t> in turn the distribution of rights characterizing these systems: ‘concentrated’ owners and workers have a </a:t>
            </a:r>
            <a:r>
              <a:rPr lang="en-GB" sz="2100" dirty="0">
                <a:solidFill>
                  <a:srgbClr val="FF0000"/>
                </a:solidFill>
              </a:rPr>
              <a:t>vested interest </a:t>
            </a:r>
            <a:r>
              <a:rPr lang="en-GB" sz="2100" dirty="0"/>
              <a:t>in finding the political safeguards that protect their investments in physical and human capital associated with this technology. </a:t>
            </a:r>
            <a:endParaRPr lang="en-GB" sz="2100" dirty="0">
              <a:latin typeface="Garamond" pitchFamily="18" charset="0"/>
              <a:ea typeface="ヒラギノ角ゴ Pro W3" pitchFamily="8" charset="-128"/>
              <a:cs typeface="ヒラギノ角ゴ Pro W3" pitchFamily="8" charset="-128"/>
            </a:endParaRPr>
          </a:p>
        </p:txBody>
      </p:sp>
      <p:pic>
        <p:nvPicPr>
          <p:cNvPr id="6" name="Picture 4"/>
          <p:cNvPicPr>
            <a:picLocks noChangeAspect="1" noChangeArrowheads="1"/>
          </p:cNvPicPr>
          <p:nvPr/>
        </p:nvPicPr>
        <p:blipFill>
          <a:blip r:embed="rId3"/>
          <a:srcRect/>
          <a:stretch>
            <a:fillRect/>
          </a:stretch>
        </p:blipFill>
        <p:spPr bwMode="auto">
          <a:xfrm>
            <a:off x="0" y="-27904"/>
            <a:ext cx="1810131" cy="1226645"/>
          </a:xfrm>
          <a:prstGeom prst="rect">
            <a:avLst/>
          </a:prstGeom>
          <a:noFill/>
          <a:ln w="9525">
            <a:noFill/>
            <a:miter lim="800000"/>
            <a:headEnd/>
            <a:tailEnd/>
          </a:ln>
          <a:effectLst/>
        </p:spPr>
      </p:pic>
      <p:sp>
        <p:nvSpPr>
          <p:cNvPr id="8" name="Ovale 7"/>
          <p:cNvSpPr/>
          <p:nvPr/>
        </p:nvSpPr>
        <p:spPr>
          <a:xfrm>
            <a:off x="6827212" y="123152"/>
            <a:ext cx="2209030" cy="1075589"/>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Corporate Assets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numero diapositiva 5"/>
          <p:cNvSpPr>
            <a:spLocks noGrp="1"/>
          </p:cNvSpPr>
          <p:nvPr>
            <p:ph type="sldNum" sz="quarter" idx="12"/>
          </p:nvPr>
        </p:nvSpPr>
        <p:spPr/>
        <p:txBody>
          <a:bodyPr/>
          <a:lstStyle/>
          <a:p>
            <a:pPr>
              <a:defRPr/>
            </a:pPr>
            <a:fld id="{0C596449-744C-F446-98D9-E5E05CA76C7D}" type="slidenum">
              <a:rPr lang="it-IT"/>
              <a:pPr>
                <a:defRPr/>
              </a:pPr>
              <a:t>107</a:t>
            </a:fld>
            <a:endParaRPr lang="it-IT"/>
          </a:p>
        </p:txBody>
      </p:sp>
      <p:sp>
        <p:nvSpPr>
          <p:cNvPr id="283651" name="Rectangle 2"/>
          <p:cNvSpPr>
            <a:spLocks noGrp="1" noChangeArrowheads="1"/>
          </p:cNvSpPr>
          <p:nvPr>
            <p:ph type="title"/>
          </p:nvPr>
        </p:nvSpPr>
        <p:spPr>
          <a:xfrm>
            <a:off x="1616437" y="381000"/>
            <a:ext cx="5591550" cy="1284794"/>
          </a:xfrm>
        </p:spPr>
        <p:txBody>
          <a:bodyPr/>
          <a:lstStyle/>
          <a:p>
            <a:r>
              <a:rPr lang="en-GB" sz="2800" b="1" dirty="0">
                <a:solidFill>
                  <a:srgbClr val="660066"/>
                </a:solidFill>
                <a:ea typeface="ヒラギノ角ゴ Pro W3" pitchFamily="8" charset="-128"/>
                <a:cs typeface="ヒラギノ角ゴ Pro W3" pitchFamily="8" charset="-128"/>
              </a:rPr>
              <a:t>The British Metamorphosis </a:t>
            </a:r>
            <a:br>
              <a:rPr lang="en-GB" sz="2800" b="1" dirty="0">
                <a:solidFill>
                  <a:srgbClr val="660066"/>
                </a:solidFill>
                <a:ea typeface="ヒラギノ角ゴ Pro W3" pitchFamily="8" charset="-128"/>
                <a:cs typeface="ヒラギノ角ゴ Pro W3" pitchFamily="8" charset="-128"/>
              </a:rPr>
            </a:br>
            <a:r>
              <a:rPr lang="en-GB" sz="2800" b="1" dirty="0">
                <a:solidFill>
                  <a:srgbClr val="660066"/>
                </a:solidFill>
                <a:ea typeface="ヒラギノ角ゴ Pro W3" pitchFamily="8" charset="-128"/>
                <a:cs typeface="ヒラギノ角ゴ Pro W3" pitchFamily="8" charset="-128"/>
              </a:rPr>
              <a:t>(I):</a:t>
            </a:r>
            <a:r>
              <a:rPr lang="en-GB" sz="2800" dirty="0">
                <a:solidFill>
                  <a:srgbClr val="660066"/>
                </a:solidFill>
                <a:ea typeface="ヒラギノ角ゴ Pro W3" pitchFamily="8" charset="-128"/>
                <a:cs typeface="ヒラギノ角ゴ Pro W3" pitchFamily="8" charset="-128"/>
              </a:rPr>
              <a:t> from concentrated equilibrium to disequilibrium.</a:t>
            </a:r>
          </a:p>
        </p:txBody>
      </p:sp>
      <p:sp>
        <p:nvSpPr>
          <p:cNvPr id="283652" name="Rectangle 3"/>
          <p:cNvSpPr>
            <a:spLocks noGrp="1" noChangeArrowheads="1"/>
          </p:cNvSpPr>
          <p:nvPr>
            <p:ph type="body" idx="1"/>
          </p:nvPr>
        </p:nvSpPr>
        <p:spPr>
          <a:xfrm>
            <a:off x="457200" y="2309021"/>
            <a:ext cx="7591994" cy="4288183"/>
          </a:xfrm>
          <a:ln>
            <a:solidFill>
              <a:srgbClr val="FF0000"/>
            </a:solidFill>
          </a:ln>
        </p:spPr>
        <p:txBody>
          <a:bodyPr/>
          <a:lstStyle/>
          <a:p>
            <a:pPr algn="just"/>
            <a:r>
              <a:rPr lang="en-GB" sz="2400" dirty="0">
                <a:solidFill>
                  <a:srgbClr val="CC0000"/>
                </a:solidFill>
                <a:latin typeface="Times" pitchFamily="8" charset="0"/>
                <a:ea typeface="ヒラギノ角ゴ Pro W3" pitchFamily="8" charset="-128"/>
                <a:cs typeface="ヒラギノ角ゴ Pro W3" pitchFamily="8" charset="-128"/>
              </a:rPr>
              <a:t>At the time of the second industrial revolution</a:t>
            </a:r>
            <a:r>
              <a:rPr lang="en-GB" sz="2400" dirty="0">
                <a:latin typeface="Times" pitchFamily="8" charset="0"/>
                <a:ea typeface="ヒラギノ角ゴ Pro W3" pitchFamily="8" charset="-128"/>
                <a:cs typeface="ヒラギノ角ゴ Pro W3" pitchFamily="8" charset="-128"/>
              </a:rPr>
              <a:t>, aristocratic influence, early unionization and a deep sense of class division </a:t>
            </a:r>
            <a:r>
              <a:rPr lang="en-GB" sz="2400" dirty="0">
                <a:solidFill>
                  <a:srgbClr val="CC0000"/>
                </a:solidFill>
                <a:latin typeface="Times" pitchFamily="8" charset="0"/>
                <a:ea typeface="ヒラギノ角ゴ Pro W3" pitchFamily="8" charset="-128"/>
                <a:cs typeface="ヒラギノ角ゴ Pro W3" pitchFamily="8" charset="-128"/>
              </a:rPr>
              <a:t>made Britain a typical case of </a:t>
            </a:r>
            <a:r>
              <a:rPr lang="en-GB" sz="2400" i="1" dirty="0">
                <a:solidFill>
                  <a:srgbClr val="CC0000"/>
                </a:solidFill>
                <a:latin typeface="Times" pitchFamily="8" charset="0"/>
                <a:ea typeface="ヒラギノ角ゴ Pro W3" pitchFamily="8" charset="-128"/>
                <a:cs typeface="ヒラギノ角ゴ Pro W3" pitchFamily="8" charset="-128"/>
              </a:rPr>
              <a:t>concentrated equilibrium</a:t>
            </a:r>
            <a:r>
              <a:rPr lang="en-GB" sz="2400" dirty="0">
                <a:solidFill>
                  <a:srgbClr val="CC0000"/>
                </a:solidFill>
                <a:latin typeface="Times" pitchFamily="8" charset="0"/>
                <a:ea typeface="ヒラギノ角ゴ Pro W3" pitchFamily="8" charset="-128"/>
                <a:cs typeface="ヒラギノ角ゴ Pro W3" pitchFamily="8" charset="-128"/>
              </a:rPr>
              <a:t>.</a:t>
            </a:r>
            <a:r>
              <a:rPr lang="en-GB" sz="2400" dirty="0">
                <a:latin typeface="Times" pitchFamily="8" charset="0"/>
                <a:ea typeface="ヒラギノ角ゴ Pro W3" pitchFamily="8" charset="-128"/>
                <a:cs typeface="ヒラギノ角ゴ Pro W3" pitchFamily="8" charset="-128"/>
              </a:rPr>
              <a:t>   </a:t>
            </a:r>
          </a:p>
          <a:p>
            <a:pPr algn="just"/>
            <a:r>
              <a:rPr lang="en-GB" sz="2400" dirty="0">
                <a:latin typeface="Times" pitchFamily="8" charset="0"/>
                <a:ea typeface="ヒラギノ角ゴ Pro W3" pitchFamily="8" charset="-128"/>
                <a:cs typeface="ヒラギノ角ゴ Pro W3" pitchFamily="8" charset="-128"/>
              </a:rPr>
              <a:t>However, transmission and division of </a:t>
            </a:r>
            <a:r>
              <a:rPr lang="en-GB" sz="2400" dirty="0">
                <a:solidFill>
                  <a:srgbClr val="CC0000"/>
                </a:solidFill>
                <a:latin typeface="Times" pitchFamily="8" charset="0"/>
                <a:ea typeface="ヒラギノ角ゴ Pro W3" pitchFamily="8" charset="-128"/>
                <a:cs typeface="ヒラギノ角ゴ Pro W3" pitchFamily="8" charset="-128"/>
              </a:rPr>
              <a:t>inheritance</a:t>
            </a:r>
            <a:r>
              <a:rPr lang="en-GB" sz="2400" dirty="0">
                <a:latin typeface="Times" pitchFamily="8" charset="0"/>
                <a:ea typeface="ヒラギノ角ゴ Pro W3" pitchFamily="8" charset="-128"/>
                <a:cs typeface="ヒラギノ角ゴ Pro W3" pitchFamily="8" charset="-128"/>
              </a:rPr>
              <a:t>, coupled with the international role of the city </a:t>
            </a:r>
            <a:r>
              <a:rPr lang="en-GB" sz="2400" dirty="0">
                <a:solidFill>
                  <a:srgbClr val="CC0000"/>
                </a:solidFill>
                <a:latin typeface="Times" pitchFamily="8" charset="0"/>
                <a:ea typeface="ヒラギノ角ゴ Pro W3" pitchFamily="8" charset="-128"/>
                <a:cs typeface="ヒラギノ角ゴ Pro W3" pitchFamily="8" charset="-128"/>
              </a:rPr>
              <a:t>produced a dispersion of property. </a:t>
            </a:r>
          </a:p>
          <a:p>
            <a:pPr algn="just"/>
            <a:r>
              <a:rPr lang="en-GB" sz="2400" dirty="0">
                <a:latin typeface="Times" pitchFamily="8" charset="0"/>
                <a:ea typeface="ヒラギノ角ゴ Pro W3" pitchFamily="8" charset="-128"/>
                <a:cs typeface="ヒラギノ角ゴ Pro W3" pitchFamily="8" charset="-128"/>
              </a:rPr>
              <a:t>In seventies the </a:t>
            </a:r>
            <a:r>
              <a:rPr lang="en-GB" sz="2400" dirty="0">
                <a:solidFill>
                  <a:srgbClr val="CC0000"/>
                </a:solidFill>
                <a:latin typeface="Times" pitchFamily="8" charset="0"/>
                <a:ea typeface="ヒラギノ角ゴ Pro W3" pitchFamily="8" charset="-128"/>
                <a:cs typeface="ヒラギノ角ゴ Pro W3" pitchFamily="8" charset="-128"/>
              </a:rPr>
              <a:t>UK</a:t>
            </a:r>
            <a:r>
              <a:rPr lang="en-GB" sz="2400" dirty="0">
                <a:latin typeface="Times" pitchFamily="8" charset="0"/>
                <a:ea typeface="ヒラギノ角ゴ Pro W3" pitchFamily="8" charset="-128"/>
                <a:cs typeface="ヒラギノ角ゴ Pro W3" pitchFamily="8" charset="-128"/>
              </a:rPr>
              <a:t> was characterized by a situation of </a:t>
            </a:r>
            <a:r>
              <a:rPr lang="en-GB" sz="2400" i="1" dirty="0">
                <a:solidFill>
                  <a:srgbClr val="CC0000"/>
                </a:solidFill>
                <a:latin typeface="Times" pitchFamily="8" charset="0"/>
                <a:ea typeface="ヒラギノ角ゴ Pro W3" pitchFamily="8" charset="-128"/>
                <a:cs typeface="ヒラギノ角ゴ Pro W3" pitchFamily="8" charset="-128"/>
              </a:rPr>
              <a:t>"institutional disequilibrium"</a:t>
            </a:r>
            <a:r>
              <a:rPr lang="en-GB" sz="2400" dirty="0">
                <a:latin typeface="Times" pitchFamily="8" charset="0"/>
                <a:ea typeface="ヒラギノ角ゴ Pro W3" pitchFamily="8" charset="-128"/>
                <a:cs typeface="ヒラギノ角ゴ Pro W3" pitchFamily="8" charset="-128"/>
              </a:rPr>
              <a:t> where the traditionally well-organized British unions were not matched by a countervailing centralization of firms' ownership. </a:t>
            </a:r>
          </a:p>
        </p:txBody>
      </p:sp>
      <p:pic>
        <p:nvPicPr>
          <p:cNvPr id="53251" name="Picture 3"/>
          <p:cNvPicPr>
            <a:picLocks noChangeAspect="1" noChangeArrowheads="1"/>
          </p:cNvPicPr>
          <p:nvPr/>
        </p:nvPicPr>
        <p:blipFill>
          <a:blip r:embed="rId2"/>
          <a:srcRect/>
          <a:stretch>
            <a:fillRect/>
          </a:stretch>
        </p:blipFill>
        <p:spPr bwMode="auto">
          <a:xfrm>
            <a:off x="7436498" y="0"/>
            <a:ext cx="1707502" cy="2412186"/>
          </a:xfrm>
          <a:prstGeom prst="rect">
            <a:avLst/>
          </a:prstGeom>
          <a:noFill/>
          <a:ln w="9525">
            <a:noFill/>
            <a:miter lim="800000"/>
            <a:headEnd/>
            <a:tailEnd/>
          </a:ln>
          <a:effectLst>
            <a:reflection stA="50000" endPos="75000" dist="12700" dir="5400000" sy="-100000" algn="bl" rotWithShape="0"/>
          </a:effectLst>
        </p:spPr>
      </p:pic>
      <p:pic>
        <p:nvPicPr>
          <p:cNvPr id="53252" name="Picture 4"/>
          <p:cNvPicPr>
            <a:picLocks noChangeAspect="1" noChangeArrowheads="1"/>
          </p:cNvPicPr>
          <p:nvPr/>
        </p:nvPicPr>
        <p:blipFill>
          <a:blip r:embed="rId3"/>
          <a:srcRect/>
          <a:stretch>
            <a:fillRect/>
          </a:stretch>
        </p:blipFill>
        <p:spPr bwMode="auto">
          <a:xfrm>
            <a:off x="0" y="118414"/>
            <a:ext cx="1641375" cy="1102237"/>
          </a:xfrm>
          <a:prstGeom prst="rect">
            <a:avLst/>
          </a:prstGeom>
          <a:noFill/>
          <a:ln w="9525">
            <a:noFill/>
            <a:miter lim="800000"/>
            <a:headEnd/>
            <a:tailEnd/>
          </a:ln>
          <a:effectLst>
            <a:reflection stA="50000" endPos="75000" dist="12700" dir="5400000" sy="-100000" algn="bl" rotWithShape="0"/>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numero diapositiva 5"/>
          <p:cNvSpPr>
            <a:spLocks noGrp="1"/>
          </p:cNvSpPr>
          <p:nvPr>
            <p:ph type="sldNum" sz="quarter" idx="12"/>
          </p:nvPr>
        </p:nvSpPr>
        <p:spPr/>
        <p:txBody>
          <a:bodyPr/>
          <a:lstStyle/>
          <a:p>
            <a:pPr>
              <a:defRPr/>
            </a:pPr>
            <a:fld id="{26E1B484-D968-EE41-B853-867F81135F3D}" type="slidenum">
              <a:rPr lang="it-IT"/>
              <a:pPr>
                <a:defRPr/>
              </a:pPr>
              <a:t>108</a:t>
            </a:fld>
            <a:endParaRPr lang="it-IT"/>
          </a:p>
        </p:txBody>
      </p:sp>
      <p:sp>
        <p:nvSpPr>
          <p:cNvPr id="284675" name="Rectangle 2"/>
          <p:cNvSpPr>
            <a:spLocks noGrp="1" noChangeArrowheads="1"/>
          </p:cNvSpPr>
          <p:nvPr>
            <p:ph type="title"/>
          </p:nvPr>
        </p:nvSpPr>
        <p:spPr>
          <a:xfrm>
            <a:off x="1707155" y="0"/>
            <a:ext cx="4993104" cy="1624562"/>
          </a:xfrm>
        </p:spPr>
        <p:txBody>
          <a:bodyPr/>
          <a:lstStyle/>
          <a:p>
            <a:r>
              <a:rPr lang="en-GB" sz="2800" b="1" dirty="0">
                <a:solidFill>
                  <a:srgbClr val="660066"/>
                </a:solidFill>
                <a:ea typeface="ヒラギノ角ゴ Pro W3" pitchFamily="8" charset="-128"/>
                <a:cs typeface="ヒラギノ角ゴ Pro W3" pitchFamily="8" charset="-128"/>
              </a:rPr>
              <a:t>The British Metamorphosis </a:t>
            </a:r>
            <a:br>
              <a:rPr lang="en-GB" sz="2800" b="1" dirty="0">
                <a:solidFill>
                  <a:srgbClr val="660066"/>
                </a:solidFill>
                <a:ea typeface="ヒラギノ角ゴ Pro W3" pitchFamily="8" charset="-128"/>
                <a:cs typeface="ヒラギノ角ゴ Pro W3" pitchFamily="8" charset="-128"/>
              </a:rPr>
            </a:br>
            <a:r>
              <a:rPr lang="en-GB" sz="2800" b="1" dirty="0">
                <a:solidFill>
                  <a:srgbClr val="660066"/>
                </a:solidFill>
                <a:ea typeface="ヒラギノ角ゴ Pro W3" pitchFamily="8" charset="-128"/>
                <a:cs typeface="ヒラギノ角ゴ Pro W3" pitchFamily="8" charset="-128"/>
              </a:rPr>
              <a:t>(II):</a:t>
            </a:r>
            <a:r>
              <a:rPr lang="en-GB" sz="2800" dirty="0">
                <a:solidFill>
                  <a:srgbClr val="660066"/>
                </a:solidFill>
                <a:ea typeface="ヒラギノ角ゴ Pro W3" pitchFamily="8" charset="-128"/>
                <a:cs typeface="ヒラギノ角ゴ Pro W3" pitchFamily="8" charset="-128"/>
              </a:rPr>
              <a:t>  from disequilibrium to dispersed equilibrium.</a:t>
            </a:r>
          </a:p>
        </p:txBody>
      </p:sp>
      <p:sp>
        <p:nvSpPr>
          <p:cNvPr id="284676" name="Rectangle 3"/>
          <p:cNvSpPr>
            <a:spLocks noGrp="1" noChangeArrowheads="1"/>
          </p:cNvSpPr>
          <p:nvPr>
            <p:ph type="body" idx="1"/>
          </p:nvPr>
        </p:nvSpPr>
        <p:spPr>
          <a:xfrm>
            <a:off x="457200" y="2195512"/>
            <a:ext cx="8229600" cy="4525963"/>
          </a:xfrm>
          <a:ln>
            <a:solidFill>
              <a:srgbClr val="FF0000"/>
            </a:solidFill>
          </a:ln>
        </p:spPr>
        <p:txBody>
          <a:bodyPr/>
          <a:lstStyle/>
          <a:p>
            <a:pPr>
              <a:lnSpc>
                <a:spcPct val="90000"/>
              </a:lnSpc>
            </a:pPr>
            <a:r>
              <a:rPr lang="en-GB" sz="2400" i="1" dirty="0">
                <a:solidFill>
                  <a:srgbClr val="CC0000"/>
                </a:solidFill>
                <a:latin typeface="Times" pitchFamily="8" charset="0"/>
                <a:ea typeface="ヒラギノ角ゴ Pro W3" pitchFamily="8" charset="-128"/>
                <a:cs typeface="ヒラギノ角ゴ Pro W3" pitchFamily="8" charset="-128"/>
              </a:rPr>
              <a:t>This institutional disequilibrium</a:t>
            </a:r>
            <a:r>
              <a:rPr lang="en-GB" sz="2400" dirty="0">
                <a:latin typeface="Times" pitchFamily="8" charset="0"/>
                <a:ea typeface="ヒラギノ角ゴ Pro W3" pitchFamily="8" charset="-128"/>
                <a:cs typeface="ヒラギノ角ゴ Pro W3" pitchFamily="8" charset="-128"/>
              </a:rPr>
              <a:t> coincided with a </a:t>
            </a:r>
            <a:r>
              <a:rPr lang="en-GB" sz="2400" dirty="0">
                <a:solidFill>
                  <a:srgbClr val="CC0000"/>
                </a:solidFill>
                <a:latin typeface="Times" pitchFamily="8" charset="0"/>
                <a:ea typeface="ヒラギノ角ゴ Pro W3" pitchFamily="8" charset="-128"/>
                <a:cs typeface="ヒラギノ角ゴ Pro W3" pitchFamily="8" charset="-128"/>
              </a:rPr>
              <a:t>crisis of the British economy</a:t>
            </a:r>
            <a:r>
              <a:rPr lang="en-GB" sz="2400" dirty="0">
                <a:latin typeface="Times" pitchFamily="8" charset="0"/>
                <a:ea typeface="ヒラギノ角ゴ Pro W3" pitchFamily="8" charset="-128"/>
                <a:cs typeface="ヒラギノ角ゴ Pro W3" pitchFamily="8" charset="-128"/>
              </a:rPr>
              <a:t> . For some time, </a:t>
            </a:r>
            <a:r>
              <a:rPr lang="en-GB" sz="2400" i="1" dirty="0">
                <a:solidFill>
                  <a:srgbClr val="CC0000"/>
                </a:solidFill>
                <a:latin typeface="Times" pitchFamily="8" charset="0"/>
                <a:ea typeface="ヒラギノ角ゴ Pro W3" pitchFamily="8" charset="-128"/>
                <a:cs typeface="ヒラギノ角ゴ Pro W3" pitchFamily="8" charset="-128"/>
              </a:rPr>
              <a:t>"continental solutions"</a:t>
            </a:r>
            <a:r>
              <a:rPr lang="en-GB" sz="2400" dirty="0">
                <a:latin typeface="Times" pitchFamily="8" charset="0"/>
                <a:ea typeface="ヒラギノ角ゴ Pro W3" pitchFamily="8" charset="-128"/>
                <a:cs typeface="ヒラギノ角ゴ Pro W3" pitchFamily="8" charset="-128"/>
              </a:rPr>
              <a:t> (such as pyramids and cross-share holding on one side and some "responsible" centralization of union's activity on the other) seemed to have a chance to prevail (Franks, Mayer, Rossi 2005).</a:t>
            </a:r>
          </a:p>
          <a:p>
            <a:pPr>
              <a:lnSpc>
                <a:spcPct val="90000"/>
              </a:lnSpc>
            </a:pPr>
            <a:r>
              <a:rPr lang="en-GB" sz="2400" dirty="0">
                <a:latin typeface="Times" pitchFamily="8" charset="0"/>
                <a:ea typeface="ヒラギノ角ゴ Pro W3" pitchFamily="8" charset="-128"/>
                <a:cs typeface="ヒラギノ角ゴ Pro W3" pitchFamily="8" charset="-128"/>
              </a:rPr>
              <a:t>These </a:t>
            </a:r>
            <a:r>
              <a:rPr lang="en-GB" sz="2400" i="1" dirty="0">
                <a:solidFill>
                  <a:srgbClr val="CC0000"/>
                </a:solidFill>
                <a:latin typeface="Times" pitchFamily="8" charset="0"/>
                <a:ea typeface="ヒラギノ角ゴ Pro W3" pitchFamily="8" charset="-128"/>
                <a:cs typeface="ヒラギノ角ゴ Pro W3" pitchFamily="8" charset="-128"/>
              </a:rPr>
              <a:t>"continental solutions"</a:t>
            </a:r>
            <a:r>
              <a:rPr lang="en-GB" sz="2400" dirty="0">
                <a:latin typeface="Times" pitchFamily="8" charset="0"/>
                <a:ea typeface="ヒラギノ角ゴ Pro W3" pitchFamily="8" charset="-128"/>
                <a:cs typeface="ヒラギノ角ゴ Pro W3" pitchFamily="8" charset="-128"/>
              </a:rPr>
              <a:t> were, however, opposed by the city. Eventually the Thatcher government made a sharp move towards a </a:t>
            </a:r>
            <a:r>
              <a:rPr lang="en-GB" sz="2400" i="1" dirty="0">
                <a:solidFill>
                  <a:srgbClr val="CC0000"/>
                </a:solidFill>
                <a:latin typeface="Times" pitchFamily="8" charset="0"/>
                <a:ea typeface="ヒラギノ角ゴ Pro W3" pitchFamily="8" charset="-128"/>
                <a:cs typeface="ヒラギノ角ゴ Pro W3" pitchFamily="8" charset="-128"/>
              </a:rPr>
              <a:t>dispersed</a:t>
            </a:r>
            <a:r>
              <a:rPr lang="en-GB" sz="2400" dirty="0">
                <a:latin typeface="Times" pitchFamily="8" charset="0"/>
                <a:ea typeface="ヒラギノ角ゴ Pro W3" pitchFamily="8" charset="-128"/>
                <a:cs typeface="ヒラギノ角ゴ Pro W3" pitchFamily="8" charset="-128"/>
              </a:rPr>
              <a:t> type of institutional </a:t>
            </a:r>
            <a:r>
              <a:rPr lang="en-GB" sz="2400" i="1" dirty="0">
                <a:solidFill>
                  <a:srgbClr val="CC0000"/>
                </a:solidFill>
                <a:latin typeface="Times" pitchFamily="8" charset="0"/>
                <a:ea typeface="ヒラギノ角ゴ Pro W3" pitchFamily="8" charset="-128"/>
                <a:cs typeface="ヒラギノ角ゴ Pro W3" pitchFamily="8" charset="-128"/>
              </a:rPr>
              <a:t>equilibrium, </a:t>
            </a:r>
            <a:r>
              <a:rPr lang="en-GB" sz="2400" dirty="0">
                <a:latin typeface="Times" pitchFamily="8" charset="0"/>
                <a:ea typeface="ヒラギノ角ゴ Pro W3" pitchFamily="8" charset="-128"/>
                <a:cs typeface="ヒラギノ角ゴ Pro W3" pitchFamily="8" charset="-128"/>
              </a:rPr>
              <a:t>characterised by strong limitations of unions' activities and by a (much advertised) </a:t>
            </a:r>
            <a:r>
              <a:rPr lang="en-GB" sz="2400" i="1" dirty="0">
                <a:latin typeface="Times" pitchFamily="8" charset="0"/>
                <a:ea typeface="ヒラギノ角ゴ Pro W3" pitchFamily="8" charset="-128"/>
                <a:cs typeface="ヒラギノ角ゴ Pro W3" pitchFamily="8" charset="-128"/>
              </a:rPr>
              <a:t>shareholder popular capitalism</a:t>
            </a:r>
            <a:r>
              <a:rPr lang="en-GB" sz="2400" dirty="0">
                <a:latin typeface="Times" pitchFamily="8" charset="0"/>
                <a:ea typeface="ヒラギノ角ゴ Pro W3" pitchFamily="8" charset="-128"/>
                <a:cs typeface="ヒラギノ角ゴ Pro W3" pitchFamily="8" charset="-128"/>
              </a:rPr>
              <a:t>. </a:t>
            </a:r>
          </a:p>
          <a:p>
            <a:pPr>
              <a:lnSpc>
                <a:spcPct val="90000"/>
              </a:lnSpc>
            </a:pPr>
            <a:r>
              <a:rPr lang="en-GB" sz="2400" dirty="0">
                <a:latin typeface="Times" pitchFamily="8" charset="0"/>
                <a:ea typeface="ヒラギノ角ゴ Pro W3" pitchFamily="8" charset="-128"/>
                <a:cs typeface="ヒラギノ角ゴ Pro W3" pitchFamily="8" charset="-128"/>
              </a:rPr>
              <a:t>These arrangements have not been substantially reversed by the subsequent Labour Party governments.</a:t>
            </a:r>
          </a:p>
          <a:p>
            <a:pPr>
              <a:lnSpc>
                <a:spcPct val="90000"/>
              </a:lnSpc>
            </a:pPr>
            <a:endParaRPr lang="en-GB" sz="2600" dirty="0">
              <a:ea typeface="ヒラギノ角ゴ Pro W3" pitchFamily="8" charset="-128"/>
              <a:cs typeface="ヒラギノ角ゴ Pro W3" pitchFamily="8" charset="-128"/>
            </a:endParaRPr>
          </a:p>
        </p:txBody>
      </p:sp>
      <p:pic>
        <p:nvPicPr>
          <p:cNvPr id="54274" name="Picture 2"/>
          <p:cNvPicPr>
            <a:picLocks noChangeAspect="1" noChangeArrowheads="1"/>
          </p:cNvPicPr>
          <p:nvPr/>
        </p:nvPicPr>
        <p:blipFill>
          <a:blip r:embed="rId2"/>
          <a:srcRect/>
          <a:stretch>
            <a:fillRect/>
          </a:stretch>
        </p:blipFill>
        <p:spPr bwMode="auto">
          <a:xfrm>
            <a:off x="6700259" y="0"/>
            <a:ext cx="2443742" cy="1863710"/>
          </a:xfrm>
          <a:prstGeom prst="rect">
            <a:avLst/>
          </a:prstGeom>
          <a:noFill/>
          <a:ln w="9525">
            <a:noFill/>
            <a:miter lim="800000"/>
            <a:headEnd/>
            <a:tailEnd/>
          </a:ln>
          <a:effectLst>
            <a:reflection stA="50000" endPos="75000" dist="12700" dir="5400000" sy="-100000" algn="bl" rotWithShape="0"/>
          </a:effectLst>
        </p:spPr>
      </p:pic>
      <p:pic>
        <p:nvPicPr>
          <p:cNvPr id="54275" name="Picture 3"/>
          <p:cNvPicPr>
            <a:picLocks noChangeAspect="1" noChangeArrowheads="1"/>
          </p:cNvPicPr>
          <p:nvPr/>
        </p:nvPicPr>
        <p:blipFill>
          <a:blip r:embed="rId3"/>
          <a:srcRect/>
          <a:stretch>
            <a:fillRect/>
          </a:stretch>
        </p:blipFill>
        <p:spPr bwMode="auto">
          <a:xfrm>
            <a:off x="1" y="12256"/>
            <a:ext cx="1727758" cy="1727757"/>
          </a:xfrm>
          <a:prstGeom prst="rect">
            <a:avLst/>
          </a:prstGeom>
          <a:noFill/>
          <a:ln w="9525">
            <a:solidFill>
              <a:srgbClr val="FFFF00"/>
            </a:solidFill>
            <a:miter lim="800000"/>
            <a:headEnd/>
            <a:tailEnd/>
          </a:ln>
          <a:effectLst>
            <a:glow rad="228600">
              <a:schemeClr val="accent1">
                <a:alpha val="75000"/>
              </a:schemeClr>
            </a:glow>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numero diapositiva 5"/>
          <p:cNvSpPr>
            <a:spLocks noGrp="1"/>
          </p:cNvSpPr>
          <p:nvPr>
            <p:ph type="sldNum" sz="quarter" idx="12"/>
          </p:nvPr>
        </p:nvSpPr>
        <p:spPr/>
        <p:txBody>
          <a:bodyPr/>
          <a:lstStyle/>
          <a:p>
            <a:pPr>
              <a:defRPr/>
            </a:pPr>
            <a:fld id="{4D49FA42-79E3-B747-ABAF-A758748D0658}" type="slidenum">
              <a:rPr lang="it-IT"/>
              <a:pPr>
                <a:defRPr/>
              </a:pPr>
              <a:t>109</a:t>
            </a:fld>
            <a:endParaRPr lang="it-IT"/>
          </a:p>
        </p:txBody>
      </p:sp>
      <p:sp>
        <p:nvSpPr>
          <p:cNvPr id="285699" name="Rectangle 2"/>
          <p:cNvSpPr>
            <a:spLocks noGrp="1" noChangeArrowheads="1"/>
          </p:cNvSpPr>
          <p:nvPr>
            <p:ph type="title"/>
          </p:nvPr>
        </p:nvSpPr>
        <p:spPr>
          <a:xfrm>
            <a:off x="2612720" y="1"/>
            <a:ext cx="4868149" cy="1236395"/>
          </a:xfrm>
          <a:solidFill>
            <a:srgbClr val="F2DCDB"/>
          </a:solidFill>
        </p:spPr>
        <p:txBody>
          <a:bodyPr/>
          <a:lstStyle/>
          <a:p>
            <a:r>
              <a:rPr lang="en-GB" sz="3200" b="1" dirty="0">
                <a:ln>
                  <a:solidFill>
                    <a:srgbClr val="FF0000"/>
                  </a:solidFill>
                </a:ln>
                <a:ea typeface="ヒラギノ角ゴ Pro W3" pitchFamily="8" charset="-128"/>
                <a:cs typeface="ヒラギノ角ゴ Pro W3" pitchFamily="8" charset="-128"/>
              </a:rPr>
              <a:t>Switzerland: </a:t>
            </a:r>
            <a:br>
              <a:rPr lang="en-GB" sz="3200" b="1" dirty="0">
                <a:ea typeface="ヒラギノ角ゴ Pro W3" pitchFamily="8" charset="-128"/>
                <a:cs typeface="ヒラギノ角ゴ Pro W3" pitchFamily="8" charset="-128"/>
              </a:rPr>
            </a:br>
            <a:r>
              <a:rPr lang="en-GB" sz="3200" dirty="0">
                <a:solidFill>
                  <a:srgbClr val="FF0000"/>
                </a:solidFill>
                <a:ea typeface="ヒラギノ角ゴ Pro W3" pitchFamily="8" charset="-128"/>
                <a:cs typeface="ヒラギノ角ゴ Pro W3" pitchFamily="8" charset="-128"/>
              </a:rPr>
              <a:t>an Alpine America?</a:t>
            </a:r>
          </a:p>
        </p:txBody>
      </p:sp>
      <p:sp>
        <p:nvSpPr>
          <p:cNvPr id="285700" name="Rectangle 3"/>
          <p:cNvSpPr>
            <a:spLocks noGrp="1" noChangeArrowheads="1"/>
          </p:cNvSpPr>
          <p:nvPr>
            <p:ph type="body" idx="1"/>
          </p:nvPr>
        </p:nvSpPr>
        <p:spPr>
          <a:xfrm>
            <a:off x="-1" y="2211149"/>
            <a:ext cx="9144000" cy="4629061"/>
          </a:xfrm>
          <a:ln>
            <a:solidFill>
              <a:srgbClr val="FF0000"/>
            </a:solidFill>
          </a:ln>
        </p:spPr>
        <p:txBody>
          <a:bodyPr/>
          <a:lstStyle/>
          <a:p>
            <a:pPr algn="just"/>
            <a:r>
              <a:rPr lang="en-GB" sz="2200" dirty="0">
                <a:latin typeface="Times" pitchFamily="8" charset="0"/>
                <a:ea typeface="ヒラギノ角ゴ Pro W3" pitchFamily="8" charset="-128"/>
                <a:cs typeface="ヒラギノ角ゴ Pro W3" pitchFamily="8" charset="-128"/>
              </a:rPr>
              <a:t>There are </a:t>
            </a:r>
            <a:r>
              <a:rPr lang="en-GB" sz="2200" dirty="0">
                <a:solidFill>
                  <a:srgbClr val="CC0000"/>
                </a:solidFill>
                <a:latin typeface="Times" pitchFamily="8" charset="0"/>
                <a:ea typeface="ヒラギノ角ゴ Pro W3" pitchFamily="8" charset="-128"/>
                <a:cs typeface="ヒラギノ角ゴ Pro W3" pitchFamily="8" charset="-128"/>
              </a:rPr>
              <a:t>remarkable similarities between U. S. and Switzerland</a:t>
            </a:r>
            <a:r>
              <a:rPr lang="en-GB" sz="2200" dirty="0">
                <a:latin typeface="Times" pitchFamily="8" charset="0"/>
                <a:ea typeface="ヒラギノ角ゴ Pro W3" pitchFamily="8" charset="-128"/>
                <a:cs typeface="ヒラギノ角ゴ Pro W3" pitchFamily="8" charset="-128"/>
              </a:rPr>
              <a:t>. Both countries came to an early tolerance of religious and ethnic diversity</a:t>
            </a:r>
            <a:r>
              <a:rPr lang="en-GB" sz="2200" dirty="0">
                <a:latin typeface="Times" pitchFamily="8" charset="0"/>
              </a:rPr>
              <a:t>. T</a:t>
            </a:r>
            <a:r>
              <a:rPr lang="en-GB" sz="2200" dirty="0">
                <a:latin typeface="Times" pitchFamily="8" charset="0"/>
                <a:ea typeface="ヒラギノ角ゴ Pro W3" pitchFamily="8" charset="-128"/>
                <a:cs typeface="ヒラギノ角ゴ Pro W3" pitchFamily="8" charset="-128"/>
              </a:rPr>
              <a:t>he "cement of society" relied more on shared values and ways of life than on ethnic or religious homogeneity. </a:t>
            </a:r>
          </a:p>
          <a:p>
            <a:pPr algn="just"/>
            <a:r>
              <a:rPr lang="en-GB" sz="2200" dirty="0">
                <a:latin typeface="Times" pitchFamily="8" charset="0"/>
                <a:ea typeface="ヒラギノ角ゴ Pro W3" pitchFamily="8" charset="-128"/>
                <a:cs typeface="ヒラギノ角ゴ Pro W3" pitchFamily="8" charset="-128"/>
              </a:rPr>
              <a:t>Also Switzerland achieved an </a:t>
            </a:r>
            <a:r>
              <a:rPr lang="en-GB" sz="2200" dirty="0">
                <a:solidFill>
                  <a:srgbClr val="CC0000"/>
                </a:solidFill>
                <a:latin typeface="Times" pitchFamily="8" charset="0"/>
                <a:ea typeface="ヒラギノ角ゴ Pro W3" pitchFamily="8" charset="-128"/>
                <a:cs typeface="ヒラギノ角ゴ Pro W3" pitchFamily="8" charset="-128"/>
              </a:rPr>
              <a:t>early definitive exit</a:t>
            </a:r>
            <a:r>
              <a:rPr lang="en-GB" sz="2200" dirty="0">
                <a:latin typeface="Times" pitchFamily="8" charset="0"/>
                <a:ea typeface="ヒラギノ角ゴ Pro W3" pitchFamily="8" charset="-128"/>
                <a:cs typeface="ヒラギノ角ゴ Pro W3" pitchFamily="8" charset="-128"/>
              </a:rPr>
              <a:t> from aristocratic privileges (in 1847). Swiss feudal ties were traditionally weak. The peasants were difficult to dominate because they were often far away on the Alpine pastures and because they were well trained in military activities (serving, often, as the most valuable mercenaries all around Europe). </a:t>
            </a:r>
          </a:p>
          <a:p>
            <a:pPr algn="just"/>
            <a:r>
              <a:rPr lang="en-GB" sz="2200" dirty="0">
                <a:latin typeface="Times" pitchFamily="8" charset="0"/>
                <a:ea typeface="ヒラギノ角ゴ Pro W3" pitchFamily="8" charset="-128"/>
                <a:cs typeface="ヒラギノ角ゴ Pro W3" pitchFamily="8" charset="-128"/>
              </a:rPr>
              <a:t>Like the U. S., at the time of the second industrial revolution, </a:t>
            </a:r>
            <a:r>
              <a:rPr lang="en-GB" sz="2200" dirty="0">
                <a:solidFill>
                  <a:srgbClr val="CC0000"/>
                </a:solidFill>
                <a:latin typeface="Times" pitchFamily="8" charset="0"/>
                <a:ea typeface="ヒラギノ角ゴ Pro W3" pitchFamily="8" charset="-128"/>
                <a:cs typeface="ヒラギノ角ゴ Pro W3" pitchFamily="8" charset="-128"/>
              </a:rPr>
              <a:t>Switzerland had a robust democracy and satisfied the conditions to realize a “dispersed equilibrium”. </a:t>
            </a:r>
            <a:endParaRPr lang="en-GB" sz="2200" dirty="0">
              <a:solidFill>
                <a:srgbClr val="CC0000"/>
              </a:solidFill>
              <a:ea typeface="ヒラギノ角ゴ Pro W3" pitchFamily="8" charset="-128"/>
              <a:cs typeface="ヒラギノ角ゴ Pro W3" pitchFamily="8" charset="-128"/>
            </a:endParaRPr>
          </a:p>
        </p:txBody>
      </p:sp>
      <p:pic>
        <p:nvPicPr>
          <p:cNvPr id="55298" name="Picture 2"/>
          <p:cNvPicPr>
            <a:picLocks noChangeAspect="1" noChangeArrowheads="1"/>
          </p:cNvPicPr>
          <p:nvPr/>
        </p:nvPicPr>
        <p:blipFill>
          <a:blip r:embed="rId2"/>
          <a:srcRect/>
          <a:stretch>
            <a:fillRect/>
          </a:stretch>
        </p:blipFill>
        <p:spPr bwMode="auto">
          <a:xfrm>
            <a:off x="7480869" y="0"/>
            <a:ext cx="1663131" cy="2228939"/>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alphaModFix amt="25000"/>
          </a:blip>
          <a:srcRect/>
          <a:stretch>
            <a:fillRect/>
          </a:stretch>
        </p:blipFill>
        <p:spPr bwMode="auto">
          <a:xfrm>
            <a:off x="5382534" y="-274146"/>
            <a:ext cx="3761466" cy="2503085"/>
          </a:xfrm>
          <a:prstGeom prst="rect">
            <a:avLst/>
          </a:prstGeom>
          <a:noFill/>
          <a:ln w="9525">
            <a:noFill/>
            <a:miter lim="800000"/>
            <a:headEnd/>
            <a:tailEnd/>
          </a:ln>
          <a:effectLst>
            <a:reflection stA="91000" endPos="75000" dist="12700" dir="5400000" sy="-100000" algn="bl" rotWithShape="0"/>
          </a:effectLst>
        </p:spPr>
      </p:pic>
      <p:pic>
        <p:nvPicPr>
          <p:cNvPr id="55300" name="Picture 4"/>
          <p:cNvPicPr>
            <a:picLocks noChangeAspect="1" noChangeArrowheads="1"/>
          </p:cNvPicPr>
          <p:nvPr/>
        </p:nvPicPr>
        <p:blipFill>
          <a:blip r:embed="rId4"/>
          <a:srcRect/>
          <a:stretch>
            <a:fillRect/>
          </a:stretch>
        </p:blipFill>
        <p:spPr bwMode="auto">
          <a:xfrm>
            <a:off x="1" y="-2"/>
            <a:ext cx="2612719" cy="1957017"/>
          </a:xfrm>
          <a:prstGeom prst="rect">
            <a:avLst/>
          </a:prstGeom>
          <a:solidFill>
            <a:srgbClr val="F2DCDB">
              <a:alpha val="56000"/>
            </a:srgbClr>
          </a:solidFill>
          <a:ln w="9525">
            <a:solidFill>
              <a:srgbClr val="FF0000"/>
            </a:solidFill>
            <a:miter lim="800000"/>
            <a:headEnd/>
            <a:tailEnd/>
          </a:ln>
          <a:effectLst/>
        </p:spPr>
      </p:pic>
      <p:pic>
        <p:nvPicPr>
          <p:cNvPr id="60418" name="Picture 2"/>
          <p:cNvPicPr>
            <a:picLocks noChangeAspect="1" noChangeArrowheads="1"/>
          </p:cNvPicPr>
          <p:nvPr/>
        </p:nvPicPr>
        <p:blipFill>
          <a:blip r:embed="rId5"/>
          <a:srcRect/>
          <a:stretch>
            <a:fillRect/>
          </a:stretch>
        </p:blipFill>
        <p:spPr bwMode="auto">
          <a:xfrm>
            <a:off x="4081189" y="1236396"/>
            <a:ext cx="1301346" cy="974753"/>
          </a:xfrm>
          <a:prstGeom prst="rect">
            <a:avLst/>
          </a:prstGeom>
          <a:noFill/>
          <a:ln w="9525">
            <a:noFill/>
            <a:miter lim="800000"/>
            <a:headEnd/>
            <a:tailEnd/>
          </a:ln>
          <a:effectLst>
            <a:reflection stA="25000" endPos="75000" dist="12700" dir="5400000" sy="-100000" algn="bl" rotWithShape="0"/>
          </a:effectLst>
        </p:spPr>
      </p:pic>
      <p:pic>
        <p:nvPicPr>
          <p:cNvPr id="60419" name="Picture 3"/>
          <p:cNvPicPr>
            <a:picLocks noChangeAspect="1" noChangeArrowheads="1"/>
          </p:cNvPicPr>
          <p:nvPr/>
        </p:nvPicPr>
        <p:blipFill>
          <a:blip r:embed="rId6"/>
          <a:srcRect/>
          <a:stretch>
            <a:fillRect/>
          </a:stretch>
        </p:blipFill>
        <p:spPr bwMode="auto">
          <a:xfrm>
            <a:off x="2612720" y="1236397"/>
            <a:ext cx="1468469" cy="974752"/>
          </a:xfrm>
          <a:prstGeom prst="rect">
            <a:avLst/>
          </a:prstGeom>
          <a:noFill/>
          <a:ln w="9525">
            <a:noFill/>
            <a:miter lim="800000"/>
            <a:headEnd/>
            <a:tailEnd/>
          </a:ln>
          <a:effectLst/>
        </p:spPr>
      </p:pic>
      <p:sp>
        <p:nvSpPr>
          <p:cNvPr id="11" name="CasellaDiTesto 10"/>
          <p:cNvSpPr txBox="1"/>
          <p:nvPr/>
        </p:nvSpPr>
        <p:spPr>
          <a:xfrm>
            <a:off x="0" y="1957015"/>
            <a:ext cx="4081190" cy="254134"/>
          </a:xfrm>
          <a:prstGeom prst="rect">
            <a:avLst/>
          </a:prstGeom>
          <a:solidFill>
            <a:srgbClr val="FF0000">
              <a:alpha val="10000"/>
            </a:srgbClr>
          </a:solidFill>
          <a:ln>
            <a:solidFill>
              <a:srgbClr val="FF0000"/>
            </a:solidFill>
          </a:ln>
        </p:spPr>
        <p:txBody>
          <a:bodyPr wrap="square" rtlCol="0">
            <a:spAutoFit/>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4800" y="1828800"/>
            <a:ext cx="8305800" cy="4960938"/>
          </a:xfrm>
          <a:prstGeom prst="rect">
            <a:avLst/>
          </a:prstGeom>
          <a:noFill/>
          <a:ln w="9525">
            <a:noFill/>
            <a:miter lim="800000"/>
            <a:headEnd/>
            <a:tailEnd/>
          </a:ln>
        </p:spPr>
        <p:txBody>
          <a:bodyPr>
            <a:prstTxWarp prst="textNoShape">
              <a:avLst/>
            </a:prstTxWarp>
            <a:spAutoFit/>
          </a:bodyPr>
          <a:lstStyle/>
          <a:p>
            <a:endParaRPr lang="en-GB" u="sng" dirty="0">
              <a:solidFill>
                <a:srgbClr val="FF0000"/>
              </a:solidFill>
            </a:endParaRPr>
          </a:p>
          <a:p>
            <a:r>
              <a:rPr lang="en-GB" u="sng" dirty="0">
                <a:solidFill>
                  <a:srgbClr val="FF0000"/>
                </a:solidFill>
              </a:rPr>
              <a:t>Pure private goods:</a:t>
            </a:r>
            <a:r>
              <a:rPr lang="en-GB" dirty="0"/>
              <a:t> other individuals consumes a </a:t>
            </a:r>
            <a:r>
              <a:rPr lang="en-GB" i="1" dirty="0">
                <a:solidFill>
                  <a:srgbClr val="331FCC"/>
                </a:solidFill>
              </a:rPr>
              <a:t>zero</a:t>
            </a:r>
            <a:r>
              <a:rPr lang="en-GB" i="1" dirty="0"/>
              <a:t> amount </a:t>
            </a:r>
            <a:r>
              <a:rPr lang="en-GB" dirty="0"/>
              <a:t>of what each individual chooses to consume.</a:t>
            </a:r>
          </a:p>
          <a:p>
            <a:endParaRPr lang="en-GB" dirty="0"/>
          </a:p>
          <a:p>
            <a:r>
              <a:rPr lang="en-GB" u="sng" dirty="0">
                <a:solidFill>
                  <a:srgbClr val="FF0000"/>
                </a:solidFill>
              </a:rPr>
              <a:t>Pure public good:</a:t>
            </a:r>
            <a:r>
              <a:rPr lang="en-GB" dirty="0"/>
              <a:t> each agent must consume the </a:t>
            </a:r>
            <a:r>
              <a:rPr lang="en-GB" i="1" dirty="0"/>
              <a:t>same </a:t>
            </a:r>
            <a:r>
              <a:rPr lang="en-GB" i="1" dirty="0">
                <a:solidFill>
                  <a:srgbClr val="331FCC"/>
                </a:solidFill>
              </a:rPr>
              <a:t>positive </a:t>
            </a:r>
            <a:r>
              <a:rPr lang="en-GB" i="1" dirty="0"/>
              <a:t>amount </a:t>
            </a:r>
            <a:r>
              <a:rPr lang="en-GB" dirty="0"/>
              <a:t>that other agents decide to consume</a:t>
            </a:r>
          </a:p>
          <a:p>
            <a:endParaRPr lang="en-GB" dirty="0"/>
          </a:p>
          <a:p>
            <a:r>
              <a:rPr lang="en-GB" u="sng" dirty="0">
                <a:solidFill>
                  <a:srgbClr val="FF0000"/>
                </a:solidFill>
              </a:rPr>
              <a:t>Pure positional good:</a:t>
            </a:r>
            <a:r>
              <a:rPr lang="en-GB" dirty="0"/>
              <a:t> given the consumption choice of an agent, </a:t>
            </a:r>
          </a:p>
          <a:p>
            <a:r>
              <a:rPr lang="en-GB" dirty="0"/>
              <a:t>the other agent must consume </a:t>
            </a:r>
            <a:r>
              <a:rPr lang="en-GB" i="1" dirty="0"/>
              <a:t>a corresponding </a:t>
            </a:r>
            <a:r>
              <a:rPr lang="en-GB" i="1" dirty="0">
                <a:solidFill>
                  <a:srgbClr val="331FCC"/>
                </a:solidFill>
              </a:rPr>
              <a:t>negative</a:t>
            </a:r>
            <a:r>
              <a:rPr lang="en-GB" i="1" dirty="0"/>
              <a:t> amount</a:t>
            </a:r>
            <a:r>
              <a:rPr lang="en-GB" dirty="0"/>
              <a:t> of what the other agent chooses to consume.</a:t>
            </a:r>
          </a:p>
          <a:p>
            <a:endParaRPr lang="en-GB" dirty="0"/>
          </a:p>
          <a:p>
            <a:r>
              <a:rPr lang="en-GB" dirty="0"/>
              <a:t> </a:t>
            </a:r>
            <a:endParaRPr lang="en-GB" sz="3200" dirty="0">
              <a:solidFill>
                <a:schemeClr val="tx2"/>
              </a:solidFill>
            </a:endParaRPr>
          </a:p>
          <a:p>
            <a:endParaRPr lang="en-GB" dirty="0"/>
          </a:p>
        </p:txBody>
      </p:sp>
      <p:sp>
        <p:nvSpPr>
          <p:cNvPr id="43011" name="Rectangle 3"/>
          <p:cNvSpPr>
            <a:spLocks noChangeArrowheads="1"/>
          </p:cNvSpPr>
          <p:nvPr/>
        </p:nvSpPr>
        <p:spPr bwMode="auto">
          <a:xfrm>
            <a:off x="1255713" y="42227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43012" name="Rectangle 4"/>
          <p:cNvSpPr>
            <a:spLocks noGrp="1" noChangeArrowheads="1"/>
          </p:cNvSpPr>
          <p:nvPr>
            <p:ph type="title" idx="4294967295"/>
          </p:nvPr>
        </p:nvSpPr>
        <p:spPr>
          <a:xfrm>
            <a:off x="0" y="0"/>
            <a:ext cx="9144000" cy="1295400"/>
          </a:xfrm>
          <a:solidFill>
            <a:srgbClr val="FFFF00"/>
          </a:solidFill>
        </p:spPr>
        <p:txBody>
          <a:bodyPr/>
          <a:lstStyle/>
          <a:p>
            <a:pPr eaLnBrk="1" hangingPunct="1"/>
            <a:r>
              <a:rPr lang="en-GB" b="1"/>
              <a:t>Positional goods.</a:t>
            </a:r>
            <a:r>
              <a:rPr lang="en-GB"/>
              <a:t>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solidFill>
                  <a:srgbClr val="FF0000"/>
                </a:solidFill>
              </a:rPr>
              <a:t>1982-1999:</a:t>
            </a:r>
            <a:br>
              <a:rPr lang="it-IT" sz="3200" dirty="0">
                <a:solidFill>
                  <a:srgbClr val="FF0000"/>
                </a:solidFill>
              </a:rPr>
            </a:br>
            <a:r>
              <a:rPr lang="it-IT" sz="3200" dirty="0">
                <a:solidFill>
                  <a:srgbClr val="FF0000"/>
                </a:solidFill>
              </a:rPr>
              <a:t> La </a:t>
            </a:r>
            <a:r>
              <a:rPr lang="it-IT" sz="3200" dirty="0" err="1">
                <a:solidFill>
                  <a:srgbClr val="FF0000"/>
                </a:solidFill>
              </a:rPr>
              <a:t>great</a:t>
            </a:r>
            <a:r>
              <a:rPr lang="it-IT" sz="3200" dirty="0">
                <a:solidFill>
                  <a:srgbClr val="FF0000"/>
                </a:solidFill>
              </a:rPr>
              <a:t> </a:t>
            </a:r>
            <a:r>
              <a:rPr lang="it-IT" sz="3200" dirty="0" err="1">
                <a:solidFill>
                  <a:srgbClr val="FF0000"/>
                </a:solidFill>
              </a:rPr>
              <a:t>mutation</a:t>
            </a:r>
            <a:r>
              <a:rPr lang="it-IT" sz="3200" dirty="0">
                <a:solidFill>
                  <a:srgbClr val="FF0000"/>
                </a:solidFill>
              </a:rPr>
              <a:t> </a:t>
            </a:r>
            <a:r>
              <a:rPr lang="it-IT" sz="3200" dirty="0" err="1">
                <a:solidFill>
                  <a:srgbClr val="FF0000"/>
                </a:solidFill>
              </a:rPr>
              <a:t>of</a:t>
            </a:r>
            <a:r>
              <a:rPr lang="it-IT" sz="3200" dirty="0">
                <a:solidFill>
                  <a:srgbClr val="FF0000"/>
                </a:solidFill>
              </a:rPr>
              <a:t> corporate </a:t>
            </a:r>
            <a:r>
              <a:rPr lang="it-IT" sz="3200" dirty="0" err="1">
                <a:solidFill>
                  <a:srgbClr val="FF0000"/>
                </a:solidFill>
              </a:rPr>
              <a:t>capitalism</a:t>
            </a:r>
            <a:endParaRPr lang="it-IT" sz="3200" dirty="0">
              <a:solidFill>
                <a:srgbClr val="FF0000"/>
              </a:solidFill>
            </a:endParaRPr>
          </a:p>
        </p:txBody>
      </p:sp>
      <p:pic>
        <p:nvPicPr>
          <p:cNvPr id="4" name="Segnaposto contenuto 3"/>
          <p:cNvPicPr>
            <a:picLocks noGrp="1" noChangeAspect="1"/>
          </p:cNvPicPr>
          <p:nvPr>
            <p:ph idx="1"/>
          </p:nvPr>
        </p:nvPicPr>
        <p:blipFill>
          <a:blip r:embed="rId2"/>
          <a:srcRect t="1290" b="1290"/>
          <a:stretch>
            <a:fillRect/>
          </a:stretch>
        </p:blipFill>
        <p:spPr>
          <a:ln>
            <a:solidFill>
              <a:srgbClr val="FF0000"/>
            </a:solidFill>
          </a:ln>
        </p:spPr>
      </p:pic>
    </p:spTree>
    <p:extLst>
      <p:ext uri="{BB962C8B-B14F-4D97-AF65-F5344CB8AC3E}">
        <p14:creationId xmlns:p14="http://schemas.microsoft.com/office/powerpoint/2010/main" val="5385796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35A8C-48BD-6AC3-8E9B-FB41EEDEC93E}"/>
              </a:ext>
            </a:extLst>
          </p:cNvPr>
          <p:cNvSpPr>
            <a:spLocks noGrp="1"/>
          </p:cNvSpPr>
          <p:nvPr>
            <p:ph type="title"/>
          </p:nvPr>
        </p:nvSpPr>
        <p:spPr>
          <a:xfrm>
            <a:off x="10090" y="156052"/>
            <a:ext cx="9144000" cy="1221750"/>
          </a:xfrm>
          <a:solidFill>
            <a:schemeClr val="accent6">
              <a:lumMod val="20000"/>
              <a:lumOff val="80000"/>
            </a:schemeClr>
          </a:solidFill>
        </p:spPr>
        <p:txBody>
          <a:bodyPr>
            <a:noAutofit/>
          </a:bodyPr>
          <a:lstStyle/>
          <a:p>
            <a:pPr algn="ctr"/>
            <a:br>
              <a:rPr lang="en-US" dirty="0">
                <a:solidFill>
                  <a:srgbClr val="7030A0"/>
                </a:solidFill>
              </a:rPr>
            </a:br>
            <a:r>
              <a:rPr lang="en-US" dirty="0">
                <a:solidFill>
                  <a:srgbClr val="7030A0"/>
                </a:solidFill>
              </a:rPr>
              <a:t>In both Marx and Schumpeter </a:t>
            </a:r>
            <a:br>
              <a:rPr lang="en-US" dirty="0">
                <a:solidFill>
                  <a:srgbClr val="7030A0"/>
                </a:solidFill>
              </a:rPr>
            </a:br>
            <a:r>
              <a:rPr lang="en-US" dirty="0">
                <a:solidFill>
                  <a:srgbClr val="7030A0"/>
                </a:solidFill>
              </a:rPr>
              <a:t>knowledge was not part of capital</a:t>
            </a:r>
            <a:br>
              <a:rPr lang="en-US" dirty="0">
                <a:solidFill>
                  <a:srgbClr val="FF0000"/>
                </a:solidFill>
              </a:rPr>
            </a:br>
            <a:endParaRPr lang="it-IT" dirty="0">
              <a:solidFill>
                <a:srgbClr val="FF0000"/>
              </a:solidFill>
            </a:endParaRPr>
          </a:p>
        </p:txBody>
      </p:sp>
      <p:pic>
        <p:nvPicPr>
          <p:cNvPr id="5" name="Immagine 3" descr="Immagine che contiene testo, uomo, indossando, posando&#10;&#10;Descrizione generata automaticamente">
            <a:extLst>
              <a:ext uri="{FF2B5EF4-FFF2-40B4-BE49-F238E27FC236}">
                <a16:creationId xmlns:a16="http://schemas.microsoft.com/office/drawing/2014/main" id="{07D6438D-5BE4-DAC1-5566-EC80671F2AD8}"/>
              </a:ext>
            </a:extLst>
          </p:cNvPr>
          <p:cNvPicPr>
            <a:picLocks noChangeAspect="1"/>
          </p:cNvPicPr>
          <p:nvPr/>
        </p:nvPicPr>
        <p:blipFill rotWithShape="1">
          <a:blip r:embed="rId2"/>
          <a:srcRect t="14377" r="3" b="13421"/>
          <a:stretch/>
        </p:blipFill>
        <p:spPr bwMode="auto">
          <a:xfrm>
            <a:off x="395800" y="4403817"/>
            <a:ext cx="1512398" cy="151239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p:spPr>
      </p:pic>
      <p:pic>
        <p:nvPicPr>
          <p:cNvPr id="4" name="Picture 4" descr="Immagine che contiene testo, uomo, persona, indossando&#10;&#10;Descrizione generata automaticamente">
            <a:extLst>
              <a:ext uri="{FF2B5EF4-FFF2-40B4-BE49-F238E27FC236}">
                <a16:creationId xmlns:a16="http://schemas.microsoft.com/office/drawing/2014/main" id="{AA654506-52A2-A1B3-752F-5BC1E99E2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047"/>
          <a:stretch/>
        </p:blipFill>
        <p:spPr bwMode="auto">
          <a:xfrm>
            <a:off x="391009" y="2117062"/>
            <a:ext cx="1512398" cy="151239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D206B2AA-326E-A570-B6CB-2E5955958082}"/>
              </a:ext>
            </a:extLst>
          </p:cNvPr>
          <p:cNvSpPr>
            <a:spLocks noGrp="1"/>
          </p:cNvSpPr>
          <p:nvPr>
            <p:ph idx="1"/>
          </p:nvPr>
        </p:nvSpPr>
        <p:spPr>
          <a:xfrm>
            <a:off x="2398424" y="2204528"/>
            <a:ext cx="6506090" cy="3668144"/>
          </a:xfrm>
          <a:solidFill>
            <a:schemeClr val="accent4">
              <a:lumMod val="20000"/>
              <a:lumOff val="80000"/>
            </a:schemeClr>
          </a:solidFill>
        </p:spPr>
        <p:txBody>
          <a:bodyPr>
            <a:normAutofit/>
          </a:bodyPr>
          <a:lstStyle/>
          <a:p>
            <a:pPr marL="0" indent="0">
              <a:buNone/>
            </a:pPr>
            <a:endParaRPr lang="en-US" sz="1800" dirty="0"/>
          </a:p>
          <a:p>
            <a:pPr marL="0" indent="0">
              <a:buNone/>
            </a:pPr>
            <a:r>
              <a:rPr lang="en-US" sz="1800" dirty="0">
                <a:solidFill>
                  <a:srgbClr val="7030A0"/>
                </a:solidFill>
              </a:rPr>
              <a:t>In Marx  </a:t>
            </a:r>
            <a:r>
              <a:rPr lang="en-US" sz="1800" dirty="0"/>
              <a:t>workers are deprived of their intellectual potencies while knowledge is embodied in machines and in the capabilities of management (a stream of Marxism powerfully developed by Harry Braverman Labor and Monopoly Capital).</a:t>
            </a:r>
          </a:p>
          <a:p>
            <a:pPr marL="0" indent="0">
              <a:buNone/>
            </a:pPr>
            <a:endParaRPr lang="en-US" sz="1800" dirty="0"/>
          </a:p>
          <a:p>
            <a:pPr marL="0" indent="0">
              <a:buNone/>
            </a:pPr>
            <a:endParaRPr lang="en-US" sz="1800" dirty="0"/>
          </a:p>
          <a:p>
            <a:pPr marL="0" indent="0">
              <a:buNone/>
            </a:pPr>
            <a:r>
              <a:rPr lang="en-US" sz="1800" dirty="0">
                <a:solidFill>
                  <a:srgbClr val="7030A0"/>
                </a:solidFill>
              </a:rPr>
              <a:t>In Schumpeter </a:t>
            </a:r>
            <a:r>
              <a:rPr lang="en-US" sz="1800" dirty="0"/>
              <a:t>innovations give a new asymmetric distribution of knowledge, yielding a competitive advantage to the innovators. and destroying old capital.  However, the advantage is only temporary. After a while, imitation takes place, extra-profits disappear, and the innovation becomes common knowledge.</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1523669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4912"/>
            <a:ext cx="8001000" cy="1290649"/>
          </a:xfrm>
          <a:solidFill>
            <a:srgbClr val="FF0000"/>
          </a:solidFill>
        </p:spPr>
        <p:txBody>
          <a:bodyPr>
            <a:normAutofit/>
          </a:bodyPr>
          <a:lstStyle/>
          <a:p>
            <a:pPr algn="ctr"/>
            <a:r>
              <a:rPr lang="it-IT" sz="2400" dirty="0">
                <a:solidFill>
                  <a:srgbClr val="FF0000"/>
                </a:solidFill>
              </a:rPr>
              <a:t> </a:t>
            </a:r>
            <a:r>
              <a:rPr lang="it-IT" sz="3600" dirty="0">
                <a:solidFill>
                  <a:srgbClr val="FFFFFF"/>
                </a:solidFill>
              </a:rPr>
              <a:t>Catherine Fisk, and the history of the knowledge </a:t>
            </a:r>
            <a:r>
              <a:rPr lang="it-IT" sz="3600" dirty="0" err="1">
                <a:solidFill>
                  <a:srgbClr val="FFFFFF"/>
                </a:solidFill>
              </a:rPr>
              <a:t>struggle</a:t>
            </a:r>
            <a:endParaRPr lang="it-IT" sz="3600" dirty="0">
              <a:solidFill>
                <a:srgbClr val="FFFFFF"/>
              </a:solidFill>
            </a:endParaRPr>
          </a:p>
        </p:txBody>
      </p:sp>
      <p:sp>
        <p:nvSpPr>
          <p:cNvPr id="3" name="Content Placeholder 2"/>
          <p:cNvSpPr>
            <a:spLocks noGrp="1"/>
          </p:cNvSpPr>
          <p:nvPr>
            <p:ph idx="1"/>
          </p:nvPr>
        </p:nvSpPr>
        <p:spPr>
          <a:xfrm>
            <a:off x="100526" y="1484784"/>
            <a:ext cx="8904327" cy="5040559"/>
          </a:xfrm>
          <a:ln>
            <a:solidFill>
              <a:srgbClr val="FF0000"/>
            </a:solidFill>
          </a:ln>
        </p:spPr>
        <p:txBody>
          <a:bodyPr>
            <a:noAutofit/>
          </a:bodyPr>
          <a:lstStyle/>
          <a:p>
            <a:pPr marL="0" indent="0">
              <a:buNone/>
            </a:pPr>
            <a:r>
              <a:rPr lang="en-US" sz="2400" i="1" dirty="0">
                <a:latin typeface="Times New Roman"/>
                <a:cs typeface="Times New Roman"/>
              </a:rPr>
              <a:t>“In enforcing contracts first, only if they were express, and later by recognizing such contracts as implied-to maintain secrecy of the employer's methods, courts created a </a:t>
            </a:r>
            <a:r>
              <a:rPr lang="en-US" sz="2400" i="1" dirty="0">
                <a:solidFill>
                  <a:schemeClr val="accent4">
                    <a:lumMod val="50000"/>
                  </a:schemeClr>
                </a:solidFill>
                <a:latin typeface="Times New Roman"/>
                <a:cs typeface="Times New Roman"/>
              </a:rPr>
              <a:t>new species of "intellectual" property at the expense of older notions of artisanal independence.</a:t>
            </a:r>
            <a:r>
              <a:rPr lang="en-US" sz="2400" i="1" dirty="0">
                <a:solidFill>
                  <a:srgbClr val="FF0000"/>
                </a:solidFill>
                <a:latin typeface="Times New Roman"/>
                <a:cs typeface="Times New Roman"/>
              </a:rPr>
              <a:t> </a:t>
            </a:r>
            <a:r>
              <a:rPr lang="en-US" sz="2400" i="1" dirty="0">
                <a:latin typeface="Times New Roman"/>
                <a:cs typeface="Times New Roman"/>
              </a:rPr>
              <a:t>This was undoubtedly a case of "creative destruction" of one form of economic privilege to create another-the corporate intellectual property.” </a:t>
            </a:r>
            <a:r>
              <a:rPr lang="en-US" sz="2400" dirty="0">
                <a:latin typeface="Times New Roman"/>
                <a:cs typeface="Times New Roman"/>
              </a:rPr>
              <a:t>(Fisk,  p. 445 2001).</a:t>
            </a:r>
          </a:p>
          <a:p>
            <a:pPr marL="0" indent="0">
              <a:buNone/>
            </a:pPr>
            <a:endParaRPr lang="en-US" sz="2400" dirty="0">
              <a:latin typeface="Times New Roman"/>
              <a:cs typeface="Times New Roman"/>
            </a:endParaRPr>
          </a:p>
          <a:p>
            <a:pPr marL="0" indent="0">
              <a:buNone/>
            </a:pPr>
            <a:r>
              <a:rPr lang="en-US" sz="2400" dirty="0">
                <a:solidFill>
                  <a:srgbClr val="FF0000"/>
                </a:solidFill>
                <a:latin typeface="Times New Roman"/>
                <a:cs typeface="Times New Roman"/>
              </a:rPr>
              <a:t>1) 1800-1860</a:t>
            </a:r>
            <a:r>
              <a:rPr lang="en-US" sz="2400" dirty="0">
                <a:latin typeface="Times New Roman"/>
                <a:cs typeface="Times New Roman"/>
              </a:rPr>
              <a:t> Skilled workers had </a:t>
            </a:r>
            <a:r>
              <a:rPr lang="en-US" sz="2400" dirty="0">
                <a:solidFill>
                  <a:srgbClr val="FF0000"/>
                </a:solidFill>
                <a:latin typeface="Times New Roman"/>
                <a:cs typeface="Times New Roman"/>
              </a:rPr>
              <a:t>no fiduciary responsibility</a:t>
            </a:r>
            <a:r>
              <a:rPr lang="en-US" sz="2400" dirty="0">
                <a:latin typeface="Times New Roman"/>
                <a:cs typeface="Times New Roman"/>
              </a:rPr>
              <a:t>. </a:t>
            </a:r>
          </a:p>
          <a:p>
            <a:pPr marL="0" indent="0">
              <a:buNone/>
            </a:pPr>
            <a:r>
              <a:rPr lang="en-US" sz="2400" dirty="0">
                <a:solidFill>
                  <a:srgbClr val="FF0000"/>
                </a:solidFill>
                <a:latin typeface="Times New Roman"/>
                <a:cs typeface="Times New Roman"/>
              </a:rPr>
              <a:t>2) 1860- 1890 </a:t>
            </a:r>
            <a:r>
              <a:rPr lang="en-US" sz="2400" dirty="0">
                <a:latin typeface="Times New Roman"/>
                <a:cs typeface="Times New Roman"/>
              </a:rPr>
              <a:t>Development of Trade Secrets as an Obligation of Employment and the </a:t>
            </a:r>
            <a:r>
              <a:rPr lang="en-US" sz="2400" dirty="0">
                <a:solidFill>
                  <a:srgbClr val="FF0000"/>
                </a:solidFill>
                <a:latin typeface="Times New Roman"/>
                <a:cs typeface="Times New Roman"/>
              </a:rPr>
              <a:t>Use of Contracts </a:t>
            </a:r>
            <a:r>
              <a:rPr lang="en-US" sz="2400" dirty="0">
                <a:latin typeface="Times New Roman"/>
                <a:cs typeface="Times New Roman"/>
              </a:rPr>
              <a:t>to control knowledge.</a:t>
            </a:r>
          </a:p>
          <a:p>
            <a:pPr marL="0" indent="0">
              <a:buNone/>
            </a:pPr>
            <a:r>
              <a:rPr lang="en-US" sz="2400" dirty="0">
                <a:solidFill>
                  <a:srgbClr val="FF0000"/>
                </a:solidFill>
                <a:latin typeface="Times New Roman"/>
                <a:cs typeface="Times New Roman"/>
              </a:rPr>
              <a:t>3) 1890 -1920 </a:t>
            </a:r>
            <a:r>
              <a:rPr lang="en-US" sz="2400" dirty="0">
                <a:latin typeface="Times New Roman"/>
                <a:cs typeface="Times New Roman"/>
              </a:rPr>
              <a:t>Breach of Trade Secret as a misappropriation of property  </a:t>
            </a:r>
            <a:r>
              <a:rPr lang="en-US" sz="2400" dirty="0">
                <a:solidFill>
                  <a:srgbClr val="FF0000"/>
                </a:solidFill>
                <a:latin typeface="Times New Roman"/>
                <a:cs typeface="Times New Roman"/>
              </a:rPr>
              <a:t>automatically forbidden by the employment contract.</a:t>
            </a:r>
            <a:endParaRPr lang="en-US" sz="2400" dirty="0">
              <a:latin typeface="Times New Roman"/>
              <a:cs typeface="Times New Roman"/>
            </a:endParaRPr>
          </a:p>
        </p:txBody>
      </p:sp>
      <p:pic>
        <p:nvPicPr>
          <p:cNvPr id="5" name="Immagine 4" descr="Immagine che contiene persona, esterni, donna, sorridente&#10;&#10;Descrizione generata automaticamente">
            <a:extLst>
              <a:ext uri="{FF2B5EF4-FFF2-40B4-BE49-F238E27FC236}">
                <a16:creationId xmlns:a16="http://schemas.microsoft.com/office/drawing/2014/main" id="{1E28F4A2-673A-67DE-2091-755C7762FC2A}"/>
              </a:ext>
            </a:extLst>
          </p:cNvPr>
          <p:cNvPicPr>
            <a:picLocks noChangeAspect="1"/>
          </p:cNvPicPr>
          <p:nvPr/>
        </p:nvPicPr>
        <p:blipFill>
          <a:blip r:embed="rId2"/>
          <a:stretch>
            <a:fillRect/>
          </a:stretch>
        </p:blipFill>
        <p:spPr>
          <a:xfrm>
            <a:off x="0" y="-5885"/>
            <a:ext cx="1281320" cy="1290650"/>
          </a:xfrm>
          <a:prstGeom prst="rect">
            <a:avLst/>
          </a:prstGeom>
        </p:spPr>
      </p:pic>
    </p:spTree>
    <p:extLst>
      <p:ext uri="{BB962C8B-B14F-4D97-AF65-F5344CB8AC3E}">
        <p14:creationId xmlns:p14="http://schemas.microsoft.com/office/powerpoint/2010/main" val="33482046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201" y="24911"/>
            <a:ext cx="7890799" cy="1427049"/>
          </a:xfrm>
          <a:solidFill>
            <a:srgbClr val="660066"/>
          </a:solidFill>
          <a:ln>
            <a:solidFill>
              <a:srgbClr val="FF0000"/>
            </a:solidFill>
          </a:ln>
        </p:spPr>
        <p:txBody>
          <a:bodyPr>
            <a:normAutofit/>
          </a:bodyPr>
          <a:lstStyle/>
          <a:p>
            <a:pPr algn="ctr"/>
            <a:r>
              <a:rPr lang="it-IT" dirty="0">
                <a:solidFill>
                  <a:srgbClr val="FF0000"/>
                </a:solidFill>
              </a:rPr>
              <a:t> </a:t>
            </a:r>
            <a:r>
              <a:rPr lang="it-IT" sz="4050" dirty="0">
                <a:solidFill>
                  <a:schemeClr val="bg1"/>
                </a:solidFill>
              </a:rPr>
              <a:t>Katharina Pistor </a:t>
            </a:r>
            <a:br>
              <a:rPr lang="it-IT" sz="4050" dirty="0">
                <a:solidFill>
                  <a:schemeClr val="bg1"/>
                </a:solidFill>
              </a:rPr>
            </a:br>
            <a:r>
              <a:rPr lang="it-IT" sz="4050" dirty="0">
                <a:solidFill>
                  <a:schemeClr val="bg1"/>
                </a:solidFill>
              </a:rPr>
              <a:t>and</a:t>
            </a:r>
            <a:r>
              <a:rPr lang="it-IT" sz="4050" dirty="0">
                <a:solidFill>
                  <a:srgbClr val="FFFFFF"/>
                </a:solidFill>
              </a:rPr>
              <a:t> the code of Capital</a:t>
            </a:r>
          </a:p>
        </p:txBody>
      </p:sp>
      <p:sp>
        <p:nvSpPr>
          <p:cNvPr id="3" name="Content Placeholder 2"/>
          <p:cNvSpPr>
            <a:spLocks noGrp="1"/>
          </p:cNvSpPr>
          <p:nvPr>
            <p:ph idx="1"/>
          </p:nvPr>
        </p:nvSpPr>
        <p:spPr>
          <a:xfrm>
            <a:off x="0" y="1484789"/>
            <a:ext cx="9034670" cy="4393095"/>
          </a:xfrm>
          <a:ln>
            <a:solidFill>
              <a:srgbClr val="FF0000"/>
            </a:solidFill>
          </a:ln>
        </p:spPr>
        <p:txBody>
          <a:bodyPr>
            <a:normAutofit fontScale="77500" lnSpcReduction="20000"/>
          </a:bodyPr>
          <a:lstStyle/>
          <a:p>
            <a:endParaRPr lang="it-IT" dirty="0"/>
          </a:p>
          <a:p>
            <a:pPr marL="0" indent="0">
              <a:buNone/>
            </a:pPr>
            <a:r>
              <a:rPr lang="en-US" sz="3100" dirty="0"/>
              <a:t>Three attributes transform ordinary assets into capital assets: </a:t>
            </a:r>
            <a:r>
              <a:rPr lang="en-US" sz="3100" b="1" i="1" dirty="0">
                <a:solidFill>
                  <a:srgbClr val="000090"/>
                </a:solidFill>
              </a:rPr>
              <a:t>priority</a:t>
            </a:r>
            <a:r>
              <a:rPr lang="en-US" sz="3100" b="1" dirty="0">
                <a:solidFill>
                  <a:srgbClr val="000090"/>
                </a:solidFill>
              </a:rPr>
              <a:t>, </a:t>
            </a:r>
            <a:r>
              <a:rPr lang="en-US" sz="3100" b="1" i="1" dirty="0">
                <a:solidFill>
                  <a:srgbClr val="000090"/>
                </a:solidFill>
              </a:rPr>
              <a:t>universality, </a:t>
            </a:r>
            <a:r>
              <a:rPr lang="en-US" sz="3100" b="1" dirty="0">
                <a:solidFill>
                  <a:srgbClr val="000090"/>
                </a:solidFill>
              </a:rPr>
              <a:t>and </a:t>
            </a:r>
            <a:r>
              <a:rPr lang="en-US" sz="3100" b="1" i="1" dirty="0">
                <a:solidFill>
                  <a:srgbClr val="000090"/>
                </a:solidFill>
              </a:rPr>
              <a:t>durability</a:t>
            </a:r>
            <a:r>
              <a:rPr lang="en-US" sz="3100" b="1" dirty="0">
                <a:solidFill>
                  <a:srgbClr val="000090"/>
                </a:solidFill>
              </a:rPr>
              <a:t>. </a:t>
            </a:r>
          </a:p>
          <a:p>
            <a:pPr marL="0" indent="0">
              <a:buNone/>
            </a:pPr>
            <a:endParaRPr lang="en-US" sz="3100" b="1" dirty="0">
              <a:solidFill>
                <a:srgbClr val="000090"/>
              </a:solidFill>
            </a:endParaRPr>
          </a:p>
          <a:p>
            <a:pPr marL="385763" indent="-385763">
              <a:buAutoNum type="arabicParenR"/>
            </a:pPr>
            <a:r>
              <a:rPr lang="en-US" sz="3100" b="1" dirty="0">
                <a:solidFill>
                  <a:srgbClr val="000090"/>
                </a:solidFill>
              </a:rPr>
              <a:t>Priority</a:t>
            </a:r>
            <a:r>
              <a:rPr lang="en-US" sz="3100" dirty="0"/>
              <a:t> gives the holder of capital a superior right over others. It operates like an ace in a game of cards.</a:t>
            </a:r>
          </a:p>
          <a:p>
            <a:pPr marL="385763" indent="-385763">
              <a:buAutoNum type="arabicParenR"/>
            </a:pPr>
            <a:r>
              <a:rPr lang="en-US" sz="3100" b="1" dirty="0">
                <a:solidFill>
                  <a:srgbClr val="000090"/>
                </a:solidFill>
              </a:rPr>
              <a:t>Universality</a:t>
            </a:r>
            <a:r>
              <a:rPr lang="en-US" sz="3100" dirty="0"/>
              <a:t> ensures that the priority right will be upheld against anybody; it extends priority in space.</a:t>
            </a:r>
          </a:p>
          <a:p>
            <a:pPr marL="385763" indent="-385763">
              <a:buAutoNum type="arabicParenR" startAt="3"/>
            </a:pPr>
            <a:r>
              <a:rPr lang="en-US" sz="3100" b="1" dirty="0">
                <a:solidFill>
                  <a:srgbClr val="000090"/>
                </a:solidFill>
              </a:rPr>
              <a:t>Durability</a:t>
            </a:r>
            <a:r>
              <a:rPr lang="en-US" sz="3100" b="1" dirty="0"/>
              <a:t> </a:t>
            </a:r>
            <a:r>
              <a:rPr lang="en-US" sz="3100" dirty="0"/>
              <a:t>insulates capital from a range of creditor claims; it extends priority in time. </a:t>
            </a:r>
          </a:p>
          <a:p>
            <a:pPr marL="385763" indent="-385763">
              <a:buAutoNum type="arabicParenR" startAt="3"/>
            </a:pPr>
            <a:endParaRPr lang="en-US" sz="3100" dirty="0"/>
          </a:p>
          <a:p>
            <a:pPr marL="0" indent="0">
              <a:buNone/>
            </a:pPr>
            <a:r>
              <a:rPr lang="en-US" sz="3100" dirty="0"/>
              <a:t>Attributing private property rights on land, machines and other tangible assets could be done and enforced at </a:t>
            </a:r>
            <a:r>
              <a:rPr lang="en-US" sz="3100" b="1" dirty="0">
                <a:solidFill>
                  <a:srgbClr val="FF0000"/>
                </a:solidFill>
              </a:rPr>
              <a:t>local level. </a:t>
            </a:r>
          </a:p>
        </p:txBody>
      </p:sp>
      <p:pic>
        <p:nvPicPr>
          <p:cNvPr id="5" name="Immagine 4" descr="Immagine che contiene persona, esterni, sorridente&#10;&#10;Descrizione generata automaticamente">
            <a:extLst>
              <a:ext uri="{FF2B5EF4-FFF2-40B4-BE49-F238E27FC236}">
                <a16:creationId xmlns:a16="http://schemas.microsoft.com/office/drawing/2014/main" id="{BDA87889-C40B-DDD8-85C7-04C583230499}"/>
              </a:ext>
            </a:extLst>
          </p:cNvPr>
          <p:cNvPicPr>
            <a:picLocks noChangeAspect="1"/>
          </p:cNvPicPr>
          <p:nvPr/>
        </p:nvPicPr>
        <p:blipFill>
          <a:blip r:embed="rId2"/>
          <a:stretch>
            <a:fillRect/>
          </a:stretch>
        </p:blipFill>
        <p:spPr>
          <a:xfrm>
            <a:off x="-16557" y="57739"/>
            <a:ext cx="1243263" cy="1427050"/>
          </a:xfrm>
          <a:prstGeom prst="rect">
            <a:avLst/>
          </a:prstGeom>
        </p:spPr>
      </p:pic>
    </p:spTree>
    <p:extLst>
      <p:ext uri="{BB962C8B-B14F-4D97-AF65-F5344CB8AC3E}">
        <p14:creationId xmlns:p14="http://schemas.microsoft.com/office/powerpoint/2010/main" val="13479614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66DEE-7840-49D3-DC4E-78F2CCED5B91}"/>
              </a:ext>
            </a:extLst>
          </p:cNvPr>
          <p:cNvSpPr>
            <a:spLocks noGrp="1"/>
          </p:cNvSpPr>
          <p:nvPr>
            <p:ph type="title"/>
          </p:nvPr>
        </p:nvSpPr>
        <p:spPr>
          <a:xfrm>
            <a:off x="2816451" y="0"/>
            <a:ext cx="6281530" cy="111815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dirty="0">
                <a:solidFill>
                  <a:srgbClr val="FF0000"/>
                </a:solidFill>
              </a:rPr>
              <a:t> </a:t>
            </a:r>
            <a:br>
              <a:rPr lang="en-US" dirty="0">
                <a:solidFill>
                  <a:srgbClr val="FF0000"/>
                </a:solidFill>
              </a:rPr>
            </a:br>
            <a:r>
              <a:rPr lang="en-US" dirty="0">
                <a:highlight>
                  <a:srgbClr val="FFFF00"/>
                </a:highlight>
              </a:rPr>
              <a:t>National intellectual monopolies </a:t>
            </a:r>
            <a:br>
              <a:rPr lang="en-US" dirty="0">
                <a:solidFill>
                  <a:schemeClr val="bg1"/>
                </a:solidFill>
              </a:rPr>
            </a:br>
            <a:endParaRPr lang="en-US" dirty="0">
              <a:solidFill>
                <a:schemeClr val="bg1"/>
              </a:solidFill>
            </a:endParaRPr>
          </a:p>
        </p:txBody>
      </p:sp>
      <p:sp>
        <p:nvSpPr>
          <p:cNvPr id="3" name="Segnaposto contenuto 2">
            <a:extLst>
              <a:ext uri="{FF2B5EF4-FFF2-40B4-BE49-F238E27FC236}">
                <a16:creationId xmlns:a16="http://schemas.microsoft.com/office/drawing/2014/main" id="{283085B8-1F2E-3C8F-660C-67AF0CD1FAC1}"/>
              </a:ext>
            </a:extLst>
          </p:cNvPr>
          <p:cNvSpPr>
            <a:spLocks noGrp="1"/>
          </p:cNvSpPr>
          <p:nvPr>
            <p:ph idx="1"/>
          </p:nvPr>
        </p:nvSpPr>
        <p:spPr>
          <a:xfrm>
            <a:off x="19305" y="1434722"/>
            <a:ext cx="9124695" cy="3988556"/>
          </a:xfrm>
        </p:spPr>
        <p:txBody>
          <a:bodyPr/>
          <a:lstStyle/>
          <a:p>
            <a:pPr marL="0" indent="0">
              <a:buNone/>
            </a:pPr>
            <a:r>
              <a:rPr lang="en-US" sz="2400" b="1" noProof="1"/>
              <a:t>National States should balance: </a:t>
            </a:r>
          </a:p>
          <a:p>
            <a:pPr marL="0" indent="0">
              <a:buNone/>
            </a:pPr>
            <a:r>
              <a:rPr lang="en-US" sz="2400" noProof="1">
                <a:solidFill>
                  <a:srgbClr val="FF0000"/>
                </a:solidFill>
              </a:rPr>
              <a:t>the possibly beneficial incentives of patents </a:t>
            </a:r>
            <a:r>
              <a:rPr lang="en-US" sz="2400" noProof="1"/>
              <a:t>on investments </a:t>
            </a:r>
          </a:p>
          <a:p>
            <a:pPr marL="0" indent="0">
              <a:buNone/>
            </a:pPr>
            <a:r>
              <a:rPr lang="en-US" sz="2400" b="1" noProof="1"/>
              <a:t>with:</a:t>
            </a:r>
          </a:p>
          <a:p>
            <a:pPr marL="0" indent="0">
              <a:buNone/>
            </a:pPr>
            <a:r>
              <a:rPr lang="en-US" sz="2400" noProof="1">
                <a:solidFill>
                  <a:srgbClr val="FF0000"/>
                </a:solidFill>
                <a:latin typeface="Calibri" panose="020F0502020204030204" pitchFamily="34" charset="0"/>
                <a:ea typeface="Calibri" panose="020F0502020204030204" pitchFamily="34" charset="0"/>
                <a:cs typeface="Times New Roman" panose="02020603050405020304" pitchFamily="18" charset="0"/>
              </a:rPr>
              <a:t>high pr</a:t>
            </a:r>
            <a:r>
              <a:rPr lang="en-US" sz="2400" noProof="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ices </a:t>
            </a:r>
            <a:r>
              <a:rPr lang="en-US" sz="2400" noProof="1">
                <a:effectLst/>
                <a:latin typeface="Calibri" panose="020F0502020204030204" pitchFamily="34" charset="0"/>
                <a:ea typeface="Calibri" panose="020F0502020204030204" pitchFamily="34" charset="0"/>
                <a:cs typeface="Times New Roman" panose="02020603050405020304" pitchFamily="18" charset="0"/>
              </a:rPr>
              <a:t>(especially when cost of waiting for the product</a:t>
            </a:r>
            <a:r>
              <a:rPr lang="en-US" sz="2400" noProof="1">
                <a:latin typeface="Calibri" panose="020F0502020204030204" pitchFamily="34" charset="0"/>
                <a:ea typeface="Calibri" panose="020F0502020204030204" pitchFamily="34" charset="0"/>
                <a:cs typeface="Times New Roman" panose="02020603050405020304" pitchFamily="18" charset="0"/>
              </a:rPr>
              <a:t> is very high)</a:t>
            </a:r>
            <a:r>
              <a:rPr lang="en-US" sz="2400" noProof="1">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noProof="1">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en-US" sz="2400" noProof="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lockage of innovative investments </a:t>
            </a:r>
            <a:r>
              <a:rPr lang="en-US" sz="2400" noProof="1">
                <a:effectLst/>
                <a:latin typeface="Calibri" panose="020F0502020204030204" pitchFamily="34" charset="0"/>
                <a:ea typeface="Calibri" panose="020F0502020204030204" pitchFamily="34" charset="0"/>
                <a:cs typeface="Times New Roman" panose="02020603050405020304" pitchFamily="18" charset="0"/>
              </a:rPr>
              <a:t>requirimg that knowledge</a:t>
            </a:r>
          </a:p>
          <a:p>
            <a:pPr marL="0" indent="0">
              <a:buNone/>
            </a:pPr>
            <a:r>
              <a:rPr lang="en-US" sz="2400" noProof="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the danger of patent trolls </a:t>
            </a:r>
            <a:r>
              <a:rPr lang="en-US" sz="2400" noProof="1">
                <a:latin typeface="Calibri" panose="020F0502020204030204" pitchFamily="34" charset="0"/>
                <a:ea typeface="Calibri" panose="020F0502020204030204" pitchFamily="34" charset="0"/>
                <a:cs typeface="Times New Roman" panose="02020603050405020304" pitchFamily="18" charset="0"/>
              </a:rPr>
              <a:t> (</a:t>
            </a:r>
            <a:r>
              <a:rPr lang="en-US" sz="2400" noProof="1">
                <a:effectLst/>
                <a:latin typeface="Calibri" panose="020F0502020204030204" pitchFamily="34" charset="0"/>
                <a:ea typeface="Calibri" panose="020F0502020204030204" pitchFamily="34" charset="0"/>
                <a:cs typeface="Times New Roman" panose="02020603050405020304" pitchFamily="18" charset="0"/>
              </a:rPr>
              <a:t> blocking competitive innovations)</a:t>
            </a:r>
          </a:p>
          <a:p>
            <a:pPr marL="0" indent="0">
              <a:buNone/>
            </a:pP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Like Trade Secrets, Intellectual Property Rights</a:t>
            </a:r>
            <a:r>
              <a:rPr lang="en-US" sz="2400" b="1" dirty="0">
                <a:solidFill>
                  <a:schemeClr val="accent4">
                    <a:lumMod val="50000"/>
                  </a:schemeClr>
                </a:solidFill>
              </a:rPr>
              <a:t> could </a:t>
            </a:r>
            <a:r>
              <a:rPr lang="en-US" sz="2400" b="1" dirty="0">
                <a:solidFill>
                  <a:srgbClr val="FF0000"/>
                </a:solidFill>
              </a:rPr>
              <a:t>not</a:t>
            </a:r>
            <a:r>
              <a:rPr lang="en-US" sz="2400" b="1" dirty="0">
                <a:solidFill>
                  <a:schemeClr val="accent4">
                    <a:lumMod val="50000"/>
                  </a:schemeClr>
                </a:solidFill>
              </a:rPr>
              <a:t> effectively be enforced </a:t>
            </a:r>
            <a:r>
              <a:rPr lang="en-US" sz="2400" b="1" dirty="0">
                <a:solidFill>
                  <a:srgbClr val="FF0000"/>
                </a:solidFill>
              </a:rPr>
              <a:t>at local level.</a:t>
            </a: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Unlike land or machines, which stay in one place, knowledge is a non-rival good, which can be used everywhere in the world. </a:t>
            </a:r>
          </a:p>
          <a:p>
            <a:pPr marL="0" indent="0">
              <a:buNone/>
            </a:pP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"Erga omnes" property rights on knowledge had to be defined and enforced at </a:t>
            </a:r>
            <a:r>
              <a:rPr lang="en-US" sz="2400" b="1" noProof="1">
                <a:solidFill>
                  <a:srgbClr val="FF0000"/>
                </a:solidFill>
                <a:latin typeface="Calibri" panose="020F0502020204030204" pitchFamily="34" charset="0"/>
                <a:ea typeface="Calibri" panose="020F0502020204030204" pitchFamily="34" charset="0"/>
                <a:cs typeface="Times New Roman" panose="02020603050405020304" pitchFamily="18" charset="0"/>
              </a:rPr>
              <a:t>global leve</a:t>
            </a:r>
            <a:r>
              <a:rPr lang="en-US" sz="2400"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l </a:t>
            </a:r>
            <a:r>
              <a:rPr lang="en-US" sz="2400" b="1" noProof="1">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and not simply at national level.</a:t>
            </a:r>
            <a:r>
              <a:rPr lang="en-US" sz="2400" b="1" noProof="1">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pic>
        <p:nvPicPr>
          <p:cNvPr id="5" name="Immagine 4">
            <a:extLst>
              <a:ext uri="{FF2B5EF4-FFF2-40B4-BE49-F238E27FC236}">
                <a16:creationId xmlns:a16="http://schemas.microsoft.com/office/drawing/2014/main" id="{66FA8571-4EA0-0E08-906E-F0F7353F8E26}"/>
              </a:ext>
            </a:extLst>
          </p:cNvPr>
          <p:cNvPicPr>
            <a:picLocks noChangeAspect="1"/>
          </p:cNvPicPr>
          <p:nvPr/>
        </p:nvPicPr>
        <p:blipFill>
          <a:blip r:embed="rId2"/>
          <a:stretch>
            <a:fillRect/>
          </a:stretch>
        </p:blipFill>
        <p:spPr>
          <a:xfrm>
            <a:off x="-7932" y="42871"/>
            <a:ext cx="1665377" cy="1118153"/>
          </a:xfrm>
          <a:prstGeom prst="rect">
            <a:avLst/>
          </a:prstGeom>
        </p:spPr>
      </p:pic>
      <p:pic>
        <p:nvPicPr>
          <p:cNvPr id="9" name="Immagine 8">
            <a:extLst>
              <a:ext uri="{FF2B5EF4-FFF2-40B4-BE49-F238E27FC236}">
                <a16:creationId xmlns:a16="http://schemas.microsoft.com/office/drawing/2014/main" id="{117256AC-B224-C9DB-3901-21D4E2C078CC}"/>
              </a:ext>
            </a:extLst>
          </p:cNvPr>
          <p:cNvPicPr>
            <a:picLocks noChangeAspect="1"/>
          </p:cNvPicPr>
          <p:nvPr/>
        </p:nvPicPr>
        <p:blipFill>
          <a:blip r:embed="rId3"/>
          <a:stretch>
            <a:fillRect/>
          </a:stretch>
        </p:blipFill>
        <p:spPr>
          <a:xfrm>
            <a:off x="1547995" y="18395"/>
            <a:ext cx="1405145" cy="1118153"/>
          </a:xfrm>
          <a:prstGeom prst="rect">
            <a:avLst/>
          </a:prstGeom>
        </p:spPr>
      </p:pic>
    </p:spTree>
    <p:extLst>
      <p:ext uri="{BB962C8B-B14F-4D97-AF65-F5344CB8AC3E}">
        <p14:creationId xmlns:p14="http://schemas.microsoft.com/office/powerpoint/2010/main" val="2618841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57251"/>
            <a:ext cx="9144000" cy="982579"/>
          </a:xfrm>
        </p:spPr>
        <p:style>
          <a:lnRef idx="0">
            <a:schemeClr val="dk1"/>
          </a:lnRef>
          <a:fillRef idx="3">
            <a:schemeClr val="dk1"/>
          </a:fillRef>
          <a:effectRef idx="3">
            <a:schemeClr val="dk1"/>
          </a:effectRef>
          <a:fontRef idx="minor">
            <a:schemeClr val="lt1"/>
          </a:fontRef>
        </p:style>
        <p:txBody>
          <a:bodyPr>
            <a:normAutofit/>
          </a:bodyPr>
          <a:lstStyle/>
          <a:p>
            <a:pPr algn="ctr"/>
            <a:r>
              <a:rPr lang="en-US" sz="4050" dirty="0">
                <a:solidFill>
                  <a:schemeClr val="bg1"/>
                </a:solidFill>
              </a:rPr>
              <a:t>Trade secrets </a:t>
            </a:r>
          </a:p>
        </p:txBody>
      </p:sp>
      <p:sp>
        <p:nvSpPr>
          <p:cNvPr id="3" name="Segnaposto contenuto 2"/>
          <p:cNvSpPr>
            <a:spLocks noGrp="1"/>
          </p:cNvSpPr>
          <p:nvPr>
            <p:ph idx="1"/>
          </p:nvPr>
        </p:nvSpPr>
        <p:spPr>
          <a:xfrm>
            <a:off x="139147" y="1839830"/>
            <a:ext cx="8865707" cy="4080711"/>
          </a:xfrm>
        </p:spPr>
        <p:txBody>
          <a:bodyPr>
            <a:normAutofit fontScale="70000" lnSpcReduction="20000"/>
          </a:bodyPr>
          <a:lstStyle/>
          <a:p>
            <a:pPr marL="0" indent="0">
              <a:buNone/>
            </a:pPr>
            <a:endParaRPr lang="en-US" sz="3000" dirty="0"/>
          </a:p>
          <a:p>
            <a:pPr marL="0" indent="0">
              <a:buNone/>
            </a:pPr>
            <a:r>
              <a:rPr lang="en-US" sz="3000" dirty="0"/>
              <a:t>Even if  trade secrets can be seen  as  a primitive  form intellectual property  they cannot be included among capital assets  because </a:t>
            </a:r>
            <a:r>
              <a:rPr lang="en-US" sz="3000" b="1" dirty="0">
                <a:solidFill>
                  <a:srgbClr val="000090"/>
                </a:solidFill>
              </a:rPr>
              <a:t>they lack the attributes of priority, durability and universality</a:t>
            </a:r>
            <a:r>
              <a:rPr lang="en-US" sz="3000" b="1" dirty="0">
                <a:solidFill>
                  <a:srgbClr val="660066"/>
                </a:solidFill>
              </a:rPr>
              <a:t> </a:t>
            </a:r>
            <a:r>
              <a:rPr lang="en-US" sz="3000" dirty="0"/>
              <a:t>which characterizes IPR.</a:t>
            </a:r>
          </a:p>
          <a:p>
            <a:pPr marL="0" indent="0">
              <a:buNone/>
            </a:pPr>
            <a:r>
              <a:rPr lang="en-US" sz="3000" b="1" dirty="0">
                <a:solidFill>
                  <a:srgbClr val="000090"/>
                </a:solidFill>
              </a:rPr>
              <a:t>1) </a:t>
            </a:r>
            <a:r>
              <a:rPr lang="en-US" sz="3000" dirty="0"/>
              <a:t>The holder of a trade secret has </a:t>
            </a:r>
            <a:r>
              <a:rPr lang="en-US" sz="3000" b="1" dirty="0">
                <a:solidFill>
                  <a:srgbClr val="000090"/>
                </a:solidFill>
              </a:rPr>
              <a:t>no priority </a:t>
            </a:r>
            <a:r>
              <a:rPr lang="en-US" sz="3000" dirty="0"/>
              <a:t>towards other holders of trade secrets. </a:t>
            </a:r>
          </a:p>
          <a:p>
            <a:pPr marL="0" indent="0">
              <a:buNone/>
            </a:pPr>
            <a:r>
              <a:rPr lang="en-US" sz="3000" b="1" dirty="0">
                <a:solidFill>
                  <a:srgbClr val="000090"/>
                </a:solidFill>
              </a:rPr>
              <a:t>2 )</a:t>
            </a:r>
            <a:r>
              <a:rPr lang="en-US" sz="3000" dirty="0"/>
              <a:t>The right to enforce trade secrets is </a:t>
            </a:r>
            <a:r>
              <a:rPr lang="en-US" sz="3000" b="1" dirty="0">
                <a:solidFill>
                  <a:srgbClr val="000090"/>
                </a:solidFill>
              </a:rPr>
              <a:t>not universal</a:t>
            </a:r>
            <a:r>
              <a:rPr lang="en-US" sz="3000" dirty="0"/>
              <a:t>. It holds only against individuals who got the knowledge from the person who developed the technology. </a:t>
            </a:r>
          </a:p>
          <a:p>
            <a:pPr marL="0" indent="0">
              <a:buNone/>
            </a:pPr>
            <a:r>
              <a:rPr lang="en-US" sz="3000" b="1" dirty="0"/>
              <a:t>3)</a:t>
            </a:r>
            <a:r>
              <a:rPr lang="en-US" sz="3000" dirty="0"/>
              <a:t> Trade secrets are </a:t>
            </a:r>
            <a:r>
              <a:rPr lang="en-US" sz="3000" b="1" dirty="0">
                <a:solidFill>
                  <a:srgbClr val="000090"/>
                </a:solidFill>
              </a:rPr>
              <a:t>not durable. </a:t>
            </a:r>
            <a:r>
              <a:rPr lang="en-US" sz="3000" dirty="0"/>
              <a:t>They can expire at any moment in time when the technology is available in the public space. </a:t>
            </a:r>
          </a:p>
          <a:p>
            <a:pPr marL="0" indent="0">
              <a:buNone/>
            </a:pPr>
            <a:endParaRPr lang="en-US" sz="3000" dirty="0"/>
          </a:p>
          <a:p>
            <a:pPr marL="0" indent="0">
              <a:buNone/>
            </a:pPr>
            <a:r>
              <a:rPr lang="en-US" sz="3000" b="1" dirty="0">
                <a:solidFill>
                  <a:srgbClr val="FF0000"/>
                </a:solidFill>
              </a:rPr>
              <a:t>Trade secrets could not effectively be enforced at local level. Even at the time of the industrial revolution different national states were actively engaged in the poaching of skilled workers carrying trade-secrets. </a:t>
            </a:r>
            <a:endParaRPr lang="en-US" b="1" dirty="0">
              <a:solidFill>
                <a:srgbClr val="FF0000"/>
              </a:solidFill>
            </a:endParaRPr>
          </a:p>
        </p:txBody>
      </p:sp>
      <p:pic>
        <p:nvPicPr>
          <p:cNvPr id="5" name="Immagine 4" descr="Immagine che contiene clipart&#10;&#10;Descrizione generata automaticamente">
            <a:extLst>
              <a:ext uri="{FF2B5EF4-FFF2-40B4-BE49-F238E27FC236}">
                <a16:creationId xmlns:a16="http://schemas.microsoft.com/office/drawing/2014/main" id="{CCA5EC43-AC56-B2C2-628B-3B4C3E713678}"/>
              </a:ext>
            </a:extLst>
          </p:cNvPr>
          <p:cNvPicPr>
            <a:picLocks noChangeAspect="1"/>
          </p:cNvPicPr>
          <p:nvPr/>
        </p:nvPicPr>
        <p:blipFill>
          <a:blip r:embed="rId2"/>
          <a:stretch>
            <a:fillRect/>
          </a:stretch>
        </p:blipFill>
        <p:spPr>
          <a:xfrm>
            <a:off x="139147" y="937459"/>
            <a:ext cx="1411357" cy="1231756"/>
          </a:xfrm>
          <a:prstGeom prst="rect">
            <a:avLst/>
          </a:prstGeom>
        </p:spPr>
      </p:pic>
    </p:spTree>
    <p:extLst>
      <p:ext uri="{BB962C8B-B14F-4D97-AF65-F5344CB8AC3E}">
        <p14:creationId xmlns:p14="http://schemas.microsoft.com/office/powerpoint/2010/main" val="39464765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6F1841-323E-15B6-9FD8-CB223CA030E1}"/>
              </a:ext>
            </a:extLst>
          </p:cNvPr>
          <p:cNvSpPr>
            <a:spLocks noGrp="1"/>
          </p:cNvSpPr>
          <p:nvPr>
            <p:ph type="title"/>
          </p:nvPr>
        </p:nvSpPr>
        <p:spPr>
          <a:xfrm>
            <a:off x="0" y="16097"/>
            <a:ext cx="9144000" cy="1061883"/>
          </a:xfrm>
          <a:solidFill>
            <a:schemeClr val="tx1"/>
          </a:solidFill>
        </p:spPr>
        <p:txBody>
          <a:bodyPr>
            <a:normAutofit fontScale="90000"/>
          </a:bodyPr>
          <a:lstStyle/>
          <a:p>
            <a:pPr algn="ctr"/>
            <a:r>
              <a:rPr lang="en-US" b="1" dirty="0">
                <a:solidFill>
                  <a:schemeClr val="bg1"/>
                </a:solidFill>
              </a:rPr>
              <a:t>Globalization transformed </a:t>
            </a:r>
            <a:br>
              <a:rPr lang="en-US" b="1" dirty="0">
                <a:solidFill>
                  <a:schemeClr val="bg1"/>
                </a:solidFill>
              </a:rPr>
            </a:br>
            <a:r>
              <a:rPr lang="en-US" b="1" dirty="0">
                <a:solidFill>
                  <a:schemeClr val="bg1"/>
                </a:solidFill>
              </a:rPr>
              <a:t>intellectual monopoly into capital</a:t>
            </a:r>
          </a:p>
        </p:txBody>
      </p:sp>
      <p:sp>
        <p:nvSpPr>
          <p:cNvPr id="3" name="Segnaposto contenuto 2">
            <a:extLst>
              <a:ext uri="{FF2B5EF4-FFF2-40B4-BE49-F238E27FC236}">
                <a16:creationId xmlns:a16="http://schemas.microsoft.com/office/drawing/2014/main" id="{55223B75-B6FB-F4F3-49F8-51268F81F758}"/>
              </a:ext>
            </a:extLst>
          </p:cNvPr>
          <p:cNvSpPr>
            <a:spLocks noGrp="1"/>
          </p:cNvSpPr>
          <p:nvPr>
            <p:ph idx="1"/>
          </p:nvPr>
        </p:nvSpPr>
        <p:spPr>
          <a:xfrm>
            <a:off x="88491" y="1268760"/>
            <a:ext cx="9055510" cy="5184576"/>
          </a:xfrm>
        </p:spPr>
        <p:txBody>
          <a:bodyPr>
            <a:normAutofit/>
          </a:bodyPr>
          <a:lstStyle/>
          <a:p>
            <a:pPr marL="0" indent="0">
              <a:buNone/>
            </a:pPr>
            <a:r>
              <a:rPr lang="en-US" sz="1950" dirty="0">
                <a:latin typeface="Calibri" panose="020F0502020204030204" pitchFamily="34" charset="0"/>
                <a:ea typeface="Calibri" panose="020F0502020204030204" pitchFamily="34" charset="0"/>
                <a:cs typeface="Times New Roman" panose="02020603050405020304" pitchFamily="18" charset="0"/>
              </a:rPr>
              <a:t>This situation changed radically in the second half of the 90s. </a:t>
            </a:r>
          </a:p>
          <a:p>
            <a:pPr marL="0" indent="0">
              <a:buNone/>
            </a:pPr>
            <a:r>
              <a:rPr lang="en-US" sz="1950" dirty="0">
                <a:latin typeface="Calibri" panose="020F0502020204030204" pitchFamily="34" charset="0"/>
                <a:ea typeface="Calibri" panose="020F0502020204030204" pitchFamily="34" charset="0"/>
                <a:cs typeface="Times New Roman" panose="02020603050405020304" pitchFamily="18" charset="0"/>
              </a:rPr>
              <a:t>With the end of the Cold War the lobbying on multinationals (Sell 2003) made it possible </a:t>
            </a:r>
            <a:r>
              <a:rPr lang="en-US" sz="195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transformation of national monopolies into intellectual property rights. </a:t>
            </a:r>
          </a:p>
          <a:p>
            <a:pPr marL="0" indent="0">
              <a:buNone/>
            </a:pPr>
            <a:r>
              <a:rPr lang="en-US" sz="1950" dirty="0">
                <a:latin typeface="Calibri" panose="020F0502020204030204" pitchFamily="34" charset="0"/>
                <a:ea typeface="Calibri" panose="020F0502020204030204" pitchFamily="34" charset="0"/>
                <a:cs typeface="Times New Roman" panose="02020603050405020304" pitchFamily="18" charset="0"/>
              </a:rPr>
              <a:t>The </a:t>
            </a:r>
            <a:r>
              <a:rPr lang="en-US" sz="195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institutions of globalization </a:t>
            </a:r>
            <a:r>
              <a:rPr lang="en-US" sz="1950" dirty="0">
                <a:latin typeface="Calibri" panose="020F0502020204030204" pitchFamily="34" charset="0"/>
                <a:ea typeface="Calibri" panose="020F0502020204030204" pitchFamily="34" charset="0"/>
                <a:cs typeface="Times New Roman" panose="02020603050405020304" pitchFamily="18" charset="0"/>
              </a:rPr>
              <a:t>(WTO and TRIPS) transformed national monopolies</a:t>
            </a:r>
            <a:r>
              <a:rPr lang="en-US" sz="1950" b="1" dirty="0">
                <a:latin typeface="Calibri" panose="020F0502020204030204" pitchFamily="34" charset="0"/>
                <a:ea typeface="Calibri" panose="020F0502020204030204" pitchFamily="34" charset="0"/>
                <a:cs typeface="Times New Roman" panose="02020603050405020304" pitchFamily="18" charset="0"/>
              </a:rPr>
              <a:t> </a:t>
            </a:r>
            <a:r>
              <a:rPr lang="en-US" sz="1950" dirty="0">
                <a:latin typeface="Calibri" panose="020F0502020204030204" pitchFamily="34" charset="0"/>
                <a:ea typeface="Calibri" panose="020F0502020204030204" pitchFamily="34" charset="0"/>
                <a:cs typeface="Times New Roman" panose="02020603050405020304" pitchFamily="18" charset="0"/>
              </a:rPr>
              <a:t> into intellectual property rights,</a:t>
            </a:r>
            <a:r>
              <a:rPr lang="en-US" sz="1950" b="1" dirty="0">
                <a:latin typeface="Calibri" panose="020F0502020204030204" pitchFamily="34" charset="0"/>
                <a:ea typeface="Calibri" panose="020F0502020204030204" pitchFamily="34" charset="0"/>
                <a:cs typeface="Times New Roman" panose="02020603050405020304" pitchFamily="18" charset="0"/>
              </a:rPr>
              <a:t>  whose global enforcement was claimed to be a  necessary condition for international trade.</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950" dirty="0">
                <a:latin typeface="Calibri" panose="020F0502020204030204" pitchFamily="34" charset="0"/>
                <a:ea typeface="Calibri" panose="020F0502020204030204" pitchFamily="34" charset="0"/>
                <a:cs typeface="Times New Roman" panose="02020603050405020304" pitchFamily="18" charset="0"/>
              </a:rPr>
              <a:t>With 1994 TRIPS agreement monopoly privileges became </a:t>
            </a:r>
            <a:r>
              <a:rPr lang="en-US" sz="195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erga</a:t>
            </a:r>
            <a:r>
              <a:rPr lang="en-US" sz="19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omnes </a:t>
            </a:r>
            <a:r>
              <a:rPr lang="en-US" sz="1950" dirty="0">
                <a:latin typeface="Calibri" panose="020F0502020204030204" pitchFamily="34" charset="0"/>
                <a:ea typeface="Calibri" panose="020F0502020204030204" pitchFamily="34" charset="0"/>
                <a:cs typeface="Times New Roman" panose="02020603050405020304" pitchFamily="18" charset="0"/>
              </a:rPr>
              <a:t>property rights, </a:t>
            </a:r>
            <a:r>
              <a:rPr lang="en-US" sz="1950"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more difficult to modify than ordinary rights.</a:t>
            </a:r>
          </a:p>
          <a:p>
            <a:pPr marL="0" indent="0">
              <a:buNone/>
            </a:pPr>
            <a:r>
              <a:rPr lang="en-US" sz="1950" dirty="0">
                <a:latin typeface="Calibri" panose="020F0502020204030204" pitchFamily="34" charset="0"/>
                <a:ea typeface="Calibri" panose="020F0502020204030204" pitchFamily="34" charset="0"/>
                <a:cs typeface="Times New Roman" panose="02020603050405020304" pitchFamily="18" charset="0"/>
              </a:rPr>
              <a:t>While national authorities could expropriate a house to make a road, they could do the same with a patent, even when it hindered ends such as public health or it blocked  important innovations. </a:t>
            </a:r>
          </a:p>
          <a:p>
            <a:pPr marL="0" indent="0">
              <a:buNone/>
            </a:pP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950" dirty="0">
                <a:latin typeface="Calibri" panose="020F0502020204030204" pitchFamily="34" charset="0"/>
                <a:ea typeface="Calibri" panose="020F0502020204030204" pitchFamily="34" charset="0"/>
                <a:cs typeface="Times New Roman" panose="02020603050405020304" pitchFamily="18" charset="0"/>
              </a:rPr>
              <a:t>This was a </a:t>
            </a:r>
            <a:r>
              <a:rPr lang="en-US" sz="195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paradox.</a:t>
            </a:r>
            <a:r>
              <a:rPr lang="en-US" sz="1950" dirty="0">
                <a:latin typeface="Calibri" panose="020F0502020204030204" pitchFamily="34" charset="0"/>
                <a:ea typeface="Calibri" panose="020F0502020204030204" pitchFamily="34" charset="0"/>
                <a:cs typeface="Times New Roman" panose="02020603050405020304" pitchFamily="18" charset="0"/>
              </a:rPr>
              <a:t> Expropriated houses are usually destroyed. Expropriating knowledge is tantamount to sharing </a:t>
            </a:r>
            <a:r>
              <a:rPr lang="en-US" sz="1950">
                <a:latin typeface="Calibri" panose="020F0502020204030204" pitchFamily="34" charset="0"/>
                <a:ea typeface="Calibri" panose="020F0502020204030204" pitchFamily="34" charset="0"/>
                <a:cs typeface="Times New Roman" panose="02020603050405020304" pitchFamily="18" charset="0"/>
              </a:rPr>
              <a:t>it.</a:t>
            </a:r>
            <a:endParaRPr lang="en-US" sz="19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2765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0" y="28220"/>
            <a:ext cx="9144000" cy="1772201"/>
          </a:xfrm>
          <a:solidFill>
            <a:srgbClr val="660066"/>
          </a:solidFill>
        </p:spPr>
        <p:txBody>
          <a:bodyPr/>
          <a:lstStyle/>
          <a:p>
            <a:pPr eaLnBrk="1" hangingPunct="1"/>
            <a:r>
              <a:rPr lang="it-IT"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Vicious  and </a:t>
            </a:r>
            <a:br>
              <a:rPr lang="it-IT"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br>
            <a:r>
              <a:rPr lang="it-IT"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virtuos</a:t>
            </a:r>
            <a:r>
              <a:rPr lang="it-IT"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 </a:t>
            </a:r>
            <a:r>
              <a:rPr lang="en-US"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rPr>
              <a:t>circles</a:t>
            </a:r>
            <a:endParaRPr lang="it-IT"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charset="0"/>
              <a:ea typeface="ヒラギノ角ゴ Pro W3" charset="0"/>
              <a:cs typeface="ヒラギノ角ゴ Pro W3" charset="0"/>
            </a:endParaRPr>
          </a:p>
        </p:txBody>
      </p:sp>
      <p:sp>
        <p:nvSpPr>
          <p:cNvPr id="3" name="Segnaposto contenuto 2"/>
          <p:cNvSpPr>
            <a:spLocks noGrp="1"/>
          </p:cNvSpPr>
          <p:nvPr>
            <p:ph idx="1"/>
          </p:nvPr>
        </p:nvSpPr>
        <p:spPr>
          <a:xfrm>
            <a:off x="0" y="1918052"/>
            <a:ext cx="9042827" cy="4837017"/>
          </a:xfrm>
          <a:noFill/>
        </p:spPr>
        <p:txBody>
          <a:bodyPr>
            <a:normAutofit/>
          </a:bodyPr>
          <a:lstStyle/>
          <a:p>
            <a:pPr eaLnBrk="1" hangingPunct="1">
              <a:lnSpc>
                <a:spcPct val="80000"/>
              </a:lnSpc>
              <a:buFont typeface="Arial" charset="0"/>
              <a:buNone/>
            </a:pPr>
            <a:r>
              <a:rPr lang="en-US" sz="2400" dirty="0">
                <a:latin typeface="Calibri" charset="0"/>
                <a:ea typeface="ヒラギノ角ゴ Pro W3" charset="0"/>
                <a:cs typeface="ヒラギノ角ゴ Pro W3" charset="0"/>
              </a:rPr>
              <a:t> </a:t>
            </a:r>
          </a:p>
          <a:p>
            <a:pPr eaLnBrk="1" hangingPunct="1">
              <a:lnSpc>
                <a:spcPct val="80000"/>
              </a:lnSpc>
              <a:buFont typeface="Arial" charset="0"/>
              <a:buNone/>
            </a:pPr>
            <a:r>
              <a:rPr lang="en-US" sz="2800" dirty="0">
                <a:latin typeface="Calibri" charset="0"/>
                <a:ea typeface="ヒラギノ角ゴ Pro W3" charset="0"/>
                <a:cs typeface="ヒラギノ角ゴ Pro W3" charset="0"/>
              </a:rPr>
              <a:t>				The monopolistic </a:t>
            </a:r>
            <a:r>
              <a:rPr lang="en-US" sz="2800" dirty="0">
                <a:solidFill>
                  <a:srgbClr val="FF0000"/>
                </a:solidFill>
                <a:latin typeface="Calibri" charset="0"/>
                <a:ea typeface="ヒラギノ角ゴ Pro W3" charset="0"/>
                <a:cs typeface="ヒラギノ角ゴ Pro W3" charset="0"/>
              </a:rPr>
              <a:t>ownership</a:t>
            </a:r>
            <a:r>
              <a:rPr lang="en-US" sz="2800" dirty="0">
                <a:latin typeface="Calibri" charset="0"/>
                <a:ea typeface="ヒラギノ角ゴ Pro W3" charset="0"/>
                <a:cs typeface="ヒラギノ角ゴ Pro W3" charset="0"/>
              </a:rPr>
              <a:t> of intellectual property encourages investment in the </a:t>
            </a:r>
            <a:r>
              <a:rPr lang="en-US" sz="2800" dirty="0">
                <a:solidFill>
                  <a:srgbClr val="FF0000"/>
                </a:solidFill>
                <a:latin typeface="Calibri" charset="0"/>
                <a:ea typeface="ヒラギノ角ゴ Pro W3" charset="0"/>
                <a:cs typeface="ヒラギノ角ゴ Pro W3" charset="0"/>
              </a:rPr>
              <a:t>skills</a:t>
            </a:r>
            <a:r>
              <a:rPr lang="en-US" sz="2800" dirty="0">
                <a:latin typeface="Calibri" charset="0"/>
                <a:ea typeface="ヒラギノ角ゴ Pro W3" charset="0"/>
                <a:cs typeface="ヒラギノ角ゴ Pro W3" charset="0"/>
              </a:rPr>
              <a:t> necessary to improve the knowledge that one owns. The skills that are developed make it even more convenient to acquire and </a:t>
            </a:r>
            <a:r>
              <a:rPr lang="en-US" sz="2800" dirty="0">
                <a:solidFill>
                  <a:srgbClr val="FF0000"/>
                </a:solidFill>
                <a:latin typeface="Calibri" charset="0"/>
                <a:ea typeface="ヒラギノ角ゴ Pro W3" charset="0"/>
                <a:cs typeface="ヒラギノ角ゴ Pro W3" charset="0"/>
              </a:rPr>
              <a:t>produce more private knowledge. </a:t>
            </a:r>
          </a:p>
          <a:p>
            <a:pPr eaLnBrk="1" hangingPunct="1">
              <a:lnSpc>
                <a:spcPct val="80000"/>
              </a:lnSpc>
              <a:buFont typeface="Arial" charset="0"/>
              <a:buNone/>
            </a:pPr>
            <a:r>
              <a:rPr lang="en-US" sz="2800" dirty="0">
                <a:latin typeface="Calibri" charset="0"/>
                <a:ea typeface="ヒラギノ角ゴ Pro W3" charset="0"/>
                <a:cs typeface="ヒラギノ角ゴ Pro W3" charset="0"/>
              </a:rPr>
              <a:t> </a:t>
            </a:r>
          </a:p>
          <a:p>
            <a:pPr eaLnBrk="1" hangingPunct="1">
              <a:lnSpc>
                <a:spcPct val="80000"/>
              </a:lnSpc>
              <a:buFont typeface="Arial" charset="0"/>
              <a:buNone/>
            </a:pPr>
            <a:r>
              <a:rPr lang="en-US" sz="2800" dirty="0">
                <a:latin typeface="Calibri" charset="0"/>
                <a:ea typeface="ヒラギノ角ゴ Pro W3" charset="0"/>
                <a:cs typeface="ヒラギノ角ゴ Pro W3" charset="0"/>
              </a:rPr>
              <a:t>				Other individuals may be trapped in </a:t>
            </a:r>
            <a:r>
              <a:rPr lang="en-US" sz="2800" dirty="0">
                <a:solidFill>
                  <a:srgbClr val="FF0000"/>
                </a:solidFill>
                <a:latin typeface="Calibri" charset="0"/>
                <a:ea typeface="ヒラギノ角ゴ Pro W3" charset="0"/>
                <a:cs typeface="ヒラギノ角ゴ Pro W3" charset="0"/>
              </a:rPr>
              <a:t>vicious circles of under-investment </a:t>
            </a:r>
            <a:r>
              <a:rPr lang="en-US" sz="2800" dirty="0">
                <a:latin typeface="Calibri" charset="0"/>
                <a:ea typeface="ヒラギノ角ゴ Pro W3" charset="0"/>
                <a:cs typeface="ヒラギノ角ゴ Pro W3" charset="0"/>
              </a:rPr>
              <a:t>in human capital where the lack of intellectual property discourages the acquisition of skills and the lack of skills discourages the acquisition of intellectual property. </a:t>
            </a:r>
            <a:r>
              <a:rPr lang="en-US" sz="2800" dirty="0">
                <a:solidFill>
                  <a:srgbClr val="FF0000"/>
                </a:solidFill>
                <a:latin typeface="Calibri" charset="0"/>
                <a:ea typeface="ヒラギノ角ゴ Pro W3" charset="0"/>
                <a:cs typeface="ヒラギノ角ゴ Pro W3" charset="0"/>
              </a:rPr>
              <a:t> </a:t>
            </a:r>
            <a:endParaRPr lang="it-IT" sz="2800" dirty="0">
              <a:solidFill>
                <a:srgbClr val="FF0000"/>
              </a:solidFill>
              <a:latin typeface="Calibri" charset="0"/>
              <a:ea typeface="ヒラギノ角ゴ Pro W3" charset="0"/>
              <a:cs typeface="ヒラギノ角ゴ Pro W3" charset="0"/>
            </a:endParaRPr>
          </a:p>
        </p:txBody>
      </p:sp>
      <p:pic>
        <p:nvPicPr>
          <p:cNvPr id="4" name="Picture 4"/>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633349" y="2175723"/>
            <a:ext cx="513094" cy="513094"/>
          </a:xfrm>
          <a:prstGeom prst="rect">
            <a:avLst/>
          </a:prstGeom>
          <a:solidFill>
            <a:schemeClr val="bg2"/>
          </a:solidFill>
          <a:ln w="9525">
            <a:solidFill>
              <a:srgbClr val="FFFFFF"/>
            </a:solidFill>
            <a:miter lim="800000"/>
            <a:headEnd/>
            <a:tailEnd/>
          </a:ln>
          <a:effectLst>
            <a:reflection stA="50000" endPos="75000" dist="12700" dir="5400000" sy="-100000" algn="bl" rotWithShape="0"/>
          </a:effec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589" y="14569"/>
            <a:ext cx="1786238" cy="1660101"/>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45" y="211533"/>
            <a:ext cx="1463138" cy="1463138"/>
          </a:xfrm>
          <a:prstGeom prst="rect">
            <a:avLst/>
          </a:prstGeom>
          <a:solidFill>
            <a:schemeClr val="bg2"/>
          </a:solidFill>
          <a:ln w="9525">
            <a:solidFill>
              <a:srgbClr val="FFFFFF"/>
            </a:solidFill>
            <a:miter lim="800000"/>
            <a:headEnd/>
            <a:tailEnd/>
          </a:ln>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64" y="4368209"/>
            <a:ext cx="743974" cy="475040"/>
          </a:xfrm>
          <a:prstGeom prst="rect">
            <a:avLst/>
          </a:prstGeom>
          <a:noFill/>
          <a:ln w="9525">
            <a:solidFill>
              <a:srgbClr val="FFFFFF"/>
            </a:solidFill>
            <a:miter lim="800000"/>
            <a:headEnd/>
            <a:tailEnd/>
          </a:ln>
          <a:effectLst>
            <a:reflection stA="50000" endPos="75000" dist="12700" dir="5400000" sy="-100000" algn="bl" rotWithShape="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6F3A5B-4E8A-BD61-89C9-2172E5DD7FB6}"/>
              </a:ext>
            </a:extLst>
          </p:cNvPr>
          <p:cNvSpPr>
            <a:spLocks noGrp="1"/>
          </p:cNvSpPr>
          <p:nvPr>
            <p:ph type="title"/>
          </p:nvPr>
        </p:nvSpPr>
        <p:spPr>
          <a:xfrm>
            <a:off x="0" y="6007"/>
            <a:ext cx="9144000" cy="994172"/>
          </a:xfrm>
          <a:solidFill>
            <a:srgbClr val="7030A0"/>
          </a:solidFill>
        </p:spPr>
        <p:txBody>
          <a:bodyPr/>
          <a:lstStyle/>
          <a:p>
            <a:r>
              <a:rPr lang="en-US" dirty="0">
                <a:solidFill>
                  <a:schemeClr val="bg1"/>
                </a:solidFill>
              </a:rPr>
              <a:t>First effect: inequality           </a:t>
            </a:r>
          </a:p>
        </p:txBody>
      </p:sp>
      <p:sp>
        <p:nvSpPr>
          <p:cNvPr id="3" name="Segnaposto contenuto 2">
            <a:extLst>
              <a:ext uri="{FF2B5EF4-FFF2-40B4-BE49-F238E27FC236}">
                <a16:creationId xmlns:a16="http://schemas.microsoft.com/office/drawing/2014/main" id="{7DE61C7A-5337-06F1-C844-7ADFE6D1BE9A}"/>
              </a:ext>
            </a:extLst>
          </p:cNvPr>
          <p:cNvSpPr>
            <a:spLocks noGrp="1"/>
          </p:cNvSpPr>
          <p:nvPr>
            <p:ph idx="1"/>
          </p:nvPr>
        </p:nvSpPr>
        <p:spPr>
          <a:xfrm>
            <a:off x="0" y="1169728"/>
            <a:ext cx="9144000" cy="5512715"/>
          </a:xfrm>
        </p:spPr>
        <p:txBody>
          <a:bodyPr>
            <a:noAutofit/>
          </a:bodyPr>
          <a:lstStyle/>
          <a:p>
            <a:pPr marL="0" indent="0">
              <a:lnSpc>
                <a:spcPct val="107000"/>
              </a:lnSpc>
              <a:spcAft>
                <a:spcPts val="6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The distribution of the use of knowledge can be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more egalitarian</a:t>
            </a:r>
            <a:r>
              <a:rPr lang="en-US" sz="2200" dirty="0">
                <a:latin typeface="Calibri" panose="020F0502020204030204" pitchFamily="34" charset="0"/>
                <a:ea typeface="Calibri" panose="020F0502020204030204" pitchFamily="34" charset="0"/>
                <a:cs typeface="Times New Roman" panose="02020603050405020304" pitchFamily="18" charset="0"/>
              </a:rPr>
              <a:t> than that of land of machines. Everyone can use the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same </a:t>
            </a:r>
            <a:r>
              <a:rPr lang="en-US" sz="2200" dirty="0">
                <a:latin typeface="Calibri" panose="020F0502020204030204" pitchFamily="34" charset="0"/>
                <a:ea typeface="Calibri" panose="020F0502020204030204" pitchFamily="34" charset="0"/>
                <a:cs typeface="Times New Roman" panose="02020603050405020304" pitchFamily="18" charset="0"/>
              </a:rPr>
              <a:t>piece of knowledge!</a:t>
            </a:r>
          </a:p>
          <a:p>
            <a:pPr marL="0" indent="0">
              <a:lnSpc>
                <a:spcPct val="107000"/>
              </a:lnSpc>
              <a:spcAft>
                <a:spcPts val="6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However, while the privatization of a machine does not restrict the liberty of others to use an identical machine, </a:t>
            </a:r>
            <a:r>
              <a:rPr lang="en-US" sz="2200" b="1" dirty="0">
                <a:latin typeface="Calibri" panose="020F0502020204030204" pitchFamily="34" charset="0"/>
                <a:ea typeface="Calibri" panose="020F0502020204030204" pitchFamily="34" charset="0"/>
                <a:cs typeface="Times New Roman" panose="02020603050405020304" pitchFamily="18" charset="0"/>
              </a:rPr>
              <a:t>the so-called privatization of knowledge forbids the use of an </a:t>
            </a:r>
            <a:r>
              <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identical </a:t>
            </a:r>
            <a:r>
              <a:rPr lang="en-US" sz="2200" b="1" dirty="0">
                <a:latin typeface="Calibri" panose="020F0502020204030204" pitchFamily="34" charset="0"/>
                <a:ea typeface="Calibri" panose="020F0502020204030204" pitchFamily="34" charset="0"/>
                <a:cs typeface="Times New Roman" panose="02020603050405020304" pitchFamily="18" charset="0"/>
              </a:rPr>
              <a:t>piece of knowledge, causing </a:t>
            </a:r>
            <a:r>
              <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increasing inequality.</a:t>
            </a:r>
            <a:r>
              <a:rPr lang="en-US" sz="2200" b="1" dirty="0"/>
              <a:t> </a:t>
            </a:r>
            <a:r>
              <a:rPr lang="en-US" sz="2200" dirty="0"/>
              <a:t>(An alternative explanation of r&gt;g, Piketty 2014) </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Hierarchy and inequality in global value chains (Durand and Milberg 2020). </a:t>
            </a:r>
          </a:p>
          <a:p>
            <a:pPr marL="0" indent="0">
              <a:lnSpc>
                <a:spcPct val="107000"/>
              </a:lnSpc>
              <a:spcAft>
                <a:spcPts val="600"/>
              </a:spcAft>
              <a:buNone/>
            </a:pP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Low wages and firms' inequality even in the core countries (Song et al.2019).</a:t>
            </a:r>
          </a:p>
          <a:p>
            <a:pPr marL="0" indent="0">
              <a:buNone/>
            </a:pPr>
            <a:r>
              <a:rPr lang="en-US" sz="2200" dirty="0">
                <a:solidFill>
                  <a:srgbClr val="FF0000"/>
                </a:solidFill>
              </a:rPr>
              <a:t>---</a:t>
            </a:r>
            <a:r>
              <a:rPr lang="en-US" sz="2200" dirty="0"/>
              <a:t> Developing vs. established monopolies and research exploitation (</a:t>
            </a:r>
            <a:r>
              <a:rPr lang="en-US" sz="2200" dirty="0" err="1"/>
              <a:t>Rikap</a:t>
            </a:r>
            <a:r>
              <a:rPr lang="en-US" sz="2200" dirty="0"/>
              <a:t> 2021)</a:t>
            </a:r>
          </a:p>
          <a:p>
            <a:pPr marL="0" indent="0">
              <a:buNone/>
            </a:pPr>
            <a:r>
              <a:rPr lang="en-US" sz="2200" dirty="0">
                <a:solidFill>
                  <a:srgbClr val="FF0000"/>
                </a:solidFill>
              </a:rPr>
              <a:t>---- </a:t>
            </a:r>
            <a:r>
              <a:rPr lang="en-US" sz="2200" dirty="0"/>
              <a:t>Kicking away the ladder for developing countries</a:t>
            </a:r>
            <a:r>
              <a:rPr lang="en-US" sz="2200" dirty="0">
                <a:solidFill>
                  <a:srgbClr val="FF0000"/>
                </a:solidFill>
              </a:rPr>
              <a:t> </a:t>
            </a:r>
            <a:r>
              <a:rPr lang="en-US" sz="2200" dirty="0"/>
              <a:t>(Chang 2002)</a:t>
            </a:r>
          </a:p>
        </p:txBody>
      </p:sp>
      <p:pic>
        <p:nvPicPr>
          <p:cNvPr id="5" name="Immagine 4" descr="Immagine che contiene testo, esterni, cielo, nuvole&#10;&#10;Descrizione generata automaticamente">
            <a:extLst>
              <a:ext uri="{FF2B5EF4-FFF2-40B4-BE49-F238E27FC236}">
                <a16:creationId xmlns:a16="http://schemas.microsoft.com/office/drawing/2014/main" id="{B2A7535B-6FD5-2A0D-BFEE-1934908C67A1}"/>
              </a:ext>
            </a:extLst>
          </p:cNvPr>
          <p:cNvPicPr>
            <a:picLocks noChangeAspect="1"/>
          </p:cNvPicPr>
          <p:nvPr/>
        </p:nvPicPr>
        <p:blipFill>
          <a:blip r:embed="rId2"/>
          <a:stretch>
            <a:fillRect/>
          </a:stretch>
        </p:blipFill>
        <p:spPr>
          <a:xfrm>
            <a:off x="5148064" y="175556"/>
            <a:ext cx="3794023" cy="824623"/>
          </a:xfrm>
          <a:prstGeom prst="rect">
            <a:avLst/>
          </a:prstGeom>
        </p:spPr>
      </p:pic>
    </p:spTree>
    <p:extLst>
      <p:ext uri="{BB962C8B-B14F-4D97-AF65-F5344CB8AC3E}">
        <p14:creationId xmlns:p14="http://schemas.microsoft.com/office/powerpoint/2010/main" val="39222728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892D7-2F89-B9A5-17D4-0ACF1DD85CA0}"/>
              </a:ext>
            </a:extLst>
          </p:cNvPr>
          <p:cNvSpPr>
            <a:spLocks noGrp="1"/>
          </p:cNvSpPr>
          <p:nvPr>
            <p:ph type="title"/>
          </p:nvPr>
        </p:nvSpPr>
        <p:spPr>
          <a:xfrm>
            <a:off x="-70977" y="0"/>
            <a:ext cx="9144000" cy="994172"/>
          </a:xfrm>
          <a:solidFill>
            <a:srgbClr val="7030A0"/>
          </a:solidFill>
        </p:spPr>
        <p:txBody>
          <a:bodyPr/>
          <a:lstStyle/>
          <a:p>
            <a:r>
              <a:rPr lang="en-US" dirty="0">
                <a:solidFill>
                  <a:schemeClr val="bg1"/>
                </a:solidFill>
              </a:rPr>
              <a:t>Second effect: financialization</a:t>
            </a:r>
          </a:p>
        </p:txBody>
      </p:sp>
      <p:sp>
        <p:nvSpPr>
          <p:cNvPr id="3" name="Segnaposto contenuto 2">
            <a:extLst>
              <a:ext uri="{FF2B5EF4-FFF2-40B4-BE49-F238E27FC236}">
                <a16:creationId xmlns:a16="http://schemas.microsoft.com/office/drawing/2014/main" id="{AB5E8E17-6382-C54C-C58A-A36C1E2AA310}"/>
              </a:ext>
            </a:extLst>
          </p:cNvPr>
          <p:cNvSpPr>
            <a:spLocks noGrp="1"/>
          </p:cNvSpPr>
          <p:nvPr>
            <p:ph idx="1"/>
          </p:nvPr>
        </p:nvSpPr>
        <p:spPr>
          <a:xfrm>
            <a:off x="107504" y="1196752"/>
            <a:ext cx="8856984" cy="4896544"/>
          </a:xfrm>
        </p:spPr>
        <p:txBody>
          <a:bodyPr/>
          <a:lstStyle/>
          <a:p>
            <a:pPr marL="0"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With the transformation of intellectual monopolies into ordinary assets, the capital of the firms included new fictitious commodities yielding future rents subject to financial claims. </a:t>
            </a:r>
          </a:p>
          <a:p>
            <a:pPr marL="0" indent="0">
              <a:lnSpc>
                <a:spcPct val="107000"/>
              </a:lnSpc>
              <a:buNone/>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 the other side of the balance sheet, </a:t>
            </a:r>
            <a:r>
              <a:rPr lang="en-US" sz="2400" dirty="0">
                <a:latin typeface="Calibri" panose="020F0502020204030204" pitchFamily="34" charset="0"/>
                <a:ea typeface="Calibri" panose="020F0502020204030204" pitchFamily="34" charset="0"/>
                <a:cs typeface="Times New Roman" panose="02020603050405020304" pitchFamily="18" charset="0"/>
              </a:rPr>
              <a:t>the financialization of the economy has as its counterpart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multiplication of these monopoly assets. </a:t>
            </a:r>
          </a:p>
          <a:p>
            <a:pPr marL="0"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By contrast, public knowledge cannot be included in any public or private balance  sheet;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it is a global common of  all humanity. </a:t>
            </a:r>
          </a:p>
          <a:p>
            <a:pPr marL="0"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When knowledge is privatized,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spite of an enormous increase of financial wealth, real-world wealth can sharply decrease.</a:t>
            </a:r>
          </a:p>
          <a:p>
            <a:pPr marL="0" indent="0">
              <a:lnSpc>
                <a:spcPct val="107000"/>
              </a:lnSpc>
              <a:buNone/>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342900">
              <a:lnSpc>
                <a:spcPct val="107000"/>
              </a:lnSpc>
            </a:pPr>
            <a:r>
              <a:rPr lang="it-IT"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5" name="Immagine 4">
            <a:extLst>
              <a:ext uri="{FF2B5EF4-FFF2-40B4-BE49-F238E27FC236}">
                <a16:creationId xmlns:a16="http://schemas.microsoft.com/office/drawing/2014/main" id="{258B491B-F9C1-C966-D020-125AAB4D6726}"/>
              </a:ext>
            </a:extLst>
          </p:cNvPr>
          <p:cNvPicPr>
            <a:picLocks noChangeAspect="1"/>
          </p:cNvPicPr>
          <p:nvPr/>
        </p:nvPicPr>
        <p:blipFill>
          <a:blip r:embed="rId2"/>
          <a:stretch>
            <a:fillRect/>
          </a:stretch>
        </p:blipFill>
        <p:spPr>
          <a:xfrm>
            <a:off x="5642179" y="104717"/>
            <a:ext cx="3129424" cy="784737"/>
          </a:xfrm>
          <a:prstGeom prst="rect">
            <a:avLst/>
          </a:prstGeom>
        </p:spPr>
      </p:pic>
    </p:spTree>
    <p:extLst>
      <p:ext uri="{BB962C8B-B14F-4D97-AF65-F5344CB8AC3E}">
        <p14:creationId xmlns:p14="http://schemas.microsoft.com/office/powerpoint/2010/main" val="399848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8463" y="1784350"/>
            <a:ext cx="184150" cy="822325"/>
          </a:xfrm>
          <a:prstGeom prst="rect">
            <a:avLst/>
          </a:prstGeom>
          <a:noFill/>
          <a:ln w="9525">
            <a:noFill/>
            <a:miter lim="800000"/>
            <a:headEnd/>
            <a:tailEnd/>
          </a:ln>
        </p:spPr>
        <p:txBody>
          <a:bodyPr wrap="none">
            <a:prstTxWarp prst="textNoShape">
              <a:avLst/>
            </a:prstTxWarp>
            <a:spAutoFit/>
          </a:bodyPr>
          <a:lstStyle/>
          <a:p>
            <a:pPr algn="just"/>
            <a:endParaRPr lang="en-GB">
              <a:latin typeface="Chicago" charset="0"/>
              <a:ea typeface="MS PGothic" charset="0"/>
              <a:cs typeface="MS PGothic" charset="0"/>
            </a:endParaRPr>
          </a:p>
          <a:p>
            <a:pPr algn="just"/>
            <a:endParaRPr lang="en-GB">
              <a:ea typeface="MS PGothic" charset="0"/>
              <a:cs typeface="MS PGothic" charset="0"/>
            </a:endParaRPr>
          </a:p>
        </p:txBody>
      </p:sp>
      <p:graphicFrame>
        <p:nvGraphicFramePr>
          <p:cNvPr id="30759" name="Group 39"/>
          <p:cNvGraphicFramePr>
            <a:graphicFrameLocks noGrp="1"/>
          </p:cNvGraphicFramePr>
          <p:nvPr/>
        </p:nvGraphicFramePr>
        <p:xfrm>
          <a:off x="609600" y="152400"/>
          <a:ext cx="8229600" cy="6459855"/>
        </p:xfrm>
        <a:graphic>
          <a:graphicData uri="http://schemas.openxmlformats.org/drawingml/2006/table">
            <a:tbl>
              <a:tblPr/>
              <a:tblGrid>
                <a:gridCol w="3998913">
                  <a:extLst>
                    <a:ext uri="{9D8B030D-6E8A-4147-A177-3AD203B41FA5}">
                      <a16:colId xmlns:a16="http://schemas.microsoft.com/office/drawing/2014/main" val="20000"/>
                    </a:ext>
                  </a:extLst>
                </a:gridCol>
                <a:gridCol w="2230437">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tblGrid>
              <a:tr h="790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Robinson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95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good</a:t>
                      </a:r>
                      <a:endParaRPr kumimoji="0" lang="en-GB" sz="2800" b="0" i="0" u="none" strike="noStrike" cap="none" normalizeH="0" baseline="0">
                        <a:ln>
                          <a:noFill/>
                        </a:ln>
                        <a:solidFill>
                          <a:schemeClr val="accent2"/>
                        </a:solidFill>
                        <a:effectLst/>
                        <a:latin typeface="Times"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9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7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91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rgbClr val="FF0033"/>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bad</a:t>
                      </a: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199476-9576-8AA5-C3B5-3E25F3AC76E7}"/>
              </a:ext>
            </a:extLst>
          </p:cNvPr>
          <p:cNvSpPr>
            <a:spLocks noGrp="1"/>
          </p:cNvSpPr>
          <p:nvPr>
            <p:ph type="title"/>
          </p:nvPr>
        </p:nvSpPr>
        <p:spPr>
          <a:xfrm>
            <a:off x="11759" y="4374"/>
            <a:ext cx="9144000" cy="994172"/>
          </a:xfrm>
          <a:solidFill>
            <a:srgbClr val="7030A0"/>
          </a:solidFill>
        </p:spPr>
        <p:txBody>
          <a:bodyPr/>
          <a:lstStyle/>
          <a:p>
            <a:r>
              <a:rPr lang="en-US" dirty="0">
                <a:solidFill>
                  <a:schemeClr val="bg1"/>
                </a:solidFill>
              </a:rPr>
              <a:t>Third effect: stagnation</a:t>
            </a:r>
          </a:p>
        </p:txBody>
      </p:sp>
      <p:sp>
        <p:nvSpPr>
          <p:cNvPr id="3" name="Segnaposto contenuto 2">
            <a:extLst>
              <a:ext uri="{FF2B5EF4-FFF2-40B4-BE49-F238E27FC236}">
                <a16:creationId xmlns:a16="http://schemas.microsoft.com/office/drawing/2014/main" id="{BA9EFECF-61F9-3327-0EF4-DE8D753AAE7E}"/>
              </a:ext>
            </a:extLst>
          </p:cNvPr>
          <p:cNvSpPr>
            <a:spLocks noGrp="1"/>
          </p:cNvSpPr>
          <p:nvPr>
            <p:ph idx="1"/>
          </p:nvPr>
        </p:nvSpPr>
        <p:spPr>
          <a:xfrm>
            <a:off x="126750" y="1004515"/>
            <a:ext cx="8914017" cy="3929447"/>
          </a:xfrm>
        </p:spPr>
        <p:txBody>
          <a:bodyPr/>
          <a:lstStyle/>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Intellectual monopolies have been greatly reinforced by their  transformation into full-blown global property rights. A reinforcement of monopolies has two types of effects:</a:t>
            </a:r>
          </a:p>
          <a:p>
            <a:pPr indent="0">
              <a:lnSpc>
                <a:spcPct val="107000"/>
              </a:lnSpc>
              <a:buNone/>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a:t>
            </a:r>
            <a:r>
              <a:rPr lang="en-US" sz="2400" u="sng" dirty="0">
                <a:latin typeface="Calibri" panose="020F0502020204030204" pitchFamily="34" charset="0"/>
                <a:ea typeface="Calibri" panose="020F0502020204030204" pitchFamily="34" charset="0"/>
                <a:cs typeface="Times New Roman" panose="02020603050405020304" pitchFamily="18" charset="0"/>
              </a:rPr>
              <a:t>immediate (or even anticipatory) effects: </a:t>
            </a:r>
          </a:p>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expectations of future monopoly rents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increase</a:t>
            </a:r>
            <a:r>
              <a:rPr lang="en-US" sz="2400" dirty="0">
                <a:latin typeface="Calibri" panose="020F0502020204030204" pitchFamily="34" charset="0"/>
                <a:ea typeface="Calibri" panose="020F0502020204030204" pitchFamily="34" charset="0"/>
                <a:cs typeface="Times New Roman" panose="02020603050405020304" pitchFamily="18" charset="0"/>
              </a:rPr>
              <a:t> innovative investments.</a:t>
            </a:r>
          </a:p>
          <a:p>
            <a:pPr indent="0">
              <a:lnSpc>
                <a:spcPct val="107000"/>
              </a:lnSpc>
              <a:buNone/>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 </a:t>
            </a:r>
            <a:r>
              <a:rPr lang="en-US" sz="2400" u="sng" dirty="0">
                <a:latin typeface="Calibri" panose="020F0502020204030204" pitchFamily="34" charset="0"/>
                <a:ea typeface="Calibri" panose="020F0502020204030204" pitchFamily="34" charset="0"/>
                <a:cs typeface="Times New Roman" panose="02020603050405020304" pitchFamily="18" charset="0"/>
              </a:rPr>
              <a:t>medium and long terms effects: </a:t>
            </a:r>
          </a:p>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blocking effects,  anti-common tragedies, patent trolls and secrecy inhibiting research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decrease</a:t>
            </a:r>
            <a:r>
              <a:rPr lang="en-US" sz="2400" dirty="0">
                <a:latin typeface="Calibri" panose="020F0502020204030204" pitchFamily="34" charset="0"/>
                <a:ea typeface="Calibri" panose="020F0502020204030204" pitchFamily="34" charset="0"/>
                <a:cs typeface="Times New Roman" panose="02020603050405020304" pitchFamily="18" charset="0"/>
              </a:rPr>
              <a:t> innovative investments</a:t>
            </a:r>
          </a:p>
          <a:p>
            <a:pPr indent="0">
              <a:lnSpc>
                <a:spcPct val="107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Deterministic explanations such as that of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Haskel</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and Westlake (2018), </a:t>
            </a:r>
            <a:r>
              <a:rPr lang="en-US" sz="2400" dirty="0">
                <a:latin typeface="Calibri" panose="020F0502020204030204" pitchFamily="34" charset="0"/>
                <a:ea typeface="Calibri" panose="020F0502020204030204" pitchFamily="34" charset="0"/>
                <a:cs typeface="Times New Roman" panose="02020603050405020304" pitchFamily="18" charset="0"/>
              </a:rPr>
              <a:t>who see the growth of intangibles as a purely technological phenomenon (unrelated to a property right shock), fail to explain the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boom </a:t>
            </a:r>
            <a:r>
              <a:rPr lang="en-US" sz="2400" dirty="0">
                <a:latin typeface="Calibri" panose="020F0502020204030204" pitchFamily="34" charset="0"/>
                <a:ea typeface="Calibri" panose="020F0502020204030204" pitchFamily="34" charset="0"/>
                <a:cs typeface="Times New Roman" panose="02020603050405020304" pitchFamily="18" charset="0"/>
              </a:rPr>
              <a:t>of the 1990s which has preceded the subsequent stagnation.</a:t>
            </a:r>
          </a:p>
          <a:p>
            <a:endParaRPr lang="en-US" dirty="0"/>
          </a:p>
        </p:txBody>
      </p:sp>
      <p:pic>
        <p:nvPicPr>
          <p:cNvPr id="7" name="Immagine 6" descr="Immagine che contiene freccia&#10;&#10;Descrizione generata automaticamente">
            <a:extLst>
              <a:ext uri="{FF2B5EF4-FFF2-40B4-BE49-F238E27FC236}">
                <a16:creationId xmlns:a16="http://schemas.microsoft.com/office/drawing/2014/main" id="{2B07AEE1-1D02-B370-0245-F108260FCEB4}"/>
              </a:ext>
            </a:extLst>
          </p:cNvPr>
          <p:cNvPicPr>
            <a:picLocks noChangeAspect="1"/>
          </p:cNvPicPr>
          <p:nvPr/>
        </p:nvPicPr>
        <p:blipFill>
          <a:blip r:embed="rId2"/>
          <a:stretch>
            <a:fillRect/>
          </a:stretch>
        </p:blipFill>
        <p:spPr>
          <a:xfrm>
            <a:off x="5187745" y="114314"/>
            <a:ext cx="3814762" cy="774291"/>
          </a:xfrm>
          <a:prstGeom prst="rect">
            <a:avLst/>
          </a:prstGeom>
        </p:spPr>
      </p:pic>
    </p:spTree>
    <p:extLst>
      <p:ext uri="{BB962C8B-B14F-4D97-AF65-F5344CB8AC3E}">
        <p14:creationId xmlns:p14="http://schemas.microsoft.com/office/powerpoint/2010/main" val="29048975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107950" y="115888"/>
            <a:ext cx="8578850" cy="1301750"/>
          </a:xfrm>
        </p:spPr>
        <p:txBody>
          <a:bodyPr rtlCol="0">
            <a:normAutofit/>
          </a:bodyPr>
          <a:lstStyle/>
          <a:p>
            <a:pPr fontAlgn="auto">
              <a:spcAft>
                <a:spcPts val="0"/>
              </a:spcAft>
              <a:defRPr/>
            </a:pPr>
            <a:r>
              <a:rPr lang="it-IT" dirty="0">
                <a:ln>
                  <a:solidFill>
                    <a:srgbClr val="008000"/>
                  </a:solidFill>
                </a:ln>
                <a:ea typeface="+mj-ea"/>
                <a:cs typeface="+mj-cs"/>
              </a:rPr>
              <a:t>Global </a:t>
            </a:r>
            <a:r>
              <a:rPr lang="it-IT" dirty="0" err="1">
                <a:ln>
                  <a:solidFill>
                    <a:srgbClr val="008000"/>
                  </a:solidFill>
                </a:ln>
                <a:ea typeface="+mj-ea"/>
                <a:cs typeface="+mj-cs"/>
              </a:rPr>
              <a:t>Patents</a:t>
            </a:r>
            <a:r>
              <a:rPr lang="it-IT" dirty="0">
                <a:ln>
                  <a:solidFill>
                    <a:srgbClr val="008000"/>
                  </a:solidFill>
                </a:ln>
                <a:ea typeface="+mj-ea"/>
                <a:cs typeface="+mj-cs"/>
              </a:rPr>
              <a:t> and </a:t>
            </a:r>
            <a:r>
              <a:rPr lang="it-IT" dirty="0" err="1">
                <a:ln>
                  <a:solidFill>
                    <a:srgbClr val="008000"/>
                  </a:solidFill>
                </a:ln>
                <a:ea typeface="+mj-ea"/>
                <a:cs typeface="+mj-cs"/>
              </a:rPr>
              <a:t>Investments</a:t>
            </a:r>
            <a:r>
              <a:rPr lang="it-IT" dirty="0">
                <a:ln>
                  <a:solidFill>
                    <a:srgbClr val="008000"/>
                  </a:solidFill>
                </a:ln>
                <a:ea typeface="+mj-ea"/>
                <a:cs typeface="+mj-cs"/>
              </a:rPr>
              <a:t>.</a:t>
            </a:r>
          </a:p>
        </p:txBody>
      </p:sp>
      <p:sp>
        <p:nvSpPr>
          <p:cNvPr id="47107" name="Segnaposto contenuto 2"/>
          <p:cNvSpPr>
            <a:spLocks noGrp="1"/>
          </p:cNvSpPr>
          <p:nvPr>
            <p:ph idx="1"/>
          </p:nvPr>
        </p:nvSpPr>
        <p:spPr/>
        <p:txBody>
          <a:bodyPr/>
          <a:lstStyle/>
          <a:p>
            <a:pPr>
              <a:buFontTx/>
              <a:buNone/>
            </a:pPr>
            <a:endParaRPr lang="it-IT">
              <a:latin typeface="Calibri" charset="0"/>
            </a:endParaRPr>
          </a:p>
          <a:p>
            <a:endParaRPr lang="it-IT">
              <a:latin typeface="Calibri" charset="0"/>
            </a:endParaRPr>
          </a:p>
        </p:txBody>
      </p:sp>
      <p:pic>
        <p:nvPicPr>
          <p:cNvPr id="47108" name="Immagin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66863"/>
            <a:ext cx="8837613" cy="49561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1463288"/>
          </a:xfrm>
          <a:solidFill>
            <a:schemeClr val="accent5">
              <a:lumMod val="20000"/>
              <a:lumOff val="80000"/>
            </a:schemeClr>
          </a:solidFill>
          <a:ln>
            <a:solidFill>
              <a:srgbClr val="FF0000"/>
            </a:solidFill>
            <a:miter lim="800000"/>
            <a:headEnd/>
            <a:tailEnd/>
          </a:ln>
        </p:spPr>
        <p:txBody>
          <a:bodyPr rtlCol="0">
            <a:normAutofit/>
          </a:bodyPr>
          <a:lstStyle/>
          <a:p>
            <a:pPr eaLnBrk="1" fontAlgn="auto" hangingPunct="1">
              <a:spcAft>
                <a:spcPts val="0"/>
              </a:spcAft>
              <a:defRPr/>
            </a:pPr>
            <a:r>
              <a:rPr lang="it-IT" dirty="0">
                <a:ln>
                  <a:solidFill>
                    <a:srgbClr val="008000"/>
                  </a:solidFill>
                </a:ln>
                <a:solidFill>
                  <a:srgbClr val="FF0000"/>
                </a:solidFill>
                <a:ea typeface="+mj-ea"/>
                <a:cs typeface="+mj-cs"/>
              </a:rPr>
              <a:t>Dynamics of Intellectual </a:t>
            </a:r>
            <a:br>
              <a:rPr lang="it-IT" dirty="0">
                <a:ln>
                  <a:solidFill>
                    <a:srgbClr val="008000"/>
                  </a:solidFill>
                </a:ln>
                <a:solidFill>
                  <a:srgbClr val="FF0000"/>
                </a:solidFill>
                <a:ea typeface="+mj-ea"/>
                <a:cs typeface="+mj-cs"/>
              </a:rPr>
            </a:br>
            <a:r>
              <a:rPr lang="it-IT" dirty="0" err="1">
                <a:ln>
                  <a:solidFill>
                    <a:srgbClr val="008000"/>
                  </a:solidFill>
                </a:ln>
                <a:solidFill>
                  <a:srgbClr val="FF0000"/>
                </a:solidFill>
                <a:ea typeface="+mj-ea"/>
                <a:cs typeface="+mj-cs"/>
              </a:rPr>
              <a:t>Monopoly</a:t>
            </a:r>
            <a:r>
              <a:rPr lang="it-IT" dirty="0">
                <a:ln>
                  <a:solidFill>
                    <a:srgbClr val="008000"/>
                  </a:solidFill>
                </a:ln>
                <a:solidFill>
                  <a:srgbClr val="FF0000"/>
                </a:solidFill>
                <a:ea typeface="+mj-ea"/>
                <a:cs typeface="+mj-cs"/>
              </a:rPr>
              <a:t> </a:t>
            </a:r>
            <a:r>
              <a:rPr lang="it-IT" dirty="0" err="1">
                <a:ln>
                  <a:solidFill>
                    <a:srgbClr val="008000"/>
                  </a:solidFill>
                </a:ln>
                <a:solidFill>
                  <a:srgbClr val="FF0000"/>
                </a:solidFill>
                <a:ea typeface="+mj-ea"/>
                <a:cs typeface="+mj-cs"/>
              </a:rPr>
              <a:t>Capitalism</a:t>
            </a:r>
            <a:endParaRPr lang="it-IT" dirty="0">
              <a:ln>
                <a:solidFill>
                  <a:srgbClr val="008000"/>
                </a:solidFill>
              </a:ln>
              <a:solidFill>
                <a:srgbClr val="FF0000"/>
              </a:solidFill>
              <a:ea typeface="+mj-ea"/>
              <a:cs typeface="+mj-cs"/>
            </a:endParaRPr>
          </a:p>
        </p:txBody>
      </p:sp>
      <p:sp>
        <p:nvSpPr>
          <p:cNvPr id="3" name="Segnaposto contenuto 2"/>
          <p:cNvSpPr>
            <a:spLocks noGrp="1"/>
          </p:cNvSpPr>
          <p:nvPr>
            <p:ph idx="1"/>
          </p:nvPr>
        </p:nvSpPr>
        <p:spPr>
          <a:xfrm>
            <a:off x="457200" y="1600200"/>
            <a:ext cx="8531578" cy="5144911"/>
          </a:xfrm>
          <a:noFill/>
          <a:ln>
            <a:solidFill>
              <a:srgbClr val="FF0000"/>
            </a:solidFill>
          </a:ln>
        </p:spPr>
        <p:txBody>
          <a:bodyPr>
            <a:normAutofit lnSpcReduction="10000"/>
          </a:bodyPr>
          <a:lstStyle/>
          <a:p>
            <a:pPr eaLnBrk="1" hangingPunct="1">
              <a:lnSpc>
                <a:spcPct val="80000"/>
              </a:lnSpc>
            </a:pPr>
            <a:r>
              <a:rPr lang="en-US" sz="2500" dirty="0">
                <a:latin typeface="Calibri" charset="0"/>
                <a:ea typeface="ヒラギノ角ゴ Pro W3" charset="0"/>
                <a:cs typeface="ヒラギノ角ゴ Pro W3" charset="0"/>
              </a:rPr>
              <a:t>The </a:t>
            </a:r>
            <a:r>
              <a:rPr lang="en-US" sz="2500" dirty="0">
                <a:solidFill>
                  <a:srgbClr val="FF0000"/>
                </a:solidFill>
                <a:latin typeface="Calibri" charset="0"/>
                <a:ea typeface="ヒラギノ角ゴ Pro W3" charset="0"/>
                <a:cs typeface="ヒラギノ角ゴ Pro W3" charset="0"/>
              </a:rPr>
              <a:t>overall restriction of investment opportunities</a:t>
            </a:r>
            <a:r>
              <a:rPr lang="en-US" sz="2500" dirty="0">
                <a:latin typeface="Calibri" charset="0"/>
                <a:ea typeface="ヒラギノ角ゴ Pro W3" charset="0"/>
                <a:cs typeface="ヒラギノ角ゴ Pro W3" charset="0"/>
              </a:rPr>
              <a:t> generates a dynamic process shown in the preceding figure (joint work with </a:t>
            </a:r>
            <a:r>
              <a:rPr lang="en-US" sz="2500" dirty="0" err="1">
                <a:latin typeface="Calibri" charset="0"/>
                <a:ea typeface="ヒラギノ角ゴ Pro W3" charset="0"/>
                <a:cs typeface="ヒラギノ角ゴ Pro W3" charset="0"/>
              </a:rPr>
              <a:t>Filippo</a:t>
            </a:r>
            <a:r>
              <a:rPr lang="en-US" sz="2500" dirty="0">
                <a:latin typeface="Calibri" charset="0"/>
                <a:ea typeface="ヒラギノ角ゴ Pro W3" charset="0"/>
                <a:cs typeface="ヒラギノ角ゴ Pro W3" charset="0"/>
              </a:rPr>
              <a:t> Belloc). </a:t>
            </a:r>
          </a:p>
          <a:p>
            <a:pPr eaLnBrk="1" hangingPunct="1">
              <a:lnSpc>
                <a:spcPct val="80000"/>
              </a:lnSpc>
            </a:pPr>
            <a:endParaRPr lang="en-US" sz="2500" dirty="0">
              <a:latin typeface="Calibri" charset="0"/>
              <a:ea typeface="ヒラギノ角ゴ Pro W3" charset="0"/>
              <a:cs typeface="ヒラギノ角ゴ Pro W3" charset="0"/>
            </a:endParaRPr>
          </a:p>
          <a:p>
            <a:pPr eaLnBrk="1" hangingPunct="1">
              <a:lnSpc>
                <a:spcPct val="80000"/>
              </a:lnSpc>
            </a:pPr>
            <a:r>
              <a:rPr lang="en-US" sz="2500" dirty="0">
                <a:latin typeface="Calibri" charset="0"/>
                <a:ea typeface="ヒラギノ角ゴ Pro W3" charset="0"/>
                <a:cs typeface="ヒラギノ角ゴ Pro W3" charset="0"/>
              </a:rPr>
              <a:t>In the figure of the preceding slide, we can observe a total world  increase of investments for about five years after the TRIPs but, after this initial phase, a </a:t>
            </a:r>
            <a:r>
              <a:rPr lang="en-US" sz="2500" dirty="0">
                <a:solidFill>
                  <a:srgbClr val="FF0000"/>
                </a:solidFill>
                <a:latin typeface="Calibri" charset="0"/>
                <a:ea typeface="ヒラギノ角ゴ Pro W3" charset="0"/>
                <a:cs typeface="ヒラギノ角ゴ Pro W3" charset="0"/>
              </a:rPr>
              <a:t>continuous decline starting in 1999 and culminating with the recent global financial crisis. </a:t>
            </a:r>
          </a:p>
          <a:p>
            <a:pPr eaLnBrk="1" hangingPunct="1">
              <a:lnSpc>
                <a:spcPct val="80000"/>
              </a:lnSpc>
            </a:pPr>
            <a:endParaRPr lang="en-US" sz="2500" dirty="0">
              <a:latin typeface="Calibri" charset="0"/>
              <a:ea typeface="ヒラギノ角ゴ Pro W3" charset="0"/>
              <a:cs typeface="ヒラギノ角ゴ Pro W3" charset="0"/>
            </a:endParaRPr>
          </a:p>
          <a:p>
            <a:pPr eaLnBrk="1" hangingPunct="1">
              <a:lnSpc>
                <a:spcPct val="80000"/>
              </a:lnSpc>
            </a:pPr>
            <a:r>
              <a:rPr lang="en-US" sz="2500" dirty="0">
                <a:latin typeface="Calibri" charset="0"/>
                <a:ea typeface="ヒラギノ角ゴ Pro W3" charset="0"/>
                <a:cs typeface="ヒラギノ角ゴ Pro W3" charset="0"/>
              </a:rPr>
              <a:t>The interactions between productive forces and production relations is likely to have produced </a:t>
            </a:r>
            <a:r>
              <a:rPr lang="en-US" sz="2500" dirty="0">
                <a:solidFill>
                  <a:srgbClr val="FF0000"/>
                </a:solidFill>
                <a:latin typeface="Calibri" charset="0"/>
                <a:ea typeface="ヒラギノ角ゴ Pro W3" charset="0"/>
                <a:cs typeface="ヒラギノ角ゴ Pro W3" charset="0"/>
              </a:rPr>
              <a:t>two different dynamics </a:t>
            </a:r>
            <a:r>
              <a:rPr lang="en-US" sz="2500" dirty="0">
                <a:latin typeface="Calibri" charset="0"/>
                <a:ea typeface="ヒラギノ角ゴ Pro W3" charset="0"/>
                <a:cs typeface="ヒラギノ角ゴ Pro W3" charset="0"/>
              </a:rPr>
              <a:t>of </a:t>
            </a:r>
            <a:r>
              <a:rPr lang="en-US" sz="2500" i="1" dirty="0">
                <a:latin typeface="Calibri" charset="0"/>
                <a:ea typeface="ヒラギノ角ゴ Pro W3" charset="0"/>
                <a:cs typeface="ヒラギノ角ゴ Pro W3" charset="0"/>
              </a:rPr>
              <a:t>Intellectual Monopoly Capitalism</a:t>
            </a:r>
            <a:r>
              <a:rPr lang="en-US" sz="2500" dirty="0">
                <a:latin typeface="Calibri" charset="0"/>
                <a:ea typeface="ヒラギノ角ゴ Pro W3" charset="0"/>
                <a:cs typeface="ヒラギノ角ゴ Pro W3" charset="0"/>
              </a:rPr>
              <a:t>, the first characterizing the </a:t>
            </a:r>
            <a:r>
              <a:rPr lang="en-US" sz="2500" dirty="0">
                <a:solidFill>
                  <a:srgbClr val="FF0000"/>
                </a:solidFill>
                <a:latin typeface="Calibri" charset="0"/>
                <a:ea typeface="ヒラギノ角ゴ Pro W3" charset="0"/>
                <a:cs typeface="ヒラギノ角ゴ Pro W3" charset="0"/>
              </a:rPr>
              <a:t>roaring nineties</a:t>
            </a:r>
            <a:r>
              <a:rPr lang="en-US" sz="2500" dirty="0">
                <a:latin typeface="Calibri" charset="0"/>
                <a:ea typeface="ヒラギノ角ゴ Pro W3" charset="0"/>
                <a:cs typeface="ヒラギノ角ゴ Pro W3" charset="0"/>
              </a:rPr>
              <a:t> and the second the much less glamorous </a:t>
            </a:r>
            <a:r>
              <a:rPr lang="en-US" sz="2500" dirty="0">
                <a:solidFill>
                  <a:srgbClr val="FF0000"/>
                </a:solidFill>
                <a:latin typeface="Calibri" charset="0"/>
                <a:ea typeface="ヒラギノ角ゴ Pro W3" charset="0"/>
                <a:cs typeface="ヒラギノ角ゴ Pro W3" charset="0"/>
              </a:rPr>
              <a:t>first decade</a:t>
            </a:r>
            <a:r>
              <a:rPr lang="en-US" sz="2500" dirty="0">
                <a:latin typeface="Calibri" charset="0"/>
                <a:ea typeface="ヒラギノ角ゴ Pro W3" charset="0"/>
                <a:cs typeface="ヒラギノ角ゴ Pro W3" charset="0"/>
              </a:rPr>
              <a:t> of the new millennium. And the 2008 financial crisis was more due to a </a:t>
            </a:r>
            <a:r>
              <a:rPr lang="en-US" sz="2500" dirty="0">
                <a:solidFill>
                  <a:srgbClr val="FF0000"/>
                </a:solidFill>
                <a:latin typeface="Calibri" charset="0"/>
                <a:ea typeface="ヒラギノ角ゴ Pro W3" charset="0"/>
                <a:cs typeface="ヒラギノ角ゴ Pro W3" charset="0"/>
              </a:rPr>
              <a:t>famine</a:t>
            </a:r>
            <a:r>
              <a:rPr lang="en-US" sz="2500" dirty="0">
                <a:latin typeface="Calibri" charset="0"/>
                <a:ea typeface="ヒラギノ角ゴ Pro W3" charset="0"/>
                <a:cs typeface="ヒラギノ角ゴ Pro W3" charset="0"/>
              </a:rPr>
              <a:t> of good investment opportunities than to a saving </a:t>
            </a:r>
            <a:r>
              <a:rPr lang="en-US" sz="2500" dirty="0">
                <a:solidFill>
                  <a:srgbClr val="FF0000"/>
                </a:solidFill>
                <a:latin typeface="Calibri" charset="0"/>
                <a:ea typeface="ヒラギノ角ゴ Pro W3" charset="0"/>
                <a:cs typeface="ヒラギノ角ゴ Pro W3" charset="0"/>
              </a:rPr>
              <a:t>glut</a:t>
            </a:r>
            <a:r>
              <a:rPr lang="en-US" sz="2500" dirty="0">
                <a:latin typeface="Calibri" charset="0"/>
                <a:ea typeface="ヒラギノ角ゴ Pro W3" charset="0"/>
                <a:cs typeface="ヒラギノ角ゴ Pro W3" charset="0"/>
              </a:rPr>
              <a:t>…… </a:t>
            </a:r>
            <a:endParaRPr lang="it-IT" sz="2500" dirty="0">
              <a:latin typeface="Calibri" charset="0"/>
              <a:ea typeface="ヒラギノ角ゴ Pro W3" charset="0"/>
              <a:cs typeface="ヒラギノ角ゴ Pro W3" charset="0"/>
            </a:endParaRPr>
          </a:p>
          <a:p>
            <a:pPr eaLnBrk="1" hangingPunct="1">
              <a:lnSpc>
                <a:spcPct val="80000"/>
              </a:lnSpc>
            </a:pPr>
            <a:endParaRPr lang="it-IT" sz="2500" dirty="0">
              <a:latin typeface="Calibri" charset="0"/>
              <a:ea typeface="ヒラギノ角ゴ Pro W3" charset="0"/>
              <a:cs typeface="ヒラギノ角ゴ Pro W3" charset="0"/>
            </a:endParaRPr>
          </a:p>
        </p:txBody>
      </p:sp>
      <p:pic>
        <p:nvPicPr>
          <p:cNvPr id="4" name="Immagin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22" y="0"/>
            <a:ext cx="1463289" cy="1463289"/>
          </a:xfrm>
          <a:prstGeom prst="rect">
            <a:avLst/>
          </a:prstGeom>
        </p:spPr>
      </p:pic>
      <p:pic>
        <p:nvPicPr>
          <p:cNvPr id="5" name="Immagin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556" y="0"/>
            <a:ext cx="1834444" cy="1463289"/>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18DF82-31B3-3621-C268-E00E2656F6C6}"/>
              </a:ext>
            </a:extLst>
          </p:cNvPr>
          <p:cNvSpPr>
            <a:spLocks noGrp="1"/>
          </p:cNvSpPr>
          <p:nvPr>
            <p:ph type="title"/>
          </p:nvPr>
        </p:nvSpPr>
        <p:spPr>
          <a:xfrm>
            <a:off x="0" y="18133"/>
            <a:ext cx="9144000" cy="886846"/>
          </a:xfrm>
          <a:solidFill>
            <a:schemeClr val="accent2">
              <a:lumMod val="50000"/>
            </a:schemeClr>
          </a:solidFill>
        </p:spPr>
        <p:txBody>
          <a:bodyPr/>
          <a:lstStyle/>
          <a:p>
            <a:pPr algn="ctr"/>
            <a:r>
              <a:rPr lang="en-US" dirty="0">
                <a:solidFill>
                  <a:schemeClr val="accent4">
                    <a:lumMod val="20000"/>
                    <a:lumOff val="80000"/>
                  </a:schemeClr>
                </a:solidFill>
              </a:rPr>
              <a:t>Pandemics and intellectual monopolies</a:t>
            </a:r>
          </a:p>
        </p:txBody>
      </p:sp>
      <p:sp>
        <p:nvSpPr>
          <p:cNvPr id="3" name="Segnaposto contenuto 2">
            <a:extLst>
              <a:ext uri="{FF2B5EF4-FFF2-40B4-BE49-F238E27FC236}">
                <a16:creationId xmlns:a16="http://schemas.microsoft.com/office/drawing/2014/main" id="{909A63BC-7781-4A02-F51C-1097E0B829E7}"/>
              </a:ext>
            </a:extLst>
          </p:cNvPr>
          <p:cNvSpPr>
            <a:spLocks noGrp="1"/>
          </p:cNvSpPr>
          <p:nvPr>
            <p:ph idx="1"/>
          </p:nvPr>
        </p:nvSpPr>
        <p:spPr>
          <a:xfrm>
            <a:off x="0" y="1052737"/>
            <a:ext cx="9144000" cy="4931346"/>
          </a:xfrm>
        </p:spPr>
        <p:txBody>
          <a:bodyPr>
            <a:noAutofit/>
          </a:bodyPr>
          <a:lstStyle/>
          <a:p>
            <a:pPr marL="0" indent="0">
              <a:buNone/>
            </a:pPr>
            <a:r>
              <a:rPr lang="en-US" sz="2400" dirty="0"/>
              <a:t>The covid epidemics has shown the </a:t>
            </a:r>
            <a:r>
              <a:rPr lang="en-US" sz="2400" dirty="0">
                <a:solidFill>
                  <a:srgbClr val="FF0000"/>
                </a:solidFill>
              </a:rPr>
              <a:t>dramatic consequences </a:t>
            </a:r>
            <a:r>
              <a:rPr lang="en-US" sz="2400" dirty="0"/>
              <a:t>of the transformation of intellectual monopolies into globally enforced intellectual property rights.</a:t>
            </a:r>
          </a:p>
          <a:p>
            <a:pPr marL="0" indent="0">
              <a:buNone/>
            </a:pPr>
            <a:r>
              <a:rPr lang="en-US" sz="2400" dirty="0"/>
              <a:t>The WTO did </a:t>
            </a:r>
            <a:r>
              <a:rPr lang="en-US" sz="2400" dirty="0">
                <a:solidFill>
                  <a:srgbClr val="FF0000"/>
                </a:solidFill>
              </a:rPr>
              <a:t>not </a:t>
            </a:r>
            <a:r>
              <a:rPr lang="en-US" sz="2400" dirty="0"/>
              <a:t>allow a patent </a:t>
            </a:r>
            <a:r>
              <a:rPr lang="en-US" sz="2400" dirty="0">
                <a:solidFill>
                  <a:srgbClr val="FF0000"/>
                </a:solidFill>
              </a:rPr>
              <a:t>waiver</a:t>
            </a:r>
            <a:r>
              <a:rPr lang="en-US" sz="2400" dirty="0"/>
              <a:t> for the pandemics. The </a:t>
            </a:r>
            <a:r>
              <a:rPr lang="en-US" sz="2400" dirty="0">
                <a:solidFill>
                  <a:srgbClr val="FF0000"/>
                </a:solidFill>
              </a:rPr>
              <a:t>sharing </a:t>
            </a:r>
            <a:r>
              <a:rPr lang="en-US" sz="2400" dirty="0"/>
              <a:t>of results and experiments was made </a:t>
            </a:r>
            <a:r>
              <a:rPr lang="en-US" sz="2400" dirty="0">
                <a:solidFill>
                  <a:srgbClr val="FF0000"/>
                </a:solidFill>
              </a:rPr>
              <a:t>impossible </a:t>
            </a:r>
            <a:r>
              <a:rPr lang="en-US" sz="2400" dirty="0"/>
              <a:t>by patent holders. Early innovations, made by non-western countries, such as the Sputnik vaccine, were not authorized using the argument that they did not meet </a:t>
            </a:r>
            <a:r>
              <a:rPr lang="en-US" sz="2400" dirty="0">
                <a:solidFill>
                  <a:srgbClr val="FF0000"/>
                </a:solidFill>
              </a:rPr>
              <a:t>western industrial standards.</a:t>
            </a:r>
          </a:p>
          <a:p>
            <a:pPr marL="0" indent="0">
              <a:buNone/>
            </a:pPr>
            <a:r>
              <a:rPr lang="en-US" sz="2400" dirty="0"/>
              <a:t>Research was mainly directed to gain </a:t>
            </a:r>
            <a:r>
              <a:rPr lang="en-US" sz="2400" dirty="0">
                <a:solidFill>
                  <a:srgbClr val="FF0000"/>
                </a:solidFill>
              </a:rPr>
              <a:t>high monopoly rents </a:t>
            </a:r>
            <a:r>
              <a:rPr lang="en-US" sz="2400" dirty="0"/>
              <a:t>(mRNA patents). </a:t>
            </a:r>
          </a:p>
          <a:p>
            <a:pPr marL="0" indent="0">
              <a:buNone/>
            </a:pPr>
            <a:r>
              <a:rPr lang="en-US" sz="2400" dirty="0"/>
              <a:t>Perhaps, the most dramatic failure was in the field of </a:t>
            </a:r>
            <a:r>
              <a:rPr lang="en-US" sz="2400" dirty="0">
                <a:solidFill>
                  <a:srgbClr val="FF0000"/>
                </a:solidFill>
              </a:rPr>
              <a:t>sub-unit vaccines </a:t>
            </a:r>
            <a:r>
              <a:rPr lang="en-US" sz="2400" dirty="0"/>
              <a:t>(a part of the virus plus an adjutant drug). The alliance of Sanofi and GSK, trying to us proprietary adjutant drugs, failed whereas Cuba relying on freely available adjutants succeeded. </a:t>
            </a:r>
            <a:r>
              <a:rPr lang="en-US" sz="2400" dirty="0">
                <a:solidFill>
                  <a:srgbClr val="FF0000"/>
                </a:solidFill>
              </a:rPr>
              <a:t>The search of monopoly profits inhibited innovations!</a:t>
            </a:r>
            <a:r>
              <a:rPr lang="en-US" sz="2400" dirty="0"/>
              <a:t> </a:t>
            </a:r>
          </a:p>
          <a:p>
            <a:pPr marL="0" indent="0">
              <a:buNone/>
            </a:pPr>
            <a:r>
              <a:rPr lang="en-US" sz="2400" dirty="0">
                <a:solidFill>
                  <a:srgbClr val="FF0000"/>
                </a:solidFill>
              </a:rPr>
              <a:t>Covid vaccines vs. flue network </a:t>
            </a:r>
            <a:r>
              <a:rPr lang="en-US" sz="2400" dirty="0"/>
              <a:t>(</a:t>
            </a:r>
            <a:r>
              <a:rPr lang="en-US" sz="2400" dirty="0" err="1"/>
              <a:t>Kapczynski</a:t>
            </a:r>
            <a:r>
              <a:rPr lang="en-US" sz="2400" dirty="0"/>
              <a:t> 2017)</a:t>
            </a:r>
          </a:p>
        </p:txBody>
      </p:sp>
    </p:spTree>
    <p:extLst>
      <p:ext uri="{BB962C8B-B14F-4D97-AF65-F5344CB8AC3E}">
        <p14:creationId xmlns:p14="http://schemas.microsoft.com/office/powerpoint/2010/main" val="49691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26758"/>
          </a:xfrm>
        </p:spPr>
        <p:txBody>
          <a:bodyPr/>
          <a:lstStyle/>
          <a:p>
            <a:r>
              <a:rPr lang="it-IT" sz="3600" b="1" dirty="0">
                <a:solidFill>
                  <a:srgbClr val="FF0000"/>
                </a:solidFill>
              </a:rPr>
              <a:t>Knowledge-</a:t>
            </a:r>
            <a:r>
              <a:rPr lang="it-IT" sz="3600" b="1" dirty="0" err="1">
                <a:solidFill>
                  <a:srgbClr val="FF0000"/>
                </a:solidFill>
              </a:rPr>
              <a:t>Markets</a:t>
            </a:r>
            <a:r>
              <a:rPr lang="it-IT" sz="3600" b="1" dirty="0">
                <a:solidFill>
                  <a:srgbClr val="FF0000"/>
                </a:solidFill>
              </a:rPr>
              <a:t> </a:t>
            </a:r>
            <a:r>
              <a:rPr lang="it-IT" sz="3600" b="1" dirty="0" err="1">
                <a:solidFill>
                  <a:srgbClr val="FF0000"/>
                </a:solidFill>
              </a:rPr>
              <a:t>Complementarities</a:t>
            </a:r>
            <a:endParaRPr lang="it-IT" sz="3600" b="1" dirty="0">
              <a:solidFill>
                <a:srgbClr val="FF0000"/>
              </a:solidFill>
            </a:endParaRPr>
          </a:p>
        </p:txBody>
      </p:sp>
      <p:sp>
        <p:nvSpPr>
          <p:cNvPr id="3" name="Segnaposto contenuto 2"/>
          <p:cNvSpPr>
            <a:spLocks noGrp="1"/>
          </p:cNvSpPr>
          <p:nvPr>
            <p:ph idx="1"/>
          </p:nvPr>
        </p:nvSpPr>
        <p:spPr>
          <a:xfrm>
            <a:off x="229699" y="1161858"/>
            <a:ext cx="8715004" cy="5417499"/>
          </a:xfrm>
        </p:spPr>
        <p:txBody>
          <a:bodyPr/>
          <a:lstStyle/>
          <a:p>
            <a:pPr marL="0" indent="0">
              <a:buNone/>
            </a:pPr>
            <a:r>
              <a:rPr lang="en-US" sz="2400" dirty="0"/>
              <a:t> </a:t>
            </a:r>
            <a:r>
              <a:rPr lang="en-US" sz="2400" b="1" u="sng" dirty="0">
                <a:solidFill>
                  <a:srgbClr val="FF0000"/>
                </a:solidFill>
              </a:rPr>
              <a:t>Open Science – Open Markets    Complementarities:</a:t>
            </a:r>
          </a:p>
          <a:p>
            <a:pPr marL="0" indent="0">
              <a:buNone/>
            </a:pPr>
            <a:r>
              <a:rPr lang="en-US" sz="2400" dirty="0"/>
              <a:t>When much Knowledge is produced as open science, markets can be open to numerous competitors. </a:t>
            </a:r>
          </a:p>
          <a:p>
            <a:pPr marL="0" indent="0">
              <a:buNone/>
            </a:pPr>
            <a:r>
              <a:rPr lang="en-US" sz="2400" dirty="0"/>
              <a:t>When there are numerous competitors, each piece of knowledge produced as a public good yields greater benefits.</a:t>
            </a:r>
          </a:p>
          <a:p>
            <a:pPr marL="0" indent="0">
              <a:buNone/>
            </a:pPr>
            <a:endParaRPr lang="en-US" sz="2400" dirty="0"/>
          </a:p>
          <a:p>
            <a:pPr marL="0" indent="0">
              <a:buNone/>
            </a:pPr>
            <a:r>
              <a:rPr lang="en-US" sz="2400" b="1" u="sng" dirty="0">
                <a:solidFill>
                  <a:srgbClr val="FF0000"/>
                </a:solidFill>
              </a:rPr>
              <a:t>Closed Science – Closed Market      Complementarities:</a:t>
            </a:r>
          </a:p>
          <a:p>
            <a:pPr marL="0" indent="0">
              <a:buNone/>
            </a:pPr>
            <a:r>
              <a:rPr lang="en-US" sz="2400" dirty="0"/>
              <a:t>When much knowledge is produced as closed science as an exclusive intellectual monopoly, markets are are also closed to competition. </a:t>
            </a:r>
          </a:p>
          <a:p>
            <a:pPr marL="0" indent="0">
              <a:buNone/>
            </a:pPr>
            <a:r>
              <a:rPr lang="en-US" sz="2400" dirty="0"/>
              <a:t>When market are closed, the production of knowledge can be worthwhile only for the few organizations that have sufficient market power.  </a:t>
            </a:r>
          </a:p>
        </p:txBody>
      </p:sp>
    </p:spTree>
    <p:extLst>
      <p:ext uri="{BB962C8B-B14F-4D97-AF65-F5344CB8AC3E}">
        <p14:creationId xmlns:p14="http://schemas.microsoft.com/office/powerpoint/2010/main" val="5501090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7A9A04-4439-E674-7C36-BF9E37248AB3}"/>
              </a:ext>
            </a:extLst>
          </p:cNvPr>
          <p:cNvSpPr>
            <a:spLocks noGrp="1"/>
          </p:cNvSpPr>
          <p:nvPr>
            <p:ph type="title"/>
          </p:nvPr>
        </p:nvSpPr>
        <p:spPr>
          <a:xfrm>
            <a:off x="-23410" y="0"/>
            <a:ext cx="9144000" cy="994172"/>
          </a:xfrm>
          <a:solidFill>
            <a:schemeClr val="accent2">
              <a:lumMod val="50000"/>
            </a:schemeClr>
          </a:solidFill>
        </p:spPr>
        <p:txBody>
          <a:bodyPr/>
          <a:lstStyle/>
          <a:p>
            <a:pPr algn="ctr"/>
            <a:r>
              <a:rPr lang="en-US" dirty="0">
                <a:solidFill>
                  <a:schemeClr val="accent4">
                    <a:lumMod val="20000"/>
                    <a:lumOff val="80000"/>
                  </a:schemeClr>
                </a:solidFill>
              </a:rPr>
              <a:t> Open Science: free-riding on a global common </a:t>
            </a:r>
          </a:p>
        </p:txBody>
      </p:sp>
      <p:sp>
        <p:nvSpPr>
          <p:cNvPr id="3" name="Segnaposto contenuto 2">
            <a:extLst>
              <a:ext uri="{FF2B5EF4-FFF2-40B4-BE49-F238E27FC236}">
                <a16:creationId xmlns:a16="http://schemas.microsoft.com/office/drawing/2014/main" id="{04AC5D1D-704F-D4C2-432F-9C5D9FBD77FF}"/>
              </a:ext>
            </a:extLst>
          </p:cNvPr>
          <p:cNvSpPr>
            <a:spLocks noGrp="1"/>
          </p:cNvSpPr>
          <p:nvPr>
            <p:ph idx="1"/>
          </p:nvPr>
        </p:nvSpPr>
        <p:spPr>
          <a:xfrm>
            <a:off x="123825" y="1196752"/>
            <a:ext cx="8905875" cy="5328591"/>
          </a:xfrm>
        </p:spPr>
        <p:txBody>
          <a:bodyPr>
            <a:normAutofit/>
          </a:bodyPr>
          <a:lstStyle/>
          <a:p>
            <a:pPr marL="0" indent="0">
              <a:buNone/>
            </a:pPr>
            <a:r>
              <a:rPr lang="en-GB" sz="2400" dirty="0">
                <a:ea typeface="MS PGothic" charset="0"/>
                <a:cs typeface="MS PGothic" charset="0"/>
              </a:rPr>
              <a:t>National states have traditionally tried </a:t>
            </a:r>
            <a:r>
              <a:rPr lang="en-GB" sz="2400" dirty="0">
                <a:solidFill>
                  <a:srgbClr val="FF0000"/>
                </a:solidFill>
                <a:ea typeface="MS PGothic" charset="0"/>
                <a:cs typeface="MS PGothic" charset="0"/>
              </a:rPr>
              <a:t>to balance:</a:t>
            </a:r>
          </a:p>
          <a:p>
            <a:pPr marL="0" indent="0">
              <a:buNone/>
            </a:pPr>
            <a:r>
              <a:rPr lang="en-GB" sz="2400" dirty="0">
                <a:ea typeface="MS PGothic" charset="0"/>
                <a:cs typeface="MS PGothic" charset="0"/>
              </a:rPr>
              <a:t>the </a:t>
            </a:r>
            <a:r>
              <a:rPr lang="en-GB" sz="2400" dirty="0">
                <a:solidFill>
                  <a:srgbClr val="FF0000"/>
                </a:solidFill>
                <a:ea typeface="MS PGothic" charset="0"/>
                <a:cs typeface="MS PGothic" charset="0"/>
              </a:rPr>
              <a:t>advantages of open access knowledge </a:t>
            </a:r>
            <a:r>
              <a:rPr lang="en-GB" sz="2400" dirty="0">
                <a:ea typeface="MS PGothic" charset="0"/>
                <a:cs typeface="MS PGothic" charset="0"/>
              </a:rPr>
              <a:t>(properly discussed and verified in a public space and universally available on competitive markets)</a:t>
            </a:r>
          </a:p>
          <a:p>
            <a:pPr marL="0" indent="0">
              <a:buNone/>
            </a:pPr>
            <a:r>
              <a:rPr lang="en-GB" sz="2400" dirty="0">
                <a:ea typeface="MS PGothic" charset="0"/>
                <a:cs typeface="MS PGothic" charset="0"/>
              </a:rPr>
              <a:t>with </a:t>
            </a:r>
            <a:r>
              <a:rPr lang="en-GB" sz="2400" dirty="0">
                <a:solidFill>
                  <a:srgbClr val="FF0000"/>
                </a:solidFill>
                <a:ea typeface="MS PGothic" charset="0"/>
                <a:cs typeface="MS PGothic" charset="0"/>
              </a:rPr>
              <a:t>the incentive advantage of granting intellectual monopolies.</a:t>
            </a:r>
          </a:p>
          <a:p>
            <a:pPr marL="0" indent="0">
              <a:buNone/>
            </a:pPr>
            <a:endParaRPr lang="en-GB" sz="2400" dirty="0">
              <a:ea typeface="MS PGothic" charset="0"/>
              <a:cs typeface="MS PGothic" charset="0"/>
            </a:endParaRPr>
          </a:p>
          <a:p>
            <a:pPr marL="0" indent="0">
              <a:buNone/>
            </a:pPr>
            <a:r>
              <a:rPr lang="en-GB" sz="2400" dirty="0">
                <a:ea typeface="MS PGothic" charset="0"/>
                <a:cs typeface="MS PGothic" charset="0"/>
              </a:rPr>
              <a:t>By making intellectual monopolies rights to be granted and enforced at international level, national states</a:t>
            </a:r>
            <a:r>
              <a:rPr lang="en-GB" sz="2400" dirty="0">
                <a:solidFill>
                  <a:srgbClr val="FF0000"/>
                </a:solidFill>
                <a:ea typeface="MS PGothic" charset="0"/>
                <a:cs typeface="MS PGothic" charset="0"/>
              </a:rPr>
              <a:t> lost this function, which has not been</a:t>
            </a:r>
            <a:r>
              <a:rPr lang="en-GB" sz="2400" dirty="0">
                <a:ea typeface="MS PGothic" charset="0"/>
                <a:cs typeface="MS PGothic" charset="0"/>
              </a:rPr>
              <a:t> </a:t>
            </a:r>
            <a:r>
              <a:rPr lang="en-GB" sz="2400" dirty="0">
                <a:solidFill>
                  <a:srgbClr val="FF0000"/>
                </a:solidFill>
                <a:ea typeface="MS PGothic" charset="0"/>
                <a:cs typeface="MS PGothic" charset="0"/>
              </a:rPr>
              <a:t>replaced by a global authority. </a:t>
            </a:r>
          </a:p>
          <a:p>
            <a:pPr marL="0" indent="0">
              <a:buNone/>
            </a:pPr>
            <a:r>
              <a:rPr lang="en-GB" sz="2400" dirty="0">
                <a:ea typeface="MS PGothic" charset="0"/>
                <a:cs typeface="MS PGothic" charset="0"/>
              </a:rPr>
              <a:t>Each national state can gain by acquiring  global monopolies for the national industry and by </a:t>
            </a:r>
            <a:r>
              <a:rPr lang="en-GB" sz="2400" dirty="0">
                <a:solidFill>
                  <a:srgbClr val="FF0000"/>
                </a:solidFill>
                <a:ea typeface="MS PGothic" charset="0"/>
                <a:cs typeface="MS PGothic" charset="0"/>
              </a:rPr>
              <a:t>free-riding </a:t>
            </a:r>
            <a:r>
              <a:rPr lang="en-GB" sz="2400" dirty="0">
                <a:ea typeface="MS PGothic" charset="0"/>
                <a:cs typeface="MS PGothic" charset="0"/>
              </a:rPr>
              <a:t>on its contribution to open-science. </a:t>
            </a:r>
          </a:p>
          <a:p>
            <a:pPr marL="0" indent="0">
              <a:buNone/>
            </a:pPr>
            <a:r>
              <a:rPr lang="en-GB" sz="2400" dirty="0">
                <a:solidFill>
                  <a:srgbClr val="FF0000"/>
                </a:solidFill>
                <a:ea typeface="MS PGothic" charset="0"/>
                <a:cs typeface="MS PGothic" charset="0"/>
              </a:rPr>
              <a:t>Generalized unfair competition </a:t>
            </a:r>
            <a:r>
              <a:rPr lang="en-GB" sz="2400" dirty="0">
                <a:ea typeface="MS PGothic" charset="0"/>
                <a:cs typeface="MS PGothic" charset="0"/>
              </a:rPr>
              <a:t>is a consequence of the present institutional architecture of the global economy.</a:t>
            </a:r>
            <a:endParaRPr lang="en-US" sz="2400" dirty="0"/>
          </a:p>
        </p:txBody>
      </p:sp>
    </p:spTree>
    <p:extLst>
      <p:ext uri="{BB962C8B-B14F-4D97-AF65-F5344CB8AC3E}">
        <p14:creationId xmlns:p14="http://schemas.microsoft.com/office/powerpoint/2010/main" val="2620973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30300"/>
          </a:xfrm>
          <a:solidFill>
            <a:schemeClr val="bg2"/>
          </a:solidFill>
          <a:ln>
            <a:solidFill>
              <a:srgbClr val="660066"/>
            </a:solidFill>
          </a:ln>
        </p:spPr>
        <p:txBody>
          <a:bodyPr>
            <a:normAutofit/>
          </a:bodyPr>
          <a:lstStyle/>
          <a:p>
            <a:r>
              <a:rPr lang="en-US" sz="3200" dirty="0">
                <a:ln>
                  <a:solidFill>
                    <a:srgbClr val="4F81BD"/>
                  </a:solidFill>
                </a:ln>
                <a:solidFill>
                  <a:srgbClr val="FF0000"/>
                </a:solidFill>
              </a:rPr>
              <a:t>Knowledge-Markets institutional complementarities</a:t>
            </a:r>
            <a:endParaRPr lang="it-IT" sz="3200" dirty="0">
              <a:solidFill>
                <a:srgbClr val="FF0000"/>
              </a:solidFill>
              <a:latin typeface="Calibri" charset="0"/>
              <a:ea typeface="ＭＳ Ｐゴシック" charset="0"/>
              <a:cs typeface="ＭＳ Ｐゴシック" charset="0"/>
            </a:endParaRPr>
          </a:p>
        </p:txBody>
      </p:sp>
      <p:sp>
        <p:nvSpPr>
          <p:cNvPr id="40963" name="Rectangle 4"/>
          <p:cNvSpPr>
            <a:spLocks noChangeArrowheads="1"/>
          </p:cNvSpPr>
          <p:nvPr/>
        </p:nvSpPr>
        <p:spPr bwMode="auto">
          <a:xfrm>
            <a:off x="154622" y="3572922"/>
            <a:ext cx="2073275" cy="830997"/>
          </a:xfrm>
          <a:prstGeom prst="rect">
            <a:avLst/>
          </a:prstGeom>
          <a:solidFill>
            <a:srgbClr val="F2DCDB"/>
          </a:solidFill>
          <a:ln w="9525">
            <a:solidFill>
              <a:srgbClr val="FF0000"/>
            </a:solidFill>
            <a:miter lim="800000"/>
            <a:headEnd/>
            <a:tailEnd/>
          </a:ln>
        </p:spPr>
        <p:txBody>
          <a:bodyPr>
            <a:spAutoFit/>
          </a:bodyPr>
          <a:lstStyle/>
          <a:p>
            <a:pPr defTabSz="457200" eaLnBrk="1" fontAlgn="auto" hangingPunct="1">
              <a:spcBef>
                <a:spcPts val="0"/>
              </a:spcBef>
              <a:spcAft>
                <a:spcPts val="0"/>
              </a:spcAft>
              <a:defRPr/>
            </a:pPr>
            <a:r>
              <a:rPr lang="en-GB" b="1" dirty="0">
                <a:solidFill>
                  <a:srgbClr val="FF0000"/>
                </a:solidFill>
                <a:latin typeface="Arial" charset="0"/>
                <a:ea typeface="ヒラギノ角ゴ Pro W3" charset="0"/>
                <a:cs typeface="ヒラギノ角ゴ Pro W3" charset="0"/>
              </a:rPr>
              <a:t>C</a:t>
            </a:r>
            <a:r>
              <a:rPr lang="en-GB" dirty="0">
                <a:solidFill>
                  <a:prstClr val="black"/>
                </a:solidFill>
                <a:latin typeface="Arial" charset="0"/>
                <a:ea typeface="ヒラギノ角ゴ Pro W3" charset="0"/>
                <a:cs typeface="ヒラギノ角ゴ Pro W3" charset="0"/>
              </a:rPr>
              <a:t>losed  </a:t>
            </a:r>
          </a:p>
          <a:p>
            <a:pPr defTabSz="457200" eaLnBrk="1" fontAlgn="auto" hangingPunct="1">
              <a:spcBef>
                <a:spcPts val="0"/>
              </a:spcBef>
              <a:spcAft>
                <a:spcPts val="0"/>
              </a:spcAft>
              <a:defRPr/>
            </a:pPr>
            <a:r>
              <a:rPr lang="en-GB" b="1" dirty="0">
                <a:solidFill>
                  <a:srgbClr val="FF0000"/>
                </a:solidFill>
                <a:latin typeface="Arial" charset="0"/>
                <a:ea typeface="ヒラギノ角ゴ Pro W3" charset="0"/>
                <a:cs typeface="ヒラギノ角ゴ Pro W3" charset="0"/>
              </a:rPr>
              <a:t>S</a:t>
            </a:r>
            <a:r>
              <a:rPr lang="en-GB" dirty="0">
                <a:solidFill>
                  <a:prstClr val="black"/>
                </a:solidFill>
                <a:latin typeface="Arial" charset="0"/>
                <a:ea typeface="ヒラギノ角ゴ Pro W3" charset="0"/>
                <a:cs typeface="ヒラギノ角ゴ Pro W3" charset="0"/>
              </a:rPr>
              <a:t>cience</a:t>
            </a:r>
          </a:p>
        </p:txBody>
      </p:sp>
      <p:sp>
        <p:nvSpPr>
          <p:cNvPr id="40964" name="AutoShape 6"/>
          <p:cNvSpPr>
            <a:spLocks noChangeArrowheads="1"/>
          </p:cNvSpPr>
          <p:nvPr/>
        </p:nvSpPr>
        <p:spPr bwMode="auto">
          <a:xfrm>
            <a:off x="2574925" y="4055269"/>
            <a:ext cx="3490913" cy="655637"/>
          </a:xfrm>
          <a:prstGeom prst="leftRightArrow">
            <a:avLst>
              <a:gd name="adj1" fmla="val 50000"/>
              <a:gd name="adj2" fmla="val 50001"/>
            </a:avLst>
          </a:prstGeom>
          <a:solidFill>
            <a:srgbClr val="FF0000"/>
          </a:solidFill>
          <a:ln w="9525">
            <a:solidFill>
              <a:schemeClr val="tx1"/>
            </a:solidFill>
            <a:miter lim="800000"/>
            <a:headEnd/>
            <a:tailEnd/>
          </a:ln>
        </p:spPr>
        <p:txBody>
          <a:bodyPr wrap="none" anchor="ctr"/>
          <a:lstStyle/>
          <a:p>
            <a:pPr defTabSz="457200" eaLnBrk="1" hangingPunct="1"/>
            <a:endParaRPr lang="en-US" sz="1800">
              <a:solidFill>
                <a:prstClr val="black"/>
              </a:solidFill>
              <a:latin typeface="Calibri" charset="0"/>
              <a:ea typeface="ヒラギノ角ゴ Pro W3" charset="0"/>
              <a:cs typeface="ヒラギノ角ゴ Pro W3" charset="0"/>
            </a:endParaRPr>
          </a:p>
        </p:txBody>
      </p:sp>
      <p:sp>
        <p:nvSpPr>
          <p:cNvPr id="40965" name="Rectangle 7"/>
          <p:cNvSpPr>
            <a:spLocks noChangeArrowheads="1"/>
          </p:cNvSpPr>
          <p:nvPr/>
        </p:nvSpPr>
        <p:spPr bwMode="auto">
          <a:xfrm>
            <a:off x="6384925" y="3566631"/>
            <a:ext cx="2644775" cy="1200328"/>
          </a:xfrm>
          <a:prstGeom prst="rect">
            <a:avLst/>
          </a:prstGeom>
          <a:solidFill>
            <a:srgbClr val="F2DCDB"/>
          </a:solidFill>
          <a:ln w="9525">
            <a:solidFill>
              <a:srgbClr val="FF0000"/>
            </a:solidFill>
            <a:miter lim="800000"/>
            <a:headEnd/>
            <a:tailEnd/>
          </a:ln>
        </p:spPr>
        <p:txBody>
          <a:bodyPr>
            <a:spAutoFit/>
          </a:bodyPr>
          <a:lstStyle/>
          <a:p>
            <a:pPr defTabSz="457200" eaLnBrk="1" hangingPunct="1"/>
            <a:r>
              <a:rPr lang="en-GB" b="1" dirty="0">
                <a:solidFill>
                  <a:srgbClr val="FF0000"/>
                </a:solidFill>
                <a:latin typeface="Arial" charset="0"/>
                <a:ea typeface="ヒラギノ角ゴ Pro W3" charset="0"/>
                <a:cs typeface="ヒラギノ角ゴ Pro W3" charset="0"/>
              </a:rPr>
              <a:t>C</a:t>
            </a:r>
            <a:r>
              <a:rPr lang="en-GB" dirty="0">
                <a:solidFill>
                  <a:prstClr val="black"/>
                </a:solidFill>
                <a:latin typeface="Arial" charset="0"/>
                <a:ea typeface="ヒラギノ角ゴ Pro W3" charset="0"/>
                <a:cs typeface="ヒラギノ角ゴ Pro W3" charset="0"/>
              </a:rPr>
              <a:t>losed </a:t>
            </a:r>
            <a:endParaRPr lang="en-GB" dirty="0">
              <a:solidFill>
                <a:prstClr val="black"/>
              </a:solidFill>
              <a:latin typeface="Calibri" charset="0"/>
              <a:ea typeface="ヒラギノ角ゴ Pro W3" charset="0"/>
              <a:cs typeface="ヒラギノ角ゴ Pro W3" charset="0"/>
            </a:endParaRPr>
          </a:p>
          <a:p>
            <a:pPr defTabSz="457200" eaLnBrk="1" hangingPunct="1"/>
            <a:r>
              <a:rPr lang="en-GB" b="1" dirty="0">
                <a:solidFill>
                  <a:srgbClr val="FF0000"/>
                </a:solidFill>
                <a:latin typeface="Calibri" charset="0"/>
                <a:ea typeface="ヒラギノ角ゴ Pro W3" charset="0"/>
                <a:cs typeface="ヒラギノ角ゴ Pro W3" charset="0"/>
              </a:rPr>
              <a:t>M</a:t>
            </a:r>
            <a:r>
              <a:rPr lang="en-GB" dirty="0">
                <a:solidFill>
                  <a:prstClr val="black"/>
                </a:solidFill>
                <a:latin typeface="Calibri" charset="0"/>
                <a:ea typeface="ヒラギノ角ゴ Pro W3" charset="0"/>
                <a:cs typeface="ヒラギノ角ゴ Pro W3" charset="0"/>
              </a:rPr>
              <a:t>arkets</a:t>
            </a:r>
          </a:p>
          <a:p>
            <a:pPr defTabSz="457200" eaLnBrk="1" hangingPunct="1"/>
            <a:endParaRPr lang="en-GB" dirty="0">
              <a:solidFill>
                <a:prstClr val="black"/>
              </a:solidFill>
              <a:latin typeface="Calibri" charset="0"/>
              <a:ea typeface="ヒラギノ角ゴ Pro W3" charset="0"/>
              <a:cs typeface="ヒラギノ角ゴ Pro W3" charset="0"/>
            </a:endParaRPr>
          </a:p>
        </p:txBody>
      </p:sp>
      <p:sp>
        <p:nvSpPr>
          <p:cNvPr id="36870" name="Rectangle 4"/>
          <p:cNvSpPr>
            <a:spLocks noChangeArrowheads="1"/>
          </p:cNvSpPr>
          <p:nvPr/>
        </p:nvSpPr>
        <p:spPr bwMode="auto">
          <a:xfrm>
            <a:off x="0" y="1470451"/>
            <a:ext cx="2000250" cy="830997"/>
          </a:xfrm>
          <a:prstGeom prst="rect">
            <a:avLst/>
          </a:prstGeom>
          <a:solidFill>
            <a:schemeClr val="accent2">
              <a:lumMod val="20000"/>
              <a:lumOff val="80000"/>
            </a:schemeClr>
          </a:solidFill>
          <a:ln w="9525">
            <a:solidFill>
              <a:srgbClr val="FF0000"/>
            </a:solidFill>
            <a:miter lim="800000"/>
            <a:headEnd/>
            <a:tailEnd/>
          </a:ln>
        </p:spPr>
        <p:txBody>
          <a:bodyPr>
            <a:spAutoFit/>
          </a:bodyPr>
          <a:lstStyle/>
          <a:p>
            <a:pPr defTabSz="457200" eaLnBrk="1" fontAlgn="auto" hangingPunct="1">
              <a:spcBef>
                <a:spcPts val="0"/>
              </a:spcBef>
              <a:spcAft>
                <a:spcPts val="0"/>
              </a:spcAft>
              <a:defRPr/>
            </a:pPr>
            <a:r>
              <a:rPr lang="en-GB" b="1" dirty="0">
                <a:solidFill>
                  <a:srgbClr val="FF0000"/>
                </a:solidFill>
                <a:latin typeface="Calibri"/>
                <a:ea typeface="ヒラギノ角ゴ Pro W3" charset="0"/>
                <a:cs typeface="ヒラギノ角ゴ Pro W3" charset="0"/>
              </a:rPr>
              <a:t>O</a:t>
            </a:r>
            <a:r>
              <a:rPr lang="en-GB" dirty="0">
                <a:solidFill>
                  <a:prstClr val="black"/>
                </a:solidFill>
                <a:latin typeface="Calibri"/>
                <a:ea typeface="ヒラギノ角ゴ Pro W3" charset="0"/>
                <a:cs typeface="ヒラギノ角ゴ Pro W3" charset="0"/>
              </a:rPr>
              <a:t>pen</a:t>
            </a:r>
          </a:p>
          <a:p>
            <a:pPr defTabSz="457200" eaLnBrk="1" fontAlgn="auto" hangingPunct="1">
              <a:spcBef>
                <a:spcPts val="0"/>
              </a:spcBef>
              <a:spcAft>
                <a:spcPts val="0"/>
              </a:spcAft>
              <a:defRPr/>
            </a:pPr>
            <a:r>
              <a:rPr lang="en-GB" b="1" dirty="0">
                <a:solidFill>
                  <a:srgbClr val="FF0000"/>
                </a:solidFill>
                <a:latin typeface="Calibri"/>
                <a:ea typeface="ヒラギノ角ゴ Pro W3" charset="0"/>
                <a:cs typeface="ヒラギノ角ゴ Pro W3" charset="0"/>
              </a:rPr>
              <a:t>S</a:t>
            </a:r>
            <a:r>
              <a:rPr lang="en-GB" dirty="0">
                <a:solidFill>
                  <a:prstClr val="black"/>
                </a:solidFill>
                <a:latin typeface="Calibri"/>
                <a:ea typeface="ヒラギノ角ゴ Pro W3" charset="0"/>
                <a:cs typeface="ヒラギノ角ゴ Pro W3" charset="0"/>
              </a:rPr>
              <a:t>cience</a:t>
            </a:r>
          </a:p>
        </p:txBody>
      </p:sp>
      <p:sp>
        <p:nvSpPr>
          <p:cNvPr id="40967" name="AutoShape 6"/>
          <p:cNvSpPr>
            <a:spLocks noChangeArrowheads="1"/>
          </p:cNvSpPr>
          <p:nvPr/>
        </p:nvSpPr>
        <p:spPr bwMode="auto">
          <a:xfrm>
            <a:off x="2356772" y="1587074"/>
            <a:ext cx="3594766" cy="728662"/>
          </a:xfrm>
          <a:prstGeom prst="leftRightArrow">
            <a:avLst>
              <a:gd name="adj1" fmla="val 50000"/>
              <a:gd name="adj2" fmla="val 49973"/>
            </a:avLst>
          </a:prstGeom>
          <a:solidFill>
            <a:srgbClr val="FF0000"/>
          </a:solidFill>
          <a:ln w="9525">
            <a:solidFill>
              <a:schemeClr val="tx1"/>
            </a:solidFill>
            <a:miter lim="800000"/>
            <a:headEnd/>
            <a:tailEnd/>
          </a:ln>
        </p:spPr>
        <p:txBody>
          <a:bodyPr wrap="none" anchor="ctr"/>
          <a:lstStyle/>
          <a:p>
            <a:pPr defTabSz="457200" eaLnBrk="1" hangingPunct="1"/>
            <a:endParaRPr lang="en-US" sz="1800">
              <a:solidFill>
                <a:prstClr val="black"/>
              </a:solidFill>
              <a:latin typeface="Calibri" charset="0"/>
              <a:ea typeface="ヒラギノ角ゴ Pro W3" charset="0"/>
              <a:cs typeface="ヒラギノ角ゴ Pro W3" charset="0"/>
            </a:endParaRPr>
          </a:p>
        </p:txBody>
      </p:sp>
      <p:sp>
        <p:nvSpPr>
          <p:cNvPr id="40968" name="Rectangle 7"/>
          <p:cNvSpPr>
            <a:spLocks noChangeArrowheads="1"/>
          </p:cNvSpPr>
          <p:nvPr/>
        </p:nvSpPr>
        <p:spPr bwMode="auto">
          <a:xfrm>
            <a:off x="6232662" y="1484739"/>
            <a:ext cx="2592387" cy="830997"/>
          </a:xfrm>
          <a:prstGeom prst="rect">
            <a:avLst/>
          </a:prstGeom>
          <a:solidFill>
            <a:srgbClr val="F2DCDB"/>
          </a:solidFill>
          <a:ln w="9525">
            <a:solidFill>
              <a:srgbClr val="FF0000"/>
            </a:solidFill>
            <a:miter lim="800000"/>
            <a:headEnd/>
            <a:tailEnd/>
          </a:ln>
        </p:spPr>
        <p:txBody>
          <a:bodyPr>
            <a:spAutoFit/>
          </a:bodyPr>
          <a:lstStyle/>
          <a:p>
            <a:pPr defTabSz="457200" eaLnBrk="1" hangingPunct="1"/>
            <a:r>
              <a:rPr lang="en-GB" b="1" dirty="0">
                <a:solidFill>
                  <a:srgbClr val="FF0000"/>
                </a:solidFill>
                <a:latin typeface="Calibri" charset="0"/>
                <a:ea typeface="ヒラギノ角ゴ Pro W3" charset="0"/>
                <a:cs typeface="ヒラギノ角ゴ Pro W3" charset="0"/>
              </a:rPr>
              <a:t>O</a:t>
            </a:r>
            <a:r>
              <a:rPr lang="en-GB" dirty="0">
                <a:solidFill>
                  <a:prstClr val="black"/>
                </a:solidFill>
                <a:latin typeface="Calibri" charset="0"/>
                <a:ea typeface="ヒラギノ角ゴ Pro W3" charset="0"/>
                <a:cs typeface="ヒラギノ角ゴ Pro W3" charset="0"/>
              </a:rPr>
              <a:t>pen  </a:t>
            </a:r>
          </a:p>
          <a:p>
            <a:pPr defTabSz="457200" eaLnBrk="1" hangingPunct="1"/>
            <a:r>
              <a:rPr lang="en-GB" b="1" dirty="0">
                <a:solidFill>
                  <a:srgbClr val="FF0000"/>
                </a:solidFill>
                <a:latin typeface="Calibri" charset="0"/>
                <a:ea typeface="ヒラギノ角ゴ Pro W3" charset="0"/>
                <a:cs typeface="ヒラギノ角ゴ Pro W3" charset="0"/>
              </a:rPr>
              <a:t>M</a:t>
            </a:r>
            <a:r>
              <a:rPr lang="en-GB" dirty="0">
                <a:solidFill>
                  <a:prstClr val="black"/>
                </a:solidFill>
                <a:latin typeface="Calibri" charset="0"/>
                <a:ea typeface="ヒラギノ角ゴ Pro W3" charset="0"/>
                <a:cs typeface="ヒラギノ角ゴ Pro W3" charset="0"/>
              </a:rPr>
              <a:t>arkets</a:t>
            </a:r>
          </a:p>
        </p:txBody>
      </p:sp>
      <p:sp>
        <p:nvSpPr>
          <p:cNvPr id="9" name="Ovale 8"/>
          <p:cNvSpPr/>
          <p:nvPr/>
        </p:nvSpPr>
        <p:spPr>
          <a:xfrm>
            <a:off x="3016250" y="1230674"/>
            <a:ext cx="2243138" cy="19106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r>
              <a:rPr lang="en-US" sz="1600" dirty="0">
                <a:solidFill>
                  <a:srgbClr val="FFFFFF"/>
                </a:solidFill>
                <a:ea typeface="ヒラギノ角ゴ Pro W3" charset="0"/>
                <a:cs typeface="ヒラギノ角ゴ Pro W3" charset="0"/>
              </a:rPr>
              <a:t>Increases the relative </a:t>
            </a:r>
            <a:r>
              <a:rPr lang="en-US" sz="1600" dirty="0" err="1">
                <a:solidFill>
                  <a:srgbClr val="FFFFFF"/>
                </a:solidFill>
                <a:ea typeface="ヒラギノ角ゴ Pro W3" charset="0"/>
                <a:cs typeface="ヒラギノ角ゴ Pro W3" charset="0"/>
              </a:rPr>
              <a:t>adavantage</a:t>
            </a:r>
            <a:r>
              <a:rPr lang="en-US" sz="1600" dirty="0">
                <a:solidFill>
                  <a:srgbClr val="FFFFFF"/>
                </a:solidFill>
                <a:ea typeface="ヒラギノ角ゴ Pro W3" charset="0"/>
                <a:cs typeface="ヒラギノ角ゴ Pro W3" charset="0"/>
              </a:rPr>
              <a:t> of</a:t>
            </a:r>
          </a:p>
        </p:txBody>
      </p:sp>
      <p:sp>
        <p:nvSpPr>
          <p:cNvPr id="10" name="Ovale 9"/>
          <p:cNvSpPr/>
          <p:nvPr/>
        </p:nvSpPr>
        <p:spPr>
          <a:xfrm>
            <a:off x="3117850" y="3230019"/>
            <a:ext cx="2243138" cy="187758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r>
              <a:rPr lang="en-US" sz="1600" dirty="0">
                <a:solidFill>
                  <a:srgbClr val="FFFFFF"/>
                </a:solidFill>
                <a:ea typeface="ヒラギノ角ゴ Pro W3" charset="0"/>
                <a:cs typeface="ヒラギノ角ゴ Pro W3" charset="0"/>
              </a:rPr>
              <a:t>Increases the relative </a:t>
            </a:r>
            <a:r>
              <a:rPr lang="en-US" sz="1600" dirty="0" err="1">
                <a:solidFill>
                  <a:srgbClr val="FFFFFF"/>
                </a:solidFill>
                <a:ea typeface="ヒラギノ角ゴ Pro W3" charset="0"/>
                <a:cs typeface="ヒラギノ角ゴ Pro W3" charset="0"/>
              </a:rPr>
              <a:t>adavantage</a:t>
            </a:r>
            <a:r>
              <a:rPr lang="en-US" sz="1600" dirty="0">
                <a:solidFill>
                  <a:srgbClr val="FFFFFF"/>
                </a:solidFill>
                <a:ea typeface="ヒラギノ角ゴ Pro W3" charset="0"/>
                <a:cs typeface="ヒラギノ角ゴ Pro W3" charset="0"/>
              </a:rPr>
              <a:t> of</a:t>
            </a:r>
          </a:p>
          <a:p>
            <a:pPr algn="ctr" defTabSz="457200" eaLnBrk="1" hangingPunct="1"/>
            <a:endParaRPr lang="en-US" sz="1600" dirty="0">
              <a:solidFill>
                <a:srgbClr val="FFFFFF"/>
              </a:solidFill>
              <a:ea typeface="ヒラギノ角ゴ Pro W3" charset="0"/>
              <a:cs typeface="ヒラギノ角ゴ Pro W3" charset="0"/>
            </a:endParaRPr>
          </a:p>
        </p:txBody>
      </p:sp>
      <p:sp>
        <p:nvSpPr>
          <p:cNvPr id="5" name="CasellaDiTesto 4"/>
          <p:cNvSpPr txBox="1"/>
          <p:nvPr/>
        </p:nvSpPr>
        <p:spPr>
          <a:xfrm>
            <a:off x="154622" y="5572327"/>
            <a:ext cx="1309979" cy="646331"/>
          </a:xfrm>
          <a:prstGeom prst="rect">
            <a:avLst/>
          </a:prstGeom>
          <a:solidFill>
            <a:schemeClr val="bg2"/>
          </a:solidFill>
          <a:ln>
            <a:solidFill>
              <a:srgbClr val="660066"/>
            </a:solidFill>
          </a:ln>
        </p:spPr>
        <p:txBody>
          <a:bodyPr wrap="square" rtlCol="0">
            <a:spAutoFit/>
          </a:bodyPr>
          <a:lstStyle/>
          <a:p>
            <a:pPr defTabSz="457200" eaLnBrk="1" hangingPunct="1"/>
            <a:r>
              <a:rPr lang="it-IT" sz="1800" b="1" dirty="0">
                <a:solidFill>
                  <a:srgbClr val="FF0000"/>
                </a:solidFill>
                <a:latin typeface="Arial" charset="0"/>
                <a:ea typeface="ヒラギノ角ゴ Pro W3" charset="0"/>
                <a:cs typeface="ヒラギノ角ゴ Pro W3" charset="0"/>
              </a:rPr>
              <a:t>O-S ,</a:t>
            </a:r>
          </a:p>
          <a:p>
            <a:pPr defTabSz="457200" eaLnBrk="1" hangingPunct="1"/>
            <a:r>
              <a:rPr lang="it-IT" sz="1800" b="1" dirty="0">
                <a:solidFill>
                  <a:srgbClr val="FF0000"/>
                </a:solidFill>
                <a:latin typeface="Arial" charset="0"/>
                <a:ea typeface="ヒラギノ角ゴ Pro W3" charset="0"/>
                <a:cs typeface="ヒラギノ角ゴ Pro W3" charset="0"/>
              </a:rPr>
              <a:t>O-M</a:t>
            </a:r>
          </a:p>
        </p:txBody>
      </p:sp>
      <p:sp>
        <p:nvSpPr>
          <p:cNvPr id="15" name="CasellaDiTesto 14"/>
          <p:cNvSpPr txBox="1"/>
          <p:nvPr/>
        </p:nvSpPr>
        <p:spPr>
          <a:xfrm>
            <a:off x="7528856" y="5572327"/>
            <a:ext cx="1264845" cy="646331"/>
          </a:xfrm>
          <a:prstGeom prst="rect">
            <a:avLst/>
          </a:prstGeom>
          <a:solidFill>
            <a:schemeClr val="bg2"/>
          </a:solidFill>
          <a:ln>
            <a:solidFill>
              <a:srgbClr val="660066"/>
            </a:solidFill>
          </a:ln>
        </p:spPr>
        <p:txBody>
          <a:bodyPr wrap="square" rtlCol="0">
            <a:spAutoFit/>
          </a:bodyPr>
          <a:lstStyle/>
          <a:p>
            <a:pPr defTabSz="457200" eaLnBrk="1" hangingPunct="1"/>
            <a:r>
              <a:rPr lang="it-IT" sz="1800" b="1" dirty="0">
                <a:solidFill>
                  <a:srgbClr val="FF0000"/>
                </a:solidFill>
                <a:latin typeface="Arial" charset="0"/>
                <a:ea typeface="ヒラギノ角ゴ Pro W3" charset="0"/>
                <a:cs typeface="ヒラギノ角ゴ Pro W3" charset="0"/>
              </a:rPr>
              <a:t>C-S ,</a:t>
            </a:r>
          </a:p>
          <a:p>
            <a:pPr defTabSz="457200" eaLnBrk="1" hangingPunct="1"/>
            <a:r>
              <a:rPr lang="it-IT" sz="1800" b="1" dirty="0">
                <a:solidFill>
                  <a:srgbClr val="FF0000"/>
                </a:solidFill>
                <a:latin typeface="Arial" charset="0"/>
                <a:ea typeface="ヒラギノ角ゴ Pro W3" charset="0"/>
                <a:cs typeface="ヒラギノ角ゴ Pro W3" charset="0"/>
              </a:rPr>
              <a:t>C-M</a:t>
            </a:r>
          </a:p>
        </p:txBody>
      </p:sp>
      <p:sp>
        <p:nvSpPr>
          <p:cNvPr id="7" name="Freccia bidirezionale orizzontale 6"/>
          <p:cNvSpPr/>
          <p:nvPr/>
        </p:nvSpPr>
        <p:spPr>
          <a:xfrm>
            <a:off x="1849852" y="5270500"/>
            <a:ext cx="5356290" cy="1231900"/>
          </a:xfrm>
          <a:prstGeom prst="leftRightArrow">
            <a:avLst/>
          </a:prstGeom>
          <a:solidFill>
            <a:srgbClr val="EEECE1"/>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r>
              <a:rPr lang="it-IT" sz="1800" b="1" dirty="0" err="1">
                <a:solidFill>
                  <a:srgbClr val="FF0000"/>
                </a:solidFill>
              </a:rPr>
              <a:t>We</a:t>
            </a:r>
            <a:r>
              <a:rPr lang="it-IT" sz="1800" b="1" dirty="0">
                <a:solidFill>
                  <a:srgbClr val="FF0000"/>
                </a:solidFill>
              </a:rPr>
              <a:t> </a:t>
            </a:r>
            <a:r>
              <a:rPr lang="it-IT" sz="1800" b="1" dirty="0" err="1">
                <a:solidFill>
                  <a:srgbClr val="FF0000"/>
                </a:solidFill>
              </a:rPr>
              <a:t>have</a:t>
            </a:r>
            <a:r>
              <a:rPr lang="it-IT" sz="1800" b="1" dirty="0">
                <a:solidFill>
                  <a:srgbClr val="FF0000"/>
                </a:solidFill>
              </a:rPr>
              <a:t> </a:t>
            </a:r>
            <a:r>
              <a:rPr lang="it-IT" sz="1800" b="1" dirty="0" err="1">
                <a:solidFill>
                  <a:srgbClr val="FF0000"/>
                </a:solidFill>
              </a:rPr>
              <a:t>two</a:t>
            </a:r>
            <a:r>
              <a:rPr lang="it-IT" sz="1800" b="1" dirty="0">
                <a:solidFill>
                  <a:srgbClr val="FF0000"/>
                </a:solidFill>
              </a:rPr>
              <a:t> </a:t>
            </a:r>
            <a:r>
              <a:rPr lang="it-IT" sz="1800" b="1" dirty="0" err="1">
                <a:solidFill>
                  <a:srgbClr val="FF0000"/>
                </a:solidFill>
              </a:rPr>
              <a:t>possible</a:t>
            </a:r>
            <a:endParaRPr lang="it-IT" sz="1800" b="1" dirty="0">
              <a:solidFill>
                <a:srgbClr val="FF0000"/>
              </a:solidFill>
            </a:endParaRPr>
          </a:p>
          <a:p>
            <a:pPr algn="ctr" defTabSz="457200" eaLnBrk="1" hangingPunct="1"/>
            <a:r>
              <a:rPr lang="it-IT" sz="1800" b="1" dirty="0">
                <a:solidFill>
                  <a:srgbClr val="FF0000"/>
                </a:solidFill>
              </a:rPr>
              <a:t> </a:t>
            </a:r>
            <a:r>
              <a:rPr lang="it-IT" sz="1800" b="1" dirty="0" err="1">
                <a:solidFill>
                  <a:srgbClr val="FF0000"/>
                </a:solidFill>
              </a:rPr>
              <a:t>institutional</a:t>
            </a:r>
            <a:r>
              <a:rPr lang="it-IT" sz="1800" b="1" dirty="0">
                <a:solidFill>
                  <a:srgbClr val="FF0000"/>
                </a:solidFill>
              </a:rPr>
              <a:t> </a:t>
            </a:r>
            <a:r>
              <a:rPr lang="it-IT" sz="1800" b="1" dirty="0" err="1">
                <a:solidFill>
                  <a:srgbClr val="FF0000"/>
                </a:solidFill>
              </a:rPr>
              <a:t>complements</a:t>
            </a:r>
            <a:r>
              <a:rPr lang="it-IT" sz="1800" b="1" dirty="0">
                <a:solidFill>
                  <a:srgbClr val="FF0000"/>
                </a:solidFill>
              </a:rPr>
              <a:t> </a:t>
            </a:r>
          </a:p>
        </p:txBody>
      </p:sp>
    </p:spTree>
    <p:extLst>
      <p:ext uri="{BB962C8B-B14F-4D97-AF65-F5344CB8AC3E}">
        <p14:creationId xmlns:p14="http://schemas.microsoft.com/office/powerpoint/2010/main" val="10093254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56423D-BA12-0CE2-8CAF-CA8513462AF8}"/>
              </a:ext>
            </a:extLst>
          </p:cNvPr>
          <p:cNvSpPr>
            <a:spLocks noGrp="1"/>
          </p:cNvSpPr>
          <p:nvPr>
            <p:ph type="title"/>
          </p:nvPr>
        </p:nvSpPr>
        <p:spPr>
          <a:xfrm>
            <a:off x="0" y="0"/>
            <a:ext cx="9144000" cy="994172"/>
          </a:xfrm>
          <a:solidFill>
            <a:srgbClr val="C00000"/>
          </a:solidFill>
        </p:spPr>
        <p:txBody>
          <a:bodyPr/>
          <a:lstStyle/>
          <a:p>
            <a:pPr algn="ctr"/>
            <a:r>
              <a:rPr lang="en-US" dirty="0">
                <a:solidFill>
                  <a:schemeClr val="bg1"/>
                </a:solidFill>
              </a:rPr>
              <a:t>The shadow of the war</a:t>
            </a:r>
          </a:p>
        </p:txBody>
      </p:sp>
      <p:sp>
        <p:nvSpPr>
          <p:cNvPr id="3" name="Segnaposto contenuto 2">
            <a:extLst>
              <a:ext uri="{FF2B5EF4-FFF2-40B4-BE49-F238E27FC236}">
                <a16:creationId xmlns:a16="http://schemas.microsoft.com/office/drawing/2014/main" id="{195E292B-66C8-2411-35D9-1080612FF8A1}"/>
              </a:ext>
            </a:extLst>
          </p:cNvPr>
          <p:cNvSpPr>
            <a:spLocks noGrp="1"/>
          </p:cNvSpPr>
          <p:nvPr>
            <p:ph idx="1"/>
          </p:nvPr>
        </p:nvSpPr>
        <p:spPr>
          <a:xfrm>
            <a:off x="171450" y="1124744"/>
            <a:ext cx="8972550" cy="5544616"/>
          </a:xfrm>
        </p:spPr>
        <p:txBody>
          <a:bodyPr>
            <a:noAutofit/>
          </a:bodyPr>
          <a:lstStyle/>
          <a:p>
            <a:pPr marL="0" indent="0">
              <a:buNone/>
            </a:pPr>
            <a:r>
              <a:rPr lang="en-US" sz="2200" dirty="0"/>
              <a:t>Public funding of  open-science research is cut throughout the globe.</a:t>
            </a:r>
          </a:p>
          <a:p>
            <a:pPr marL="0" indent="0">
              <a:buNone/>
            </a:pPr>
            <a:r>
              <a:rPr lang="en-US" sz="2200" dirty="0">
                <a:solidFill>
                  <a:srgbClr val="FF0000"/>
                </a:solidFill>
              </a:rPr>
              <a:t>By contrast, military research expands </a:t>
            </a:r>
            <a:r>
              <a:rPr lang="en-US" sz="2200" dirty="0"/>
              <a:t>and yields increasingly sophisticated means of human misery and destruction. Unfortunately, the celebrated  </a:t>
            </a:r>
            <a:r>
              <a:rPr lang="en-US" sz="2200" dirty="0">
                <a:solidFill>
                  <a:srgbClr val="FF0000"/>
                </a:solidFill>
              </a:rPr>
              <a:t>"entrepreneurial state" </a:t>
            </a:r>
            <a:r>
              <a:rPr lang="en-US" sz="2200" dirty="0"/>
              <a:t>is increasingly specialized in these activities. While open-science is a </a:t>
            </a:r>
            <a:r>
              <a:rPr lang="en-US" sz="2200" dirty="0">
                <a:solidFill>
                  <a:srgbClr val="FF0000"/>
                </a:solidFill>
              </a:rPr>
              <a:t>global common</a:t>
            </a:r>
            <a:r>
              <a:rPr lang="en-US" sz="2200" dirty="0"/>
              <a:t>, increasingly exposed to free-riding, military research is a </a:t>
            </a:r>
            <a:r>
              <a:rPr lang="en-US" sz="2200" dirty="0">
                <a:solidFill>
                  <a:srgbClr val="FF0000"/>
                </a:solidFill>
              </a:rPr>
              <a:t>positional good </a:t>
            </a:r>
            <a:r>
              <a:rPr lang="en-US" sz="2200" dirty="0"/>
              <a:t>and can easily degenerate into an arms' race. </a:t>
            </a:r>
          </a:p>
          <a:p>
            <a:pPr marL="0" indent="0">
              <a:buNone/>
            </a:pPr>
            <a:r>
              <a:rPr lang="en-US" sz="2200" dirty="0"/>
              <a:t>The </a:t>
            </a:r>
            <a:r>
              <a:rPr lang="en-US" sz="2200" dirty="0">
                <a:solidFill>
                  <a:srgbClr val="FF0000"/>
                </a:solidFill>
              </a:rPr>
              <a:t>synergy </a:t>
            </a:r>
            <a:r>
              <a:rPr lang="en-US" sz="2200" dirty="0"/>
              <a:t> between military  and privatized research is becoming the main engine of innovation. Firms working in the </a:t>
            </a:r>
            <a:r>
              <a:rPr lang="en-US" sz="2200" dirty="0">
                <a:solidFill>
                  <a:srgbClr val="FF0000"/>
                </a:solidFill>
              </a:rPr>
              <a:t>clumsy boundaries</a:t>
            </a:r>
            <a:r>
              <a:rPr lang="en-US" sz="2200" dirty="0"/>
              <a:t> between military and commercial research can enjoy the advantages of massive public research fundings, secure demand for part of their products and  extra-secrecy before and after patenting their products. The innovations of most sectors (chips, telecommunications, automatic driving, space technology, parts of biomedical products etc.) have both </a:t>
            </a:r>
            <a:r>
              <a:rPr lang="en-US" sz="2200" dirty="0">
                <a:solidFill>
                  <a:srgbClr val="FF0000"/>
                </a:solidFill>
              </a:rPr>
              <a:t>military and commercial fallouts</a:t>
            </a:r>
            <a:r>
              <a:rPr lang="en-US" sz="2200" dirty="0"/>
              <a:t>. </a:t>
            </a:r>
          </a:p>
          <a:p>
            <a:pPr marL="0" indent="0">
              <a:buNone/>
            </a:pPr>
            <a:r>
              <a:rPr lang="en-US" sz="2200" dirty="0"/>
              <a:t>An increasingly dominant </a:t>
            </a:r>
            <a:r>
              <a:rPr lang="en-US" sz="2200" dirty="0">
                <a:solidFill>
                  <a:srgbClr val="FF0000"/>
                </a:solidFill>
              </a:rPr>
              <a:t>shadow of the war </a:t>
            </a:r>
            <a:r>
              <a:rPr lang="en-US" sz="2200" dirty="0"/>
              <a:t>permeates large sectors of modern intellectual monopoly capitalism.</a:t>
            </a:r>
          </a:p>
        </p:txBody>
      </p:sp>
    </p:spTree>
    <p:extLst>
      <p:ext uri="{BB962C8B-B14F-4D97-AF65-F5344CB8AC3E}">
        <p14:creationId xmlns:p14="http://schemas.microsoft.com/office/powerpoint/2010/main" val="27022001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4C69E-0296-3AC0-7E28-4C39376F8220}"/>
              </a:ext>
            </a:extLst>
          </p:cNvPr>
          <p:cNvSpPr>
            <a:spLocks noGrp="1"/>
          </p:cNvSpPr>
          <p:nvPr>
            <p:ph type="title"/>
          </p:nvPr>
        </p:nvSpPr>
        <p:spPr>
          <a:xfrm>
            <a:off x="0" y="0"/>
            <a:ext cx="9144000" cy="706582"/>
          </a:xfrm>
          <a:solidFill>
            <a:srgbClr val="C00000"/>
          </a:solidFill>
        </p:spPr>
        <p:txBody>
          <a:bodyPr/>
          <a:lstStyle/>
          <a:p>
            <a:pPr algn="ctr"/>
            <a:r>
              <a:rPr lang="en-US" dirty="0">
                <a:solidFill>
                  <a:schemeClr val="bg1"/>
                </a:solidFill>
              </a:rPr>
              <a:t>Military secrets and patents' disclosure</a:t>
            </a:r>
          </a:p>
        </p:txBody>
      </p:sp>
      <p:sp>
        <p:nvSpPr>
          <p:cNvPr id="3" name="Segnaposto contenuto 2">
            <a:extLst>
              <a:ext uri="{FF2B5EF4-FFF2-40B4-BE49-F238E27FC236}">
                <a16:creationId xmlns:a16="http://schemas.microsoft.com/office/drawing/2014/main" id="{558A814E-6BF8-FDBB-C9B9-87DF5C68EA19}"/>
              </a:ext>
            </a:extLst>
          </p:cNvPr>
          <p:cNvSpPr>
            <a:spLocks noGrp="1"/>
          </p:cNvSpPr>
          <p:nvPr>
            <p:ph idx="1"/>
          </p:nvPr>
        </p:nvSpPr>
        <p:spPr>
          <a:xfrm>
            <a:off x="10090" y="836712"/>
            <a:ext cx="9144000" cy="4364182"/>
          </a:xfrm>
        </p:spPr>
        <p:txBody>
          <a:bodyPr/>
          <a:lstStyle/>
          <a:p>
            <a:r>
              <a:rPr lang="en-US" sz="2000" dirty="0"/>
              <a:t>In exchange for the disclosure of an invention patents grant a monopoly on its application. From this point of view a </a:t>
            </a:r>
            <a:r>
              <a:rPr lang="en-US" sz="2000" dirty="0">
                <a:solidFill>
                  <a:srgbClr val="FF0000"/>
                </a:solidFill>
              </a:rPr>
              <a:t>"secret patent" </a:t>
            </a:r>
            <a:r>
              <a:rPr lang="en-US" sz="2000" dirty="0"/>
              <a:t>should make no sense (also because  new applicants could apply for the same patent). </a:t>
            </a:r>
          </a:p>
          <a:p>
            <a:r>
              <a:rPr lang="en-US" sz="2000" dirty="0"/>
              <a:t>However, in </a:t>
            </a:r>
            <a:r>
              <a:rPr lang="en-US" sz="2000" dirty="0">
                <a:solidFill>
                  <a:srgbClr val="FF0000"/>
                </a:solidFill>
              </a:rPr>
              <a:t>1951 </a:t>
            </a:r>
            <a:r>
              <a:rPr lang="en-US" sz="2000" dirty="0"/>
              <a:t>the </a:t>
            </a:r>
            <a:r>
              <a:rPr lang="en-US" sz="2000" dirty="0">
                <a:solidFill>
                  <a:srgbClr val="FF0000"/>
                </a:solidFill>
              </a:rPr>
              <a:t>U. S </a:t>
            </a:r>
            <a:r>
              <a:rPr lang="en-US" sz="2000" dirty="0"/>
              <a:t>enacted the "</a:t>
            </a:r>
            <a:r>
              <a:rPr lang="en-US" sz="2000" dirty="0">
                <a:solidFill>
                  <a:srgbClr val="FF0000"/>
                </a:solidFill>
              </a:rPr>
              <a:t>Invention Secrecy Act</a:t>
            </a:r>
            <a:r>
              <a:rPr lang="en-US" sz="2000" dirty="0"/>
              <a:t>" designed to prevent disclosure of new inventions and</a:t>
            </a:r>
            <a:r>
              <a:rPr lang="en-US" sz="2000" dirty="0">
                <a:solidFill>
                  <a:srgbClr val="202122"/>
                </a:solidFill>
              </a:rPr>
              <a:t> technologies that, in the opinion of selected federal agencies, presented a possible threat to the national security of the United States. The patent is refused, but the patent office keeps the record of the patent, that could be granted in the future. </a:t>
            </a:r>
            <a:endParaRPr lang="en-US" sz="2000" dirty="0"/>
          </a:p>
          <a:p>
            <a:r>
              <a:rPr lang="en-US" sz="2000" dirty="0"/>
              <a:t> On 21 Sept. </a:t>
            </a:r>
            <a:r>
              <a:rPr lang="en-US" sz="2000" dirty="0">
                <a:solidFill>
                  <a:srgbClr val="FF0000"/>
                </a:solidFill>
              </a:rPr>
              <a:t>1960</a:t>
            </a:r>
            <a:r>
              <a:rPr lang="en-US" sz="2000" dirty="0"/>
              <a:t>  </a:t>
            </a:r>
            <a:r>
              <a:rPr lang="en-US" sz="2000" dirty="0">
                <a:solidFill>
                  <a:srgbClr val="FF0000"/>
                </a:solidFill>
              </a:rPr>
              <a:t>NATO</a:t>
            </a:r>
            <a:r>
              <a:rPr lang="en-US" sz="2000" dirty="0"/>
              <a:t> countries signed in Paris an agreement for "the </a:t>
            </a:r>
            <a:r>
              <a:rPr lang="en-US" sz="2000" dirty="0">
                <a:solidFill>
                  <a:srgbClr val="FF0000"/>
                </a:solidFill>
              </a:rPr>
              <a:t>mutual safeguarding of secrecy </a:t>
            </a:r>
            <a:r>
              <a:rPr lang="en-US" sz="2000" dirty="0"/>
              <a:t>of inventions relating to defense and for which applications have been made". The agreement made it possible the extension of the US invention secrecy to all NATO countries.</a:t>
            </a:r>
          </a:p>
          <a:p>
            <a:r>
              <a:rPr lang="en-US" sz="2000" dirty="0"/>
              <a:t>On 19 Oct. </a:t>
            </a:r>
            <a:r>
              <a:rPr lang="en-US" sz="2000" dirty="0">
                <a:solidFill>
                  <a:srgbClr val="FF0000"/>
                </a:solidFill>
              </a:rPr>
              <a:t>1970 NATO</a:t>
            </a:r>
            <a:r>
              <a:rPr lang="en-US" sz="2000" dirty="0"/>
              <a:t> members signed a "NATO agreement on </a:t>
            </a:r>
            <a:r>
              <a:rPr lang="en-US" sz="2000" dirty="0">
                <a:solidFill>
                  <a:srgbClr val="FF0000"/>
                </a:solidFill>
              </a:rPr>
              <a:t>the  Communication of Technical Information for defense purposes</a:t>
            </a:r>
            <a:r>
              <a:rPr lang="en-US" sz="2000" dirty="0"/>
              <a:t>, among NATO Governments and Organizations, by providing means for the </a:t>
            </a:r>
            <a:r>
              <a:rPr lang="en-US" sz="2000" dirty="0">
                <a:solidFill>
                  <a:srgbClr val="FF0000"/>
                </a:solidFill>
              </a:rPr>
              <a:t>protection of proprietary technical information </a:t>
            </a:r>
            <a:r>
              <a:rPr lang="en-US" sz="2000" dirty="0"/>
              <a:t>against unauthorized use or disclosure by or on behalf of a recipient NATO Government or Organization."  Roughly speaking, these created the conditions for the circulation of </a:t>
            </a:r>
            <a:r>
              <a:rPr lang="en-US" sz="2000" dirty="0">
                <a:solidFill>
                  <a:srgbClr val="FF0000"/>
                </a:solidFill>
              </a:rPr>
              <a:t>"semi-secret" </a:t>
            </a:r>
            <a:r>
              <a:rPr lang="en-US" sz="2000" dirty="0"/>
              <a:t>patents among NATO countries.</a:t>
            </a:r>
          </a:p>
        </p:txBody>
      </p:sp>
    </p:spTree>
    <p:extLst>
      <p:ext uri="{BB962C8B-B14F-4D97-AF65-F5344CB8AC3E}">
        <p14:creationId xmlns:p14="http://schemas.microsoft.com/office/powerpoint/2010/main" val="37703186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5320B-A219-CC9B-05B8-16C8BF27185E}"/>
              </a:ext>
            </a:extLst>
          </p:cNvPr>
          <p:cNvSpPr>
            <a:spLocks noGrp="1"/>
          </p:cNvSpPr>
          <p:nvPr>
            <p:ph type="title"/>
          </p:nvPr>
        </p:nvSpPr>
        <p:spPr>
          <a:xfrm>
            <a:off x="0" y="27814"/>
            <a:ext cx="9144000" cy="908258"/>
          </a:xfrm>
          <a:solidFill>
            <a:srgbClr val="0070C0"/>
          </a:solidFill>
        </p:spPr>
        <p:txBody>
          <a:bodyPr/>
          <a:lstStyle/>
          <a:p>
            <a:r>
              <a:rPr lang="en-US" dirty="0">
                <a:solidFill>
                  <a:schemeClr val="bg1"/>
                </a:solidFill>
              </a:rPr>
              <a:t>Hierarchical Globalization</a:t>
            </a:r>
          </a:p>
        </p:txBody>
      </p:sp>
      <p:pic>
        <p:nvPicPr>
          <p:cNvPr id="9" name="Segnaposto contenuto 8" descr="Immagine che contiene edificio, interni, statua, giocattolo&#10;&#10;Descrizione generata automaticamente">
            <a:extLst>
              <a:ext uri="{FF2B5EF4-FFF2-40B4-BE49-F238E27FC236}">
                <a16:creationId xmlns:a16="http://schemas.microsoft.com/office/drawing/2014/main" id="{F69768FA-F040-222A-1A93-455569EE85D9}"/>
              </a:ext>
            </a:extLst>
          </p:cNvPr>
          <p:cNvPicPr>
            <a:picLocks noGrp="1" noChangeAspect="1"/>
          </p:cNvPicPr>
          <p:nvPr>
            <p:ph idx="1"/>
          </p:nvPr>
        </p:nvPicPr>
        <p:blipFill>
          <a:blip r:embed="rId2"/>
          <a:stretch>
            <a:fillRect/>
          </a:stretch>
        </p:blipFill>
        <p:spPr>
          <a:xfrm>
            <a:off x="5580112" y="0"/>
            <a:ext cx="3429000" cy="850161"/>
          </a:xfrm>
        </p:spPr>
      </p:pic>
      <p:sp>
        <p:nvSpPr>
          <p:cNvPr id="12" name="CasellaDiTesto 11">
            <a:extLst>
              <a:ext uri="{FF2B5EF4-FFF2-40B4-BE49-F238E27FC236}">
                <a16:creationId xmlns:a16="http://schemas.microsoft.com/office/drawing/2014/main" id="{96AA51EC-A7E0-7B46-110D-9B14AEF0DE89}"/>
              </a:ext>
            </a:extLst>
          </p:cNvPr>
          <p:cNvSpPr txBox="1"/>
          <p:nvPr/>
        </p:nvSpPr>
        <p:spPr>
          <a:xfrm>
            <a:off x="188634" y="1196752"/>
            <a:ext cx="8820478" cy="4708981"/>
          </a:xfrm>
          <a:prstGeom prst="rect">
            <a:avLst/>
          </a:prstGeom>
          <a:noFill/>
        </p:spPr>
        <p:txBody>
          <a:bodyPr wrap="square" rtlCol="0">
            <a:spAutoFit/>
          </a:bodyPr>
          <a:lstStyle/>
          <a:p>
            <a:r>
              <a:rPr lang="en-US" sz="2000" dirty="0">
                <a:solidFill>
                  <a:srgbClr val="202122"/>
                </a:solidFill>
                <a:latin typeface="Arial" panose="020B0604020202020204" pitchFamily="34" charset="0"/>
              </a:rPr>
              <a:t>Prior to the enactment of </a:t>
            </a:r>
            <a:r>
              <a:rPr lang="en-US" sz="2000" dirty="0">
                <a:solidFill>
                  <a:srgbClr val="FF0000"/>
                </a:solidFill>
                <a:latin typeface="Arial" panose="020B0604020202020204" pitchFamily="34" charset="0"/>
              </a:rPr>
              <a:t>Bayh-Dole Act </a:t>
            </a:r>
            <a:r>
              <a:rPr lang="en-US" sz="2000" dirty="0">
                <a:solidFill>
                  <a:srgbClr val="202122"/>
                </a:solidFill>
                <a:latin typeface="Arial" panose="020B0604020202020204" pitchFamily="34" charset="0"/>
              </a:rPr>
              <a:t>(1980), public (including military) and research were poorly connected. The U.S. government had accumulated 28,000 patents, but fewer than 5% of those patents were commercially licensed. There was a commitment to </a:t>
            </a:r>
            <a:r>
              <a:rPr lang="en-US" sz="2000" dirty="0">
                <a:solidFill>
                  <a:srgbClr val="FF0000"/>
                </a:solidFill>
                <a:latin typeface="Arial" panose="020B0604020202020204" pitchFamily="34" charset="0"/>
              </a:rPr>
              <a:t>non-exclusive</a:t>
            </a:r>
            <a:r>
              <a:rPr lang="en-US" sz="2000" dirty="0">
                <a:solidFill>
                  <a:srgbClr val="202122"/>
                </a:solidFill>
                <a:latin typeface="Arial" panose="020B0604020202020204" pitchFamily="34" charset="0"/>
              </a:rPr>
              <a:t> licensing and to </a:t>
            </a:r>
            <a:r>
              <a:rPr lang="en-US" sz="2000" dirty="0">
                <a:solidFill>
                  <a:srgbClr val="FF0000"/>
                </a:solidFill>
                <a:latin typeface="Arial" panose="020B0604020202020204" pitchFamily="34" charset="0"/>
              </a:rPr>
              <a:t>open</a:t>
            </a:r>
            <a:r>
              <a:rPr lang="en-US" sz="2000" dirty="0">
                <a:solidFill>
                  <a:srgbClr val="202122"/>
                </a:solidFill>
                <a:latin typeface="Arial" panose="020B0604020202020204" pitchFamily="34" charset="0"/>
              </a:rPr>
              <a:t> markets.</a:t>
            </a:r>
          </a:p>
          <a:p>
            <a:r>
              <a:rPr lang="en-US" sz="2000" dirty="0">
                <a:solidFill>
                  <a:srgbClr val="202122"/>
                </a:solidFill>
                <a:latin typeface="Arial" panose="020B0604020202020204" pitchFamily="34" charset="0"/>
              </a:rPr>
              <a:t>The Bayh-Dole act authorized </a:t>
            </a:r>
            <a:r>
              <a:rPr lang="en-US" sz="2000" dirty="0">
                <a:solidFill>
                  <a:srgbClr val="FF0000"/>
                </a:solidFill>
                <a:latin typeface="Arial" panose="020B0604020202020204" pitchFamily="34" charset="0"/>
              </a:rPr>
              <a:t>federal agencies </a:t>
            </a:r>
            <a:r>
              <a:rPr lang="en-US" sz="2000" dirty="0">
                <a:solidFill>
                  <a:srgbClr val="202122"/>
                </a:solidFill>
                <a:latin typeface="Arial" panose="020B0604020202020204" pitchFamily="34" charset="0"/>
              </a:rPr>
              <a:t>to grant </a:t>
            </a:r>
            <a:r>
              <a:rPr lang="en-US" sz="2000" dirty="0">
                <a:solidFill>
                  <a:srgbClr val="FF0000"/>
                </a:solidFill>
                <a:latin typeface="Arial" panose="020B0604020202020204" pitchFamily="34" charset="0"/>
              </a:rPr>
              <a:t>exclusive licenses </a:t>
            </a:r>
            <a:r>
              <a:rPr lang="en-US" sz="2000" dirty="0">
                <a:solidFill>
                  <a:srgbClr val="202122"/>
                </a:solidFill>
                <a:latin typeface="Arial" panose="020B0604020202020204" pitchFamily="34" charset="0"/>
              </a:rPr>
              <a:t>to inventions owned by the federal government.</a:t>
            </a:r>
          </a:p>
          <a:p>
            <a:r>
              <a:rPr lang="en-US" sz="2000" dirty="0">
                <a:solidFill>
                  <a:srgbClr val="202122"/>
                </a:solidFill>
                <a:latin typeface="Arial" panose="020B0604020202020204" pitchFamily="34" charset="0"/>
              </a:rPr>
              <a:t>Moreover, the legislation </a:t>
            </a:r>
            <a:r>
              <a:rPr lang="en-US" sz="2000" dirty="0">
                <a:solidFill>
                  <a:srgbClr val="FF0000"/>
                </a:solidFill>
                <a:latin typeface="Arial" panose="020B0604020202020204" pitchFamily="34" charset="0"/>
              </a:rPr>
              <a:t>decentralized </a:t>
            </a:r>
            <a:r>
              <a:rPr lang="en-US" sz="2000" dirty="0">
                <a:solidFill>
                  <a:srgbClr val="202122"/>
                </a:solidFill>
                <a:latin typeface="Arial" panose="020B0604020202020204" pitchFamily="34" charset="0"/>
              </a:rPr>
              <a:t>control of federally funded inventions. The responsibility and authority to commercialize inventions was given to the institutions or the </a:t>
            </a:r>
            <a:r>
              <a:rPr lang="en-US" sz="2000" dirty="0">
                <a:solidFill>
                  <a:srgbClr val="FF0000"/>
                </a:solidFill>
                <a:latin typeface="Arial" panose="020B0604020202020204" pitchFamily="34" charset="0"/>
              </a:rPr>
              <a:t>companies receiving a grant.</a:t>
            </a:r>
          </a:p>
          <a:p>
            <a:r>
              <a:rPr lang="en-US" sz="2000" u="sng" dirty="0">
                <a:solidFill>
                  <a:srgbClr val="FF0000"/>
                </a:solidFill>
                <a:latin typeface="Arial" panose="020B0604020202020204" pitchFamily="34" charset="0"/>
              </a:rPr>
              <a:t>Military secrecy </a:t>
            </a:r>
            <a:r>
              <a:rPr lang="en-US" sz="2000" u="sng" dirty="0">
                <a:solidFill>
                  <a:srgbClr val="202122"/>
                </a:solidFill>
                <a:latin typeface="Arial" panose="020B0604020202020204" pitchFamily="34" charset="0"/>
              </a:rPr>
              <a:t>created a </a:t>
            </a:r>
            <a:r>
              <a:rPr lang="en-US" sz="2000" u="sng" dirty="0">
                <a:solidFill>
                  <a:srgbClr val="FF0000"/>
                </a:solidFill>
                <a:latin typeface="Arial" panose="020B0604020202020204" pitchFamily="34" charset="0"/>
              </a:rPr>
              <a:t>protected circulation </a:t>
            </a:r>
            <a:r>
              <a:rPr lang="en-US" sz="2000" u="sng" dirty="0">
                <a:solidFill>
                  <a:srgbClr val="202122"/>
                </a:solidFill>
                <a:latin typeface="Arial" panose="020B0604020202020204" pitchFamily="34" charset="0"/>
              </a:rPr>
              <a:t>of technology among NATO countries. Inventions could be made partially secret. </a:t>
            </a:r>
            <a:r>
              <a:rPr lang="en-US" sz="2000" u="sng" dirty="0">
                <a:solidFill>
                  <a:srgbClr val="FF0000"/>
                </a:solidFill>
                <a:latin typeface="Arial" panose="020B0604020202020204" pitchFamily="34" charset="0"/>
              </a:rPr>
              <a:t>Bay- Doyle </a:t>
            </a:r>
            <a:r>
              <a:rPr lang="en-US" sz="2000" u="sng" dirty="0">
                <a:solidFill>
                  <a:srgbClr val="202122"/>
                </a:solidFill>
                <a:latin typeface="Arial" panose="020B0604020202020204" pitchFamily="34" charset="0"/>
              </a:rPr>
              <a:t>allowed military research to generate exclusive patents.</a:t>
            </a:r>
          </a:p>
          <a:p>
            <a:r>
              <a:rPr lang="en-US" sz="2000" dirty="0">
                <a:solidFill>
                  <a:srgbClr val="202122"/>
                </a:solidFill>
                <a:latin typeface="Arial" panose="020B0604020202020204" pitchFamily="34" charset="0"/>
              </a:rPr>
              <a:t>In this framework WTO created a </a:t>
            </a:r>
            <a:r>
              <a:rPr lang="en-US" sz="2000" dirty="0">
                <a:solidFill>
                  <a:srgbClr val="FF0000"/>
                </a:solidFill>
                <a:latin typeface="Arial" panose="020B0604020202020204" pitchFamily="34" charset="0"/>
              </a:rPr>
              <a:t>hierarchical globalization</a:t>
            </a:r>
            <a:r>
              <a:rPr lang="en-US" sz="2000" dirty="0">
                <a:solidFill>
                  <a:srgbClr val="202122"/>
                </a:solidFill>
                <a:latin typeface="Arial" panose="020B0604020202020204" pitchFamily="34" charset="0"/>
              </a:rPr>
              <a:t> where US and NATO countries could grant and withdraw intellectual monopoly rights.  </a:t>
            </a:r>
          </a:p>
        </p:txBody>
      </p:sp>
    </p:spTree>
    <p:extLst>
      <p:ext uri="{BB962C8B-B14F-4D97-AF65-F5344CB8AC3E}">
        <p14:creationId xmlns:p14="http://schemas.microsoft.com/office/powerpoint/2010/main" val="338032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ea typeface="ヒラギノ角ゴ Pro W3" pitchFamily="-107" charset="-128"/>
                <a:cs typeface="ヒラギノ角ゴ Pro W3" pitchFamily="-107" charset="-128"/>
              </a:rPr>
              <a:t>First order jural positions</a:t>
            </a:r>
            <a:endParaRPr lang="en-GB">
              <a:ea typeface="ヒラギノ角ゴ Pro W3" pitchFamily="-107" charset="-128"/>
              <a:cs typeface="ヒラギノ角ゴ Pro W3" pitchFamily="-107" charset="-128"/>
            </a:endParaRPr>
          </a:p>
        </p:txBody>
      </p:sp>
      <p:sp>
        <p:nvSpPr>
          <p:cNvPr id="46083" name="Rectangle 3"/>
          <p:cNvSpPr>
            <a:spLocks noChangeArrowheads="1"/>
          </p:cNvSpPr>
          <p:nvPr/>
        </p:nvSpPr>
        <p:spPr bwMode="auto">
          <a:xfrm>
            <a:off x="795338" y="137795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79876" name="Group 4"/>
          <p:cNvGraphicFramePr>
            <a:graphicFrameLocks noGrp="1"/>
          </p:cNvGraphicFramePr>
          <p:nvPr/>
        </p:nvGraphicFramePr>
        <p:xfrm>
          <a:off x="1219200" y="1219200"/>
          <a:ext cx="5411788" cy="2212976"/>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11826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Right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Duty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Exposure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Liberty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6095" name="Rectangle 15"/>
          <p:cNvSpPr>
            <a:spLocks noChangeArrowheads="1"/>
          </p:cNvSpPr>
          <p:nvPr/>
        </p:nvSpPr>
        <p:spPr bwMode="auto">
          <a:xfrm>
            <a:off x="795338" y="2660650"/>
            <a:ext cx="327025" cy="1163638"/>
          </a:xfrm>
          <a:prstGeom prst="rect">
            <a:avLst/>
          </a:prstGeom>
          <a:noFill/>
          <a:ln w="9525">
            <a:noFill/>
            <a:miter lim="800000"/>
            <a:headEnd/>
            <a:tailEnd/>
          </a:ln>
        </p:spPr>
        <p:txBody>
          <a:bodyPr wrap="none">
            <a:prstTxWarp prst="textNoShape">
              <a:avLst/>
            </a:prstTxWarp>
            <a:spAutoFit/>
          </a:bodyPr>
          <a:lstStyle/>
          <a:p>
            <a:pPr>
              <a:spcBef>
                <a:spcPct val="20000"/>
              </a:spcBef>
              <a:buFontTx/>
              <a:buChar char="•"/>
            </a:pPr>
            <a:endParaRPr lang="en-GB" sz="3200">
              <a:latin typeface="Calibri" charset="0"/>
            </a:endParaRPr>
          </a:p>
          <a:p>
            <a:pPr>
              <a:spcBef>
                <a:spcPct val="20000"/>
              </a:spcBef>
              <a:buFontTx/>
              <a:buChar char="•"/>
            </a:pPr>
            <a:endParaRPr lang="en-GB" sz="3200">
              <a:latin typeface="Calibri" charset="0"/>
            </a:endParaRPr>
          </a:p>
        </p:txBody>
      </p:sp>
      <p:sp>
        <p:nvSpPr>
          <p:cNvPr id="46096" name="Rectangle 16"/>
          <p:cNvSpPr>
            <a:spLocks noChangeArrowheads="1"/>
          </p:cNvSpPr>
          <p:nvPr/>
        </p:nvSpPr>
        <p:spPr bwMode="auto">
          <a:xfrm>
            <a:off x="0" y="3657600"/>
            <a:ext cx="9144000" cy="3500438"/>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1: boat in danger.</a:t>
            </a:r>
          </a:p>
          <a:p>
            <a:endParaRPr lang="en-GB" sz="1800">
              <a:latin typeface="Calibri" charset="0"/>
            </a:endParaRPr>
          </a:p>
          <a:p>
            <a:r>
              <a:rPr lang="en-GB" sz="1800">
                <a:latin typeface="Calibri" charset="0"/>
              </a:rPr>
              <a:t>Boats that are in danger enjoy some legal right to be helped by other ships. This right is necessarily correlated with the duty of other boats not to leave when another ship is in danger. This duty does also necessarily entail that other boats do not have the liberty to leave and that a boat that is danger is not exposed to the liberty of the other boats to refuse their help. </a:t>
            </a:r>
          </a:p>
          <a:p>
            <a:endParaRPr lang="en-GB" sz="3200">
              <a:solidFill>
                <a:schemeClr val="tx2"/>
              </a:solidFill>
              <a:latin typeface="Calibri" charset="0"/>
            </a:endParaRPr>
          </a:p>
        </p:txBody>
      </p:sp>
    </p:spTree>
    <p:extLst>
      <p:ext uri="{BB962C8B-B14F-4D97-AF65-F5344CB8AC3E}">
        <p14:creationId xmlns:p14="http://schemas.microsoft.com/office/powerpoint/2010/main" val="5896465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CB83BF-09D9-7AAC-4FA0-B5414FF26848}"/>
              </a:ext>
            </a:extLst>
          </p:cNvPr>
          <p:cNvSpPr>
            <a:spLocks noGrp="1"/>
          </p:cNvSpPr>
          <p:nvPr>
            <p:ph type="title"/>
          </p:nvPr>
        </p:nvSpPr>
        <p:spPr>
          <a:xfrm>
            <a:off x="10150" y="65338"/>
            <a:ext cx="9143999" cy="1268016"/>
          </a:xfrm>
          <a:solidFill>
            <a:srgbClr val="0070C0"/>
          </a:solidFill>
        </p:spPr>
        <p:txBody>
          <a:bodyPr/>
          <a:lstStyle/>
          <a:p>
            <a:r>
              <a:rPr lang="en-US" b="1" dirty="0">
                <a:solidFill>
                  <a:schemeClr val="bg1"/>
                </a:solidFill>
              </a:rPr>
              <a:t>         De-globalization?</a:t>
            </a:r>
          </a:p>
        </p:txBody>
      </p:sp>
      <p:sp>
        <p:nvSpPr>
          <p:cNvPr id="3" name="CasellaDiTesto 2">
            <a:extLst>
              <a:ext uri="{FF2B5EF4-FFF2-40B4-BE49-F238E27FC236}">
                <a16:creationId xmlns:a16="http://schemas.microsoft.com/office/drawing/2014/main" id="{02947EDD-38E5-9E8D-1AAB-9A3C9104736E}"/>
              </a:ext>
            </a:extLst>
          </p:cNvPr>
          <p:cNvSpPr txBox="1"/>
          <p:nvPr/>
        </p:nvSpPr>
        <p:spPr>
          <a:xfrm>
            <a:off x="129893" y="2060848"/>
            <a:ext cx="8884214" cy="4062651"/>
          </a:xfrm>
          <a:prstGeom prst="rect">
            <a:avLst/>
          </a:prstGeom>
          <a:noFill/>
        </p:spPr>
        <p:txBody>
          <a:bodyPr wrap="square" rtlCol="0">
            <a:spAutoFit/>
          </a:bodyPr>
          <a:lstStyle/>
          <a:p>
            <a:r>
              <a:rPr lang="en-US" sz="2000" dirty="0"/>
              <a:t>The pandemics and the wars are putting under an increased tension the architecture of globalization devised in the 1990ths. The </a:t>
            </a:r>
            <a:r>
              <a:rPr lang="en-US" sz="2000" dirty="0">
                <a:solidFill>
                  <a:srgbClr val="FF0000"/>
                </a:solidFill>
              </a:rPr>
              <a:t>pandemics </a:t>
            </a:r>
            <a:r>
              <a:rPr lang="en-US" sz="2000" dirty="0"/>
              <a:t>has revealed the </a:t>
            </a:r>
            <a:r>
              <a:rPr lang="en-US" sz="2000" dirty="0">
                <a:solidFill>
                  <a:srgbClr val="FF0000"/>
                </a:solidFill>
              </a:rPr>
              <a:t>fragility</a:t>
            </a:r>
            <a:r>
              <a:rPr lang="en-US" sz="2000" dirty="0"/>
              <a:t> of long supply chains and the </a:t>
            </a:r>
            <a:r>
              <a:rPr lang="en-US" sz="2000" dirty="0">
                <a:solidFill>
                  <a:srgbClr val="FF0000"/>
                </a:solidFill>
              </a:rPr>
              <a:t>limits </a:t>
            </a:r>
            <a:r>
              <a:rPr lang="en-US" sz="2000" dirty="0"/>
              <a:t>of global intellectual monopolies. The wars are increasing the importance of military research.</a:t>
            </a:r>
          </a:p>
          <a:p>
            <a:endParaRPr lang="en-US" sz="2000" dirty="0"/>
          </a:p>
          <a:p>
            <a:r>
              <a:rPr lang="en-US" sz="2000" dirty="0"/>
              <a:t>The hierarchical globalization, built on private closed science, secretive military research and big monopolies </a:t>
            </a:r>
            <a:r>
              <a:rPr lang="en-US" sz="2000" dirty="0">
                <a:solidFill>
                  <a:srgbClr val="FF0000"/>
                </a:solidFill>
              </a:rPr>
              <a:t>is challenged </a:t>
            </a:r>
            <a:r>
              <a:rPr lang="en-US" sz="2000" dirty="0"/>
              <a:t>by the fact that other countries, mainly China, are trying to create a similar competing system. </a:t>
            </a:r>
          </a:p>
          <a:p>
            <a:endParaRPr lang="en-US" sz="2000" dirty="0"/>
          </a:p>
          <a:p>
            <a:r>
              <a:rPr lang="en-US" sz="2000" dirty="0"/>
              <a:t>In this situation a de-globalization is occurring. The break-up of the world economy into blocs is possible. </a:t>
            </a:r>
            <a:r>
              <a:rPr lang="en-US" sz="2000" dirty="0">
                <a:solidFill>
                  <a:srgbClr val="FF0000"/>
                </a:solidFill>
              </a:rPr>
              <a:t>Dangerous conflicts will be increasingly be added to the shortcomings of intellectual monopolies.</a:t>
            </a:r>
          </a:p>
          <a:p>
            <a:endParaRPr lang="en-US" sz="1800" dirty="0"/>
          </a:p>
        </p:txBody>
      </p:sp>
    </p:spTree>
    <p:extLst>
      <p:ext uri="{BB962C8B-B14F-4D97-AF65-F5344CB8AC3E}">
        <p14:creationId xmlns:p14="http://schemas.microsoft.com/office/powerpoint/2010/main" val="21690801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8930AF-CF91-6136-94F7-C42309C0B616}"/>
              </a:ext>
            </a:extLst>
          </p:cNvPr>
          <p:cNvSpPr>
            <a:spLocks noGrp="1"/>
          </p:cNvSpPr>
          <p:nvPr>
            <p:ph type="title"/>
          </p:nvPr>
        </p:nvSpPr>
        <p:spPr>
          <a:xfrm>
            <a:off x="107504" y="-24512"/>
            <a:ext cx="9144000" cy="994172"/>
          </a:xfrm>
          <a:solidFill>
            <a:schemeClr val="accent6">
              <a:lumMod val="50000"/>
            </a:schemeClr>
          </a:solidFill>
        </p:spPr>
        <p:txBody>
          <a:bodyPr/>
          <a:lstStyle/>
          <a:p>
            <a:r>
              <a:rPr lang="en-US" dirty="0">
                <a:solidFill>
                  <a:schemeClr val="bg1"/>
                </a:solidFill>
              </a:rPr>
              <a:t>       What can be done?</a:t>
            </a:r>
          </a:p>
        </p:txBody>
      </p:sp>
      <p:pic>
        <p:nvPicPr>
          <p:cNvPr id="5" name="Segnaposto contenuto 4" descr="Immagine che contiene testo, clipart&#10;&#10;Descrizione generata automaticamente">
            <a:extLst>
              <a:ext uri="{FF2B5EF4-FFF2-40B4-BE49-F238E27FC236}">
                <a16:creationId xmlns:a16="http://schemas.microsoft.com/office/drawing/2014/main" id="{304C6729-208F-1428-CE89-9669B026855D}"/>
              </a:ext>
            </a:extLst>
          </p:cNvPr>
          <p:cNvPicPr>
            <a:picLocks noGrp="1" noChangeAspect="1"/>
          </p:cNvPicPr>
          <p:nvPr>
            <p:ph idx="1"/>
          </p:nvPr>
        </p:nvPicPr>
        <p:blipFill>
          <a:blip r:embed="rId2"/>
          <a:stretch>
            <a:fillRect/>
          </a:stretch>
        </p:blipFill>
        <p:spPr>
          <a:xfrm>
            <a:off x="4951774" y="175093"/>
            <a:ext cx="3886200" cy="729343"/>
          </a:xfrm>
        </p:spPr>
      </p:pic>
      <p:sp>
        <p:nvSpPr>
          <p:cNvPr id="7" name="CasellaDiTesto 6">
            <a:extLst>
              <a:ext uri="{FF2B5EF4-FFF2-40B4-BE49-F238E27FC236}">
                <a16:creationId xmlns:a16="http://schemas.microsoft.com/office/drawing/2014/main" id="{4E890339-65D0-2EF5-6521-A519E7688CE7}"/>
              </a:ext>
            </a:extLst>
          </p:cNvPr>
          <p:cNvSpPr txBox="1"/>
          <p:nvPr/>
        </p:nvSpPr>
        <p:spPr>
          <a:xfrm>
            <a:off x="415091" y="1169265"/>
            <a:ext cx="8528825" cy="5016758"/>
          </a:xfrm>
          <a:prstGeom prst="rect">
            <a:avLst/>
          </a:prstGeom>
          <a:solidFill>
            <a:schemeClr val="accent4">
              <a:lumMod val="20000"/>
              <a:lumOff val="80000"/>
            </a:schemeClr>
          </a:solidFill>
          <a:ln w="76200">
            <a:solidFill>
              <a:srgbClr val="FFFF00"/>
            </a:solidFill>
          </a:ln>
        </p:spPr>
        <p:txBody>
          <a:bodyPr wrap="square" rtlCol="0">
            <a:spAutoFit/>
          </a:bodyPr>
          <a:lstStyle/>
          <a:p>
            <a:pPr defTabSz="685800" eaLnBrk="1" fontAlgn="auto" hangingPunct="1">
              <a:spcBef>
                <a:spcPts val="0"/>
              </a:spcBef>
              <a:spcAft>
                <a:spcPts val="0"/>
              </a:spcAft>
            </a:pPr>
            <a:endParaRPr lang="en-US" sz="2000" b="1" dirty="0">
              <a:solidFill>
                <a:prstClr val="black"/>
              </a:solidFill>
              <a:latin typeface="Calibri" panose="020F0502020204030204"/>
            </a:endParaRPr>
          </a:p>
          <a:p>
            <a:pPr defTabSz="685800" eaLnBrk="1" fontAlgn="auto" hangingPunct="1">
              <a:spcBef>
                <a:spcPts val="0"/>
              </a:spcBef>
              <a:spcAft>
                <a:spcPts val="0"/>
              </a:spcAft>
            </a:pPr>
            <a:r>
              <a:rPr lang="en-US" sz="2000" b="1" dirty="0">
                <a:solidFill>
                  <a:prstClr val="black"/>
                </a:solidFill>
                <a:latin typeface="Calibri" panose="020F0502020204030204"/>
              </a:rPr>
              <a:t>1) Change from the language of property to that of monopoly</a:t>
            </a:r>
          </a:p>
          <a:p>
            <a:pPr defTabSz="685800" eaLnBrk="1" fontAlgn="auto" hangingPunct="1">
              <a:spcBef>
                <a:spcPts val="0"/>
              </a:spcBef>
              <a:spcAft>
                <a:spcPts val="0"/>
              </a:spcAft>
            </a:pPr>
            <a:endParaRPr lang="en-US" sz="2000" b="1" dirty="0">
              <a:solidFill>
                <a:prstClr val="black"/>
              </a:solidFill>
              <a:latin typeface="Calibri" panose="020F0502020204030204"/>
            </a:endParaRPr>
          </a:p>
          <a:p>
            <a:pPr defTabSz="685800" eaLnBrk="1" fontAlgn="auto" hangingPunct="1">
              <a:spcBef>
                <a:spcPts val="0"/>
              </a:spcBef>
              <a:spcAft>
                <a:spcPts val="0"/>
              </a:spcAft>
            </a:pPr>
            <a:r>
              <a:rPr lang="en-US" sz="2000" b="1" dirty="0">
                <a:solidFill>
                  <a:prstClr val="black"/>
                </a:solidFill>
                <a:latin typeface="Calibri" panose="020F0502020204030204"/>
              </a:rPr>
              <a:t>2) Consider that intangibles can generate monopolies even independently of IPR</a:t>
            </a:r>
          </a:p>
          <a:p>
            <a:pPr defTabSz="685800" eaLnBrk="1" fontAlgn="auto" hangingPunct="1">
              <a:spcBef>
                <a:spcPts val="0"/>
              </a:spcBef>
              <a:spcAft>
                <a:spcPts val="0"/>
              </a:spcAft>
            </a:pPr>
            <a:endParaRPr lang="en-US" sz="2000" b="1" dirty="0">
              <a:solidFill>
                <a:prstClr val="black"/>
              </a:solidFill>
              <a:latin typeface="Calibri" panose="020F0502020204030204"/>
            </a:endParaRPr>
          </a:p>
          <a:p>
            <a:pPr defTabSz="685800" eaLnBrk="1" fontAlgn="auto" hangingPunct="1">
              <a:spcBef>
                <a:spcPts val="0"/>
              </a:spcBef>
              <a:spcAft>
                <a:spcPts val="0"/>
              </a:spcAft>
            </a:pPr>
            <a:r>
              <a:rPr lang="en-US" sz="2000" b="1" dirty="0">
                <a:solidFill>
                  <a:prstClr val="black"/>
                </a:solidFill>
                <a:latin typeface="Calibri" panose="020F0502020204030204"/>
              </a:rPr>
              <a:t>3) Challenge market hierarchies and value chains</a:t>
            </a:r>
          </a:p>
          <a:p>
            <a:pPr defTabSz="685800" eaLnBrk="1" fontAlgn="auto" hangingPunct="1">
              <a:spcBef>
                <a:spcPts val="0"/>
              </a:spcBef>
              <a:spcAft>
                <a:spcPts val="0"/>
              </a:spcAft>
            </a:pPr>
            <a:endParaRPr lang="en-US" sz="2000" b="1" dirty="0">
              <a:solidFill>
                <a:prstClr val="black"/>
              </a:solidFill>
              <a:latin typeface="Calibri" panose="020F0502020204030204"/>
            </a:endParaRPr>
          </a:p>
          <a:p>
            <a:pPr defTabSz="685800" eaLnBrk="1" fontAlgn="auto" hangingPunct="1">
              <a:spcBef>
                <a:spcPts val="0"/>
              </a:spcBef>
              <a:spcAft>
                <a:spcPts val="0"/>
              </a:spcAft>
            </a:pPr>
            <a:r>
              <a:rPr lang="en-US" sz="2000" b="1" dirty="0">
                <a:solidFill>
                  <a:prstClr val="black"/>
                </a:solidFill>
                <a:latin typeface="Calibri" panose="020F0502020204030204"/>
              </a:rPr>
              <a:t>4) Fund more open-access knowledge and create more open-access markets</a:t>
            </a:r>
          </a:p>
          <a:p>
            <a:pPr defTabSz="685800" eaLnBrk="1" fontAlgn="auto" hangingPunct="1">
              <a:spcBef>
                <a:spcPts val="0"/>
              </a:spcBef>
              <a:spcAft>
                <a:spcPts val="0"/>
              </a:spcAft>
            </a:pPr>
            <a:endParaRPr lang="en-US" sz="2000" b="1" dirty="0">
              <a:solidFill>
                <a:prstClr val="black"/>
              </a:solidFill>
              <a:latin typeface="Calibri" panose="020F0502020204030204"/>
            </a:endParaRPr>
          </a:p>
          <a:p>
            <a:pPr defTabSz="685800" eaLnBrk="1" fontAlgn="auto" hangingPunct="1">
              <a:spcBef>
                <a:spcPts val="0"/>
              </a:spcBef>
              <a:spcAft>
                <a:spcPts val="0"/>
              </a:spcAft>
            </a:pPr>
            <a:r>
              <a:rPr lang="en-US" sz="2000" b="1" dirty="0">
                <a:solidFill>
                  <a:prstClr val="black"/>
                </a:solidFill>
                <a:latin typeface="Calibri" panose="020F0502020204030204"/>
              </a:rPr>
              <a:t>5) Propose WTO rules against free-riding on the human knowledge common</a:t>
            </a:r>
          </a:p>
          <a:p>
            <a:pPr defTabSz="685800" eaLnBrk="1" fontAlgn="auto" hangingPunct="1">
              <a:spcBef>
                <a:spcPts val="0"/>
              </a:spcBef>
              <a:spcAft>
                <a:spcPts val="0"/>
              </a:spcAft>
            </a:pPr>
            <a:endParaRPr lang="en-US" sz="2000" b="1" dirty="0">
              <a:solidFill>
                <a:prstClr val="black"/>
              </a:solidFill>
              <a:latin typeface="Calibri" panose="020F0502020204030204"/>
            </a:endParaRPr>
          </a:p>
          <a:p>
            <a:pPr defTabSz="685800" eaLnBrk="1" fontAlgn="auto" hangingPunct="1">
              <a:spcBef>
                <a:spcPts val="0"/>
              </a:spcBef>
              <a:spcAft>
                <a:spcPts val="0"/>
              </a:spcAft>
            </a:pPr>
            <a:r>
              <a:rPr lang="en-US" sz="2000" b="1" dirty="0">
                <a:solidFill>
                  <a:prstClr val="black"/>
                </a:solidFill>
                <a:latin typeface="Calibri" panose="020F0502020204030204"/>
              </a:rPr>
              <a:t>6) Create an International Court for the expropriation of basic privatized knowledge</a:t>
            </a:r>
          </a:p>
          <a:p>
            <a:pPr defTabSz="685800" eaLnBrk="1" fontAlgn="auto" hangingPunct="1">
              <a:spcBef>
                <a:spcPts val="0"/>
              </a:spcBef>
              <a:spcAft>
                <a:spcPts val="0"/>
              </a:spcAft>
            </a:pPr>
            <a:endParaRPr lang="en-US" sz="2000" b="1" dirty="0">
              <a:solidFill>
                <a:prstClr val="black"/>
              </a:solidFill>
              <a:latin typeface="Calibri" panose="020F0502020204030204"/>
            </a:endParaRPr>
          </a:p>
          <a:p>
            <a:pPr defTabSz="685800" eaLnBrk="1" fontAlgn="auto" hangingPunct="1">
              <a:spcBef>
                <a:spcPts val="0"/>
              </a:spcBef>
              <a:spcAft>
                <a:spcPts val="0"/>
              </a:spcAft>
            </a:pPr>
            <a:r>
              <a:rPr lang="en-US" sz="2000" b="1" dirty="0">
                <a:solidFill>
                  <a:prstClr val="black"/>
                </a:solidFill>
                <a:latin typeface="Calibri" panose="020F0502020204030204"/>
              </a:rPr>
              <a:t>7) Have global human missions based on global knowledge commons</a:t>
            </a:r>
          </a:p>
        </p:txBody>
      </p:sp>
    </p:spTree>
    <p:extLst>
      <p:ext uri="{BB962C8B-B14F-4D97-AF65-F5344CB8AC3E}">
        <p14:creationId xmlns:p14="http://schemas.microsoft.com/office/powerpoint/2010/main" val="20003070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olo 1"/>
          <p:cNvSpPr>
            <a:spLocks noGrp="1"/>
          </p:cNvSpPr>
          <p:nvPr>
            <p:ph type="title"/>
          </p:nvPr>
        </p:nvSpPr>
        <p:spPr>
          <a:xfrm>
            <a:off x="2590800" y="0"/>
            <a:ext cx="6553200" cy="2209800"/>
          </a:xfrm>
          <a:solidFill>
            <a:schemeClr val="accent6">
              <a:lumMod val="20000"/>
              <a:lumOff val="80000"/>
            </a:schemeClr>
          </a:solidFill>
          <a:ln>
            <a:solidFill>
              <a:srgbClr val="FFED0B"/>
            </a:solidFill>
          </a:ln>
        </p:spPr>
        <p:txBody>
          <a:bodyPr/>
          <a:lstStyle/>
          <a:p>
            <a:r>
              <a:rPr lang="en-US" dirty="0">
                <a:ln>
                  <a:solidFill>
                    <a:srgbClr val="FFED0B"/>
                  </a:solidFill>
                </a:ln>
                <a:solidFill>
                  <a:srgbClr val="FF0000"/>
                </a:solidFill>
                <a:ea typeface="ＭＳ Ｐゴシック" pitchFamily="-65" charset="-128"/>
                <a:cs typeface="ＭＳ Ｐゴシック" pitchFamily="-65" charset="-128"/>
              </a:rPr>
              <a:t>At</a:t>
            </a:r>
            <a:r>
              <a:rPr lang="en-US" dirty="0">
                <a:solidFill>
                  <a:srgbClr val="FF0000"/>
                </a:solidFill>
                <a:ea typeface="ＭＳ Ｐゴシック" pitchFamily="-65" charset="-128"/>
                <a:cs typeface="ＭＳ Ｐゴシック" pitchFamily="-65" charset="-128"/>
              </a:rPr>
              <a:t> </a:t>
            </a:r>
            <a:r>
              <a:rPr lang="en-US" dirty="0">
                <a:ln>
                  <a:solidFill>
                    <a:srgbClr val="FFED0B"/>
                  </a:solidFill>
                </a:ln>
                <a:solidFill>
                  <a:srgbClr val="FF0000"/>
                </a:solidFill>
                <a:ea typeface="ＭＳ Ｐゴシック" pitchFamily="-65" charset="-128"/>
                <a:cs typeface="ＭＳ Ｐゴシック" pitchFamily="-65" charset="-128"/>
              </a:rPr>
              <a:t>the end of the journey</a:t>
            </a:r>
          </a:p>
        </p:txBody>
      </p:sp>
      <p:sp>
        <p:nvSpPr>
          <p:cNvPr id="228355" name="Segnaposto contenuto 2"/>
          <p:cNvSpPr>
            <a:spLocks noGrp="1"/>
          </p:cNvSpPr>
          <p:nvPr>
            <p:ph idx="1"/>
          </p:nvPr>
        </p:nvSpPr>
        <p:spPr>
          <a:xfrm>
            <a:off x="0" y="2209800"/>
            <a:ext cx="9144000" cy="3657600"/>
          </a:xfrm>
          <a:solidFill>
            <a:schemeClr val="accent1">
              <a:lumMod val="20000"/>
              <a:lumOff val="80000"/>
            </a:schemeClr>
          </a:solidFill>
          <a:ln>
            <a:solidFill>
              <a:srgbClr val="FFED0B"/>
            </a:solidFill>
          </a:ln>
        </p:spPr>
        <p:txBody>
          <a:bodyPr/>
          <a:lstStyle/>
          <a:p>
            <a:pPr lvl="2">
              <a:buFont typeface="Arial" pitchFamily="-112" charset="0"/>
              <a:buNone/>
              <a:defRPr/>
            </a:pPr>
            <a:r>
              <a:rPr lang="en-US" dirty="0">
                <a:ea typeface="ＭＳ Ｐゴシック" pitchFamily="-106" charset="-128"/>
                <a:cs typeface="ＭＳ Ｐゴシック" pitchFamily="-106" charset="-128"/>
              </a:rPr>
              <a:t>We started  from a world were many dimensions of scarcity were missing. </a:t>
            </a:r>
          </a:p>
          <a:p>
            <a:pPr lvl="2">
              <a:buFont typeface="Arial" pitchFamily="-112" charset="0"/>
              <a:buNone/>
              <a:defRPr/>
            </a:pPr>
            <a:r>
              <a:rPr lang="en-US" dirty="0">
                <a:ea typeface="ＭＳ Ｐゴシック" pitchFamily="-106" charset="-128"/>
                <a:cs typeface="ＭＳ Ｐゴシック" pitchFamily="-106" charset="-128"/>
              </a:rPr>
              <a:t>We moved to a world of costly and interdependent institutions......</a:t>
            </a:r>
          </a:p>
          <a:p>
            <a:pPr>
              <a:buFont typeface="Arial" pitchFamily="-112" charset="0"/>
              <a:buNone/>
              <a:defRPr/>
            </a:pPr>
            <a:r>
              <a:rPr lang="en-US" sz="2400" dirty="0">
                <a:ea typeface="ＭＳ Ｐゴシック" pitchFamily="-106" charset="-128"/>
                <a:cs typeface="ＭＳ Ｐゴシック" pitchFamily="-106" charset="-128"/>
              </a:rPr>
              <a:t>This allowed us to see that economic systems differ through time and at the same moment of time, even if they are covered under the common umbrella of market economies.</a:t>
            </a:r>
          </a:p>
          <a:p>
            <a:pPr>
              <a:buFont typeface="Arial" pitchFamily="-112" charset="0"/>
              <a:buNone/>
              <a:defRPr/>
            </a:pPr>
            <a:r>
              <a:rPr lang="en-US" sz="2400" dirty="0">
                <a:ea typeface="ＭＳ Ｐゴシック" pitchFamily="-106" charset="-128"/>
                <a:cs typeface="ＭＳ Ｐゴシック" pitchFamily="-106" charset="-128"/>
              </a:rPr>
              <a:t>Understanding these complex realities makes economics much more messy but also more interesting!</a:t>
            </a:r>
          </a:p>
          <a:p>
            <a:pPr>
              <a:buFont typeface="Arial" pitchFamily="-112" charset="0"/>
              <a:buChar char="•"/>
              <a:defRPr/>
            </a:pPr>
            <a:endParaRPr lang="en-US" dirty="0">
              <a:ea typeface="ＭＳ Ｐゴシック" pitchFamily="-106" charset="-128"/>
              <a:cs typeface="ＭＳ Ｐゴシック" pitchFamily="-106" charset="-128"/>
            </a:endParaRPr>
          </a:p>
          <a:p>
            <a:pPr>
              <a:buFont typeface="Arial" pitchFamily="-112" charset="0"/>
              <a:buChar char="•"/>
              <a:defRPr/>
            </a:pPr>
            <a:endParaRPr lang="en-US" dirty="0">
              <a:ea typeface="ＭＳ Ｐゴシック" pitchFamily="-106" charset="-128"/>
              <a:cs typeface="ＭＳ Ｐゴシック" pitchFamily="-106" charset="-128"/>
            </a:endParaRPr>
          </a:p>
          <a:p>
            <a:pPr>
              <a:buFont typeface="Arial" pitchFamily="-112" charset="0"/>
              <a:buChar char="•"/>
              <a:defRPr/>
            </a:pPr>
            <a:endParaRPr lang="en-US" dirty="0">
              <a:ea typeface="ＭＳ Ｐゴシック" pitchFamily="-106" charset="-128"/>
              <a:cs typeface="ＭＳ Ｐゴシック" pitchFamily="-106" charset="-128"/>
            </a:endParaRPr>
          </a:p>
          <a:p>
            <a:pPr>
              <a:buFont typeface="Arial" pitchFamily="-112" charset="0"/>
              <a:buChar char="•"/>
              <a:defRPr/>
            </a:pPr>
            <a:endParaRPr lang="en-US" dirty="0">
              <a:ea typeface="ＭＳ Ｐゴシック" pitchFamily="-106" charset="-128"/>
              <a:cs typeface="ＭＳ Ｐゴシック" pitchFamily="-106" charset="-128"/>
            </a:endParaRPr>
          </a:p>
        </p:txBody>
      </p:sp>
      <p:pic>
        <p:nvPicPr>
          <p:cNvPr id="81924" name="Picture 3"/>
          <p:cNvPicPr>
            <a:picLocks noChangeAspect="1" noChangeArrowheads="1"/>
          </p:cNvPicPr>
          <p:nvPr/>
        </p:nvPicPr>
        <p:blipFill>
          <a:blip r:embed="rId2"/>
          <a:srcRect/>
          <a:stretch>
            <a:fillRect/>
          </a:stretch>
        </p:blipFill>
        <p:spPr bwMode="auto">
          <a:xfrm>
            <a:off x="0" y="0"/>
            <a:ext cx="2667000" cy="2185988"/>
          </a:xfrm>
          <a:prstGeom prst="rect">
            <a:avLst/>
          </a:prstGeom>
          <a:noFill/>
          <a:ln w="9525">
            <a:noFill/>
            <a:miter lim="800000"/>
            <a:headEnd/>
            <a:tailEnd/>
          </a:ln>
          <a:effectLst>
            <a:reflection stA="50000" endPos="75000" dist="12700" dir="5400000" sy="-100000" algn="bl" rotWithShape="0"/>
          </a:effectLst>
        </p:spPr>
      </p:pic>
      <p:pic>
        <p:nvPicPr>
          <p:cNvPr id="321539" name="Picture 3"/>
          <p:cNvPicPr>
            <a:picLocks noChangeAspect="1" noChangeArrowheads="1"/>
          </p:cNvPicPr>
          <p:nvPr/>
        </p:nvPicPr>
        <p:blipFill>
          <a:blip r:embed="rId3"/>
          <a:srcRect/>
          <a:stretch>
            <a:fillRect/>
          </a:stretch>
        </p:blipFill>
        <p:spPr bwMode="auto">
          <a:xfrm>
            <a:off x="0" y="5867400"/>
            <a:ext cx="9144000" cy="990600"/>
          </a:xfrm>
          <a:prstGeom prst="rect">
            <a:avLst/>
          </a:prstGeom>
          <a:noFill/>
          <a:ln w="9525">
            <a:noFill/>
            <a:miter lim="800000"/>
            <a:headEnd/>
            <a:tailEnd/>
          </a:ln>
          <a:effectLst>
            <a:glow rad="101600">
              <a:schemeClr val="accent1">
                <a:lumMod val="20000"/>
                <a:lumOff val="80000"/>
                <a:alpha val="75000"/>
              </a:schemeClr>
            </a:glo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9144000" cy="1219200"/>
          </a:xfrm>
          <a:solidFill>
            <a:srgbClr val="FFFF00"/>
          </a:solidFill>
        </p:spPr>
        <p:txBody>
          <a:bodyPr/>
          <a:lstStyle/>
          <a:p>
            <a:pPr eaLnBrk="1" hangingPunct="1"/>
            <a:r>
              <a:rPr lang="en-GB" b="1">
                <a:ea typeface="ヒラギノ角ゴ Pro W3" pitchFamily="-107" charset="-128"/>
                <a:cs typeface="ヒラギノ角ゴ Pro W3" pitchFamily="-107" charset="-128"/>
              </a:rPr>
              <a:t>Second order jural positions</a:t>
            </a:r>
            <a:endParaRPr lang="en-GB">
              <a:ea typeface="ヒラギノ角ゴ Pro W3" pitchFamily="-107" charset="-128"/>
              <a:cs typeface="ヒラギノ角ゴ Pro W3" pitchFamily="-107" charset="-128"/>
            </a:endParaRPr>
          </a:p>
        </p:txBody>
      </p:sp>
      <p:sp>
        <p:nvSpPr>
          <p:cNvPr id="47107" name="Rectangle 3"/>
          <p:cNvSpPr>
            <a:spLocks noChangeArrowheads="1"/>
          </p:cNvSpPr>
          <p:nvPr/>
        </p:nvSpPr>
        <p:spPr bwMode="auto">
          <a:xfrm>
            <a:off x="795338" y="96520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80900" name="Group 4"/>
          <p:cNvGraphicFramePr>
            <a:graphicFrameLocks noGrp="1"/>
          </p:cNvGraphicFramePr>
          <p:nvPr/>
        </p:nvGraphicFramePr>
        <p:xfrm>
          <a:off x="1143000" y="1397000"/>
          <a:ext cx="5411788" cy="2060448"/>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Power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Liability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Disability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Immunity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7119" name="Rectangle 15"/>
          <p:cNvSpPr>
            <a:spLocks noChangeArrowheads="1"/>
          </p:cNvSpPr>
          <p:nvPr/>
        </p:nvSpPr>
        <p:spPr bwMode="auto">
          <a:xfrm>
            <a:off x="381000" y="3733800"/>
            <a:ext cx="7966075" cy="3013075"/>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2: liberty of speech</a:t>
            </a:r>
            <a:endParaRPr lang="en-GB" sz="1800" u="sng">
              <a:latin typeface="Calibri" charset="0"/>
            </a:endParaRPr>
          </a:p>
          <a:p>
            <a:endParaRPr lang="en-GB" sz="1800">
              <a:latin typeface="Calibri" charset="0"/>
            </a:endParaRPr>
          </a:p>
          <a:p>
            <a:r>
              <a:rPr lang="en-GB" sz="1800">
                <a:latin typeface="Calibri" charset="0"/>
              </a:rPr>
              <a:t>If, because of the existence of a Bill of Rights the State has no power to change legal entitlements and restrict my liberty of speech (Simmonds, 1986 p. 132), this means that in this respect I have no liability towards the State. In other words, I enjoy an immunity against its power that is correlated to a corresponding disability of the State.</a:t>
            </a:r>
          </a:p>
        </p:txBody>
      </p:sp>
    </p:spTree>
    <p:extLst>
      <p:ext uri="{BB962C8B-B14F-4D97-AF65-F5344CB8AC3E}">
        <p14:creationId xmlns:p14="http://schemas.microsoft.com/office/powerpoint/2010/main" val="233910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1066800"/>
          </a:xfrm>
          <a:solidFill>
            <a:srgbClr val="FFFF00"/>
          </a:solidFill>
        </p:spPr>
        <p:txBody>
          <a:bodyPr/>
          <a:lstStyle/>
          <a:p>
            <a:pPr eaLnBrk="1" hangingPunct="1"/>
            <a:r>
              <a:rPr lang="en-GB" sz="3600" b="1"/>
              <a:t>Legal Relations and Social Scarcity</a:t>
            </a:r>
            <a:endParaRPr lang="en-GB"/>
          </a:p>
        </p:txBody>
      </p:sp>
      <p:sp>
        <p:nvSpPr>
          <p:cNvPr id="46083" name="Rectangle 3"/>
          <p:cNvSpPr>
            <a:spLocks noChangeArrowheads="1"/>
          </p:cNvSpPr>
          <p:nvPr/>
        </p:nvSpPr>
        <p:spPr bwMode="auto">
          <a:xfrm>
            <a:off x="685800" y="1371600"/>
            <a:ext cx="8220075" cy="3013075"/>
          </a:xfrm>
          <a:prstGeom prst="rect">
            <a:avLst/>
          </a:prstGeom>
          <a:noFill/>
          <a:ln w="9525">
            <a:noFill/>
            <a:miter lim="800000"/>
            <a:headEnd/>
            <a:tailEnd/>
          </a:ln>
        </p:spPr>
        <p:txBody>
          <a:bodyPr>
            <a:prstTxWarp prst="textNoShape">
              <a:avLst/>
            </a:prstTxWarp>
            <a:spAutoFit/>
          </a:bodyPr>
          <a:lstStyle/>
          <a:p>
            <a:r>
              <a:rPr lang="en-GB"/>
              <a:t>Legal relations are characterised by some form of social scarcity because: </a:t>
            </a:r>
          </a:p>
          <a:p>
            <a:endParaRPr lang="en-GB"/>
          </a:p>
          <a:p>
            <a:r>
              <a:rPr lang="en-GB"/>
              <a:t>1) no increase in rights is possible without some increase in duties and some decrease in liberties </a:t>
            </a:r>
          </a:p>
          <a:p>
            <a:r>
              <a:rPr lang="en-GB"/>
              <a:t> </a:t>
            </a:r>
          </a:p>
          <a:p>
            <a:r>
              <a:rPr lang="en-GB"/>
              <a:t>2) no increase in powers is possible without some increase in</a:t>
            </a:r>
          </a:p>
          <a:p>
            <a:r>
              <a:rPr lang="en-GB"/>
              <a:t>liabilities and some decrease in immunities.</a:t>
            </a:r>
          </a:p>
        </p:txBody>
      </p:sp>
      <p:sp>
        <p:nvSpPr>
          <p:cNvPr id="46084" name="Rectangle 4"/>
          <p:cNvSpPr>
            <a:spLocks noChangeArrowheads="1"/>
          </p:cNvSpPr>
          <p:nvPr/>
        </p:nvSpPr>
        <p:spPr bwMode="auto">
          <a:xfrm>
            <a:off x="0" y="4495800"/>
            <a:ext cx="9144000" cy="1927225"/>
          </a:xfrm>
          <a:prstGeom prst="rect">
            <a:avLst/>
          </a:prstGeom>
          <a:noFill/>
          <a:ln w="9525">
            <a:solidFill>
              <a:schemeClr val="accent2"/>
            </a:solidFill>
            <a:miter lim="800000"/>
            <a:headEnd/>
            <a:tailEnd/>
          </a:ln>
        </p:spPr>
        <p:txBody>
          <a:bodyPr>
            <a:prstTxWarp prst="textNoShape">
              <a:avLst/>
            </a:prstTxWarp>
            <a:spAutoFit/>
          </a:bodyPr>
          <a:lstStyle/>
          <a:p>
            <a:r>
              <a:rPr lang="en-GB"/>
              <a:t>While public goods are typically undersupplied, </a:t>
            </a:r>
            <a:r>
              <a:rPr lang="en-GB">
                <a:solidFill>
                  <a:srgbClr val="FF0000"/>
                </a:solidFill>
              </a:rPr>
              <a:t>positional goods are typically oversupplied.</a:t>
            </a:r>
          </a:p>
          <a:p>
            <a:endParaRPr lang="en-GB"/>
          </a:p>
          <a:p>
            <a:r>
              <a:rPr lang="en-GB"/>
              <a:t>“Legal goods” such as rights, liberties and powers share this problem and some form of </a:t>
            </a:r>
            <a:r>
              <a:rPr lang="en-GB">
                <a:solidFill>
                  <a:srgbClr val="FF0000"/>
                </a:solidFill>
              </a:rPr>
              <a:t>legal disequilibrium</a:t>
            </a:r>
            <a:r>
              <a:rPr lang="en-GB"/>
              <a:t> may typically arise.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219200"/>
          </a:xfrm>
          <a:solidFill>
            <a:srgbClr val="331FCC"/>
          </a:solidFill>
          <a:ln>
            <a:solidFill>
              <a:schemeClr val="accent1"/>
            </a:solidFill>
          </a:ln>
        </p:spPr>
        <p:txBody>
          <a:bodyPr/>
          <a:lstStyle/>
          <a:p>
            <a:pPr eaLnBrk="1" hangingPunct="1"/>
            <a:r>
              <a:rPr lang="en-GB" sz="2800" b="1">
                <a:solidFill>
                  <a:schemeClr val="accent1"/>
                </a:solidFill>
              </a:rPr>
              <a:t>Dimension 4:  Human Intelligence Scarcity.</a:t>
            </a:r>
            <a:endParaRPr lang="en-GB"/>
          </a:p>
        </p:txBody>
      </p:sp>
      <p:sp>
        <p:nvSpPr>
          <p:cNvPr id="47107" name="Rectangle 3"/>
          <p:cNvSpPr>
            <a:spLocks noGrp="1" noChangeArrowheads="1"/>
          </p:cNvSpPr>
          <p:nvPr>
            <p:ph type="body" idx="1"/>
          </p:nvPr>
        </p:nvSpPr>
        <p:spPr>
          <a:xfrm>
            <a:off x="685800" y="1295400"/>
            <a:ext cx="7772400" cy="4114800"/>
          </a:xfrm>
        </p:spPr>
        <p:txBody>
          <a:bodyPr/>
          <a:lstStyle/>
          <a:p>
            <a:pPr eaLnBrk="1" hangingPunct="1">
              <a:lnSpc>
                <a:spcPct val="120000"/>
              </a:lnSpc>
              <a:spcBef>
                <a:spcPct val="0"/>
              </a:spcBef>
              <a:buFontTx/>
              <a:buNone/>
            </a:pPr>
            <a:r>
              <a:rPr lang="en-GB" sz="2000" b="1"/>
              <a:t>Another dimension of scarcity has to do </a:t>
            </a:r>
            <a:r>
              <a:rPr lang="en-GB" sz="2000" b="1">
                <a:solidFill>
                  <a:srgbClr val="FF0000"/>
                </a:solidFill>
              </a:rPr>
              <a:t>with the limitations of the decision maker.</a:t>
            </a:r>
            <a:r>
              <a:rPr lang="en-GB" sz="2000" b="1"/>
              <a:t> “Maximization activities” are costly and consume scarce resources. One could think that  that additional constraints should be added in the standard maximization problem.</a:t>
            </a:r>
          </a:p>
          <a:p>
            <a:pPr eaLnBrk="1" hangingPunct="1">
              <a:lnSpc>
                <a:spcPct val="120000"/>
              </a:lnSpc>
              <a:spcBef>
                <a:spcPct val="0"/>
              </a:spcBef>
              <a:buFontTx/>
              <a:buNone/>
            </a:pPr>
            <a:r>
              <a:rPr lang="en-GB" sz="2000" b="1"/>
              <a:t>The idea that one could deal with maximization costs by simply adding new constraints is wrong. </a:t>
            </a:r>
            <a:r>
              <a:rPr lang="en-GB" sz="2000" b="1">
                <a:solidFill>
                  <a:srgbClr val="FF0000"/>
                </a:solidFill>
              </a:rPr>
              <a:t>A problem with more constraints is computationally more complex.</a:t>
            </a:r>
            <a:r>
              <a:rPr lang="en-GB" sz="2000" b="1"/>
              <a:t> The individual, who could not solve the rationally</a:t>
            </a:r>
            <a:r>
              <a:rPr lang="en-GB" sz="2000" b="1">
                <a:solidFill>
                  <a:srgbClr val="FF0000"/>
                </a:solidFill>
              </a:rPr>
              <a:t> unbounded</a:t>
            </a:r>
            <a:r>
              <a:rPr lang="en-GB" sz="2000" b="1"/>
              <a:t> maximization problem, cannot solve a problem where the </a:t>
            </a:r>
            <a:r>
              <a:rPr lang="en-GB" sz="2000" b="1">
                <a:solidFill>
                  <a:srgbClr val="FF0000"/>
                </a:solidFill>
              </a:rPr>
              <a:t>bounded</a:t>
            </a:r>
            <a:r>
              <a:rPr lang="en-GB" sz="2000" b="1"/>
              <a:t> rationality constraints have been added. </a:t>
            </a:r>
          </a:p>
          <a:p>
            <a:pPr eaLnBrk="1" hangingPunct="1">
              <a:lnSpc>
                <a:spcPct val="120000"/>
              </a:lnSpc>
              <a:spcBef>
                <a:spcPct val="0"/>
              </a:spcBef>
              <a:buFontTx/>
              <a:buNone/>
            </a:pPr>
            <a:r>
              <a:rPr lang="en-GB" sz="2000" b="1"/>
              <a:t>Because of the scarcity of human intelligence maximization behaviour is not consistent with these dimensions of the economic problem. </a:t>
            </a:r>
          </a:p>
          <a:p>
            <a:pPr eaLnBrk="1" hangingPunct="1">
              <a:lnSpc>
                <a:spcPct val="90000"/>
              </a:lnSpc>
            </a:pPr>
            <a:endParaRPr lang="en-GB"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295400"/>
          </a:xfrm>
          <a:solidFill>
            <a:srgbClr val="331FCC"/>
          </a:solidFill>
        </p:spPr>
        <p:txBody>
          <a:bodyPr/>
          <a:lstStyle/>
          <a:p>
            <a:pPr eaLnBrk="1" hangingPunct="1"/>
            <a:r>
              <a:rPr lang="en-GB">
                <a:solidFill>
                  <a:schemeClr val="accent1"/>
                </a:solidFill>
              </a:rPr>
              <a:t>An infinite regress?</a:t>
            </a:r>
            <a:endParaRPr lang="en-GB"/>
          </a:p>
        </p:txBody>
      </p:sp>
      <p:sp>
        <p:nvSpPr>
          <p:cNvPr id="48131" name="Rectangle 3"/>
          <p:cNvSpPr>
            <a:spLocks noGrp="1" noChangeArrowheads="1"/>
          </p:cNvSpPr>
          <p:nvPr>
            <p:ph type="body" idx="1"/>
          </p:nvPr>
        </p:nvSpPr>
        <p:spPr>
          <a:xfrm>
            <a:off x="304800" y="1600200"/>
            <a:ext cx="8686800" cy="4953000"/>
          </a:xfrm>
        </p:spPr>
        <p:txBody>
          <a:bodyPr/>
          <a:lstStyle/>
          <a:p>
            <a:pPr eaLnBrk="1" hangingPunct="1">
              <a:lnSpc>
                <a:spcPct val="90000"/>
              </a:lnSpc>
              <a:spcBef>
                <a:spcPct val="0"/>
              </a:spcBef>
              <a:buFontTx/>
              <a:buNone/>
            </a:pPr>
            <a:r>
              <a:rPr lang="en-GB" sz="2400">
                <a:solidFill>
                  <a:srgbClr val="331FCC"/>
                </a:solidFill>
              </a:rPr>
              <a:t>Assume</a:t>
            </a:r>
            <a:r>
              <a:rPr lang="en-GB" sz="2400"/>
              <a:t> that maximization activity is costly.</a:t>
            </a:r>
          </a:p>
          <a:p>
            <a:pPr eaLnBrk="1" hangingPunct="1">
              <a:lnSpc>
                <a:spcPct val="90000"/>
              </a:lnSpc>
              <a:spcBef>
                <a:spcPct val="0"/>
              </a:spcBef>
              <a:buFontTx/>
              <a:buNone/>
            </a:pPr>
            <a:r>
              <a:rPr lang="en-GB" sz="2400">
                <a:solidFill>
                  <a:srgbClr val="331FCC"/>
                </a:solidFill>
              </a:rPr>
              <a:t>Reformulate </a:t>
            </a:r>
            <a:r>
              <a:rPr lang="en-GB" sz="2400"/>
              <a:t>a new </a:t>
            </a:r>
            <a:r>
              <a:rPr lang="en-GB" sz="2400">
                <a:solidFill>
                  <a:srgbClr val="331FCC"/>
                </a:solidFill>
              </a:rPr>
              <a:t>(second order) maximization</a:t>
            </a:r>
            <a:r>
              <a:rPr lang="en-GB" sz="2400"/>
              <a:t> problem in which an individual  decides:</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 how many resources to  allocate to the maximization activity</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 - and how many resources to employ in the other activities </a:t>
            </a:r>
          </a:p>
          <a:p>
            <a:pPr eaLnBrk="1" hangingPunct="1">
              <a:lnSpc>
                <a:spcPct val="90000"/>
              </a:lnSpc>
              <a:spcBef>
                <a:spcPct val="0"/>
              </a:spcBef>
              <a:buFontTx/>
              <a:buNone/>
            </a:pPr>
            <a:endParaRPr lang="en-GB" sz="2400"/>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Unfortunately, this involves a </a:t>
            </a:r>
            <a:r>
              <a:rPr lang="en-GB" sz="2400">
                <a:solidFill>
                  <a:srgbClr val="331FCC"/>
                </a:solidFill>
              </a:rPr>
              <a:t>new maximisation</a:t>
            </a:r>
            <a:r>
              <a:rPr lang="en-GB" sz="2400"/>
              <a:t> problem with</a:t>
            </a:r>
          </a:p>
          <a:p>
            <a:pPr eaLnBrk="1" hangingPunct="1">
              <a:lnSpc>
                <a:spcPct val="90000"/>
              </a:lnSpc>
              <a:spcBef>
                <a:spcPct val="0"/>
              </a:spcBef>
              <a:buFontTx/>
              <a:buNone/>
            </a:pPr>
            <a:r>
              <a:rPr lang="en-GB" sz="2400"/>
              <a:t>new </a:t>
            </a:r>
            <a:r>
              <a:rPr lang="en-GB" sz="2400">
                <a:solidFill>
                  <a:srgbClr val="331FCC"/>
                </a:solidFill>
              </a:rPr>
              <a:t>(second order) maximization costs.</a:t>
            </a:r>
            <a:r>
              <a:rPr lang="en-GB" sz="2400"/>
              <a:t> </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A reformulation of a </a:t>
            </a:r>
            <a:r>
              <a:rPr lang="en-GB" sz="2400">
                <a:solidFill>
                  <a:srgbClr val="331FCC"/>
                </a:solidFill>
              </a:rPr>
              <a:t>(third order) maximization problem</a:t>
            </a:r>
            <a:r>
              <a:rPr lang="en-GB" sz="2400"/>
              <a:t> would run in the same problem and so on </a:t>
            </a:r>
            <a:r>
              <a:rPr lang="en-GB" sz="2400">
                <a:solidFill>
                  <a:srgbClr val="331FCC"/>
                </a:solidFill>
              </a:rPr>
              <a:t>ad infinitum.</a:t>
            </a:r>
            <a:endParaRPr lang="en-GB" sz="2400"/>
          </a:p>
          <a:p>
            <a:pPr eaLnBrk="1" hangingPunct="1">
              <a:lnSpc>
                <a:spcPct val="90000"/>
              </a:lnSpc>
              <a:spcBef>
                <a:spcPct val="0"/>
              </a:spcBef>
              <a:buFontTx/>
              <a:buNone/>
            </a:pPr>
            <a:endParaRPr lang="en-GB" sz="2400"/>
          </a:p>
          <a:p>
            <a:pPr eaLnBrk="1" hangingPunct="1">
              <a:lnSpc>
                <a:spcPct val="90000"/>
              </a:lnSpc>
              <a:spcBef>
                <a:spcPct val="0"/>
              </a:spcBef>
              <a:buFontTx/>
              <a:buNone/>
            </a:pPr>
            <a:endParaRPr lang="en-GB" sz="1800"/>
          </a:p>
          <a:p>
            <a:pPr eaLnBrk="1" hangingPunct="1">
              <a:lnSpc>
                <a:spcPct val="90000"/>
              </a:lnSpc>
              <a:spcBef>
                <a:spcPct val="0"/>
              </a:spcBef>
              <a:buFontTx/>
              <a:buNone/>
            </a:pPr>
            <a:endParaRPr lang="en-GB" sz="1800"/>
          </a:p>
          <a:p>
            <a:pPr eaLnBrk="1" hangingPunct="1">
              <a:lnSpc>
                <a:spcPct val="90000"/>
              </a:lnSpc>
            </a:pPr>
            <a:endParaRPr lang="en-GB"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0" y="0"/>
            <a:ext cx="9144000" cy="609600"/>
          </a:xfrm>
          <a:solidFill>
            <a:srgbClr val="331FCC"/>
          </a:solidFill>
        </p:spPr>
        <p:txBody>
          <a:bodyPr/>
          <a:lstStyle/>
          <a:p>
            <a:r>
              <a:rPr lang="it-IT">
                <a:solidFill>
                  <a:srgbClr val="FFFFF7"/>
                </a:solidFill>
              </a:rPr>
              <a:t>First-order bounded maximization.</a:t>
            </a:r>
          </a:p>
        </p:txBody>
      </p:sp>
      <p:sp>
        <p:nvSpPr>
          <p:cNvPr id="50179" name="Segnaposto contenuto 2"/>
          <p:cNvSpPr>
            <a:spLocks noGrp="1"/>
          </p:cNvSpPr>
          <p:nvPr>
            <p:ph idx="1"/>
          </p:nvPr>
        </p:nvSpPr>
        <p:spPr>
          <a:xfrm>
            <a:off x="685800" y="1752600"/>
            <a:ext cx="7848600" cy="4343400"/>
          </a:xfrm>
        </p:spPr>
        <p:txBody>
          <a:bodyPr/>
          <a:lstStyle/>
          <a:p>
            <a:endParaRPr lang="it-IT"/>
          </a:p>
        </p:txBody>
      </p:sp>
      <p:sp>
        <p:nvSpPr>
          <p:cNvPr id="50180"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endParaRPr>
          </a:p>
          <a:p>
            <a:r>
              <a:rPr lang="it-IT" sz="3200">
                <a:solidFill>
                  <a:srgbClr val="FFFFF7"/>
                </a:solidFill>
              </a:rPr>
              <a:t>Resources</a:t>
            </a:r>
          </a:p>
        </p:txBody>
      </p:sp>
      <p:sp>
        <p:nvSpPr>
          <p:cNvPr id="50181"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0182"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endParaRPr lang="it-IT">
              <a:solidFill>
                <a:schemeClr val="accent1"/>
              </a:solidFill>
            </a:endParaRPr>
          </a:p>
          <a:p>
            <a:r>
              <a:rPr lang="it-IT">
                <a:solidFill>
                  <a:schemeClr val="accent1"/>
                </a:solidFill>
              </a:rPr>
              <a:t>Production</a:t>
            </a:r>
          </a:p>
        </p:txBody>
      </p:sp>
      <p:sp>
        <p:nvSpPr>
          <p:cNvPr id="50183"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0184"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a:solidFill>
                  <a:srgbClr val="FFFFF7"/>
                </a:solidFill>
              </a:rPr>
              <a:t>Decision-making</a:t>
            </a:r>
          </a:p>
        </p:txBody>
      </p:sp>
      <p:sp>
        <p:nvSpPr>
          <p:cNvPr id="50185"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a:xfrm>
            <a:off x="0" y="0"/>
            <a:ext cx="9144000" cy="609600"/>
          </a:xfrm>
          <a:solidFill>
            <a:srgbClr val="331FCC"/>
          </a:solidFill>
        </p:spPr>
        <p:txBody>
          <a:bodyPr/>
          <a:lstStyle/>
          <a:p>
            <a:r>
              <a:rPr lang="it-IT" sz="4000">
                <a:solidFill>
                  <a:srgbClr val="FFFFF7"/>
                </a:solidFill>
              </a:rPr>
              <a:t>Second-order bounded maximization.</a:t>
            </a:r>
          </a:p>
        </p:txBody>
      </p:sp>
      <p:sp>
        <p:nvSpPr>
          <p:cNvPr id="51203" name="Segnaposto contenuto 2"/>
          <p:cNvSpPr>
            <a:spLocks noGrp="1"/>
          </p:cNvSpPr>
          <p:nvPr>
            <p:ph idx="1"/>
          </p:nvPr>
        </p:nvSpPr>
        <p:spPr>
          <a:xfrm>
            <a:off x="685800" y="1752600"/>
            <a:ext cx="7848600" cy="4343400"/>
          </a:xfrm>
        </p:spPr>
        <p:txBody>
          <a:bodyPr/>
          <a:lstStyle/>
          <a:p>
            <a:endParaRPr lang="it-IT"/>
          </a:p>
        </p:txBody>
      </p:sp>
      <p:sp>
        <p:nvSpPr>
          <p:cNvPr id="51204"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endParaRPr>
          </a:p>
          <a:p>
            <a:r>
              <a:rPr lang="it-IT" sz="3200">
                <a:solidFill>
                  <a:srgbClr val="FFFFF7"/>
                </a:solidFill>
              </a:rPr>
              <a:t>Resources</a:t>
            </a:r>
          </a:p>
        </p:txBody>
      </p:sp>
      <p:sp>
        <p:nvSpPr>
          <p:cNvPr id="51205"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1206"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endParaRPr lang="it-IT">
              <a:solidFill>
                <a:schemeClr val="accent1"/>
              </a:solidFill>
            </a:endParaRPr>
          </a:p>
          <a:p>
            <a:r>
              <a:rPr lang="it-IT">
                <a:solidFill>
                  <a:schemeClr val="accent1"/>
                </a:solidFill>
              </a:rPr>
              <a:t>Production</a:t>
            </a:r>
          </a:p>
        </p:txBody>
      </p:sp>
      <p:sp>
        <p:nvSpPr>
          <p:cNvPr id="51207"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1208"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a:solidFill>
                  <a:srgbClr val="FFFFF7"/>
                </a:solidFill>
              </a:rPr>
              <a:t>Decision-making</a:t>
            </a:r>
          </a:p>
        </p:txBody>
      </p:sp>
      <p:sp>
        <p:nvSpPr>
          <p:cNvPr id="51209"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11" name="Freccia destra 10"/>
          <p:cNvSpPr/>
          <p:nvPr/>
        </p:nvSpPr>
        <p:spPr bwMode="auto">
          <a:xfrm>
            <a:off x="3352800" y="3810000"/>
            <a:ext cx="1143000" cy="484188"/>
          </a:xfrm>
          <a:prstGeom prst="rightArrow">
            <a:avLst/>
          </a:prstGeom>
          <a:solidFill>
            <a:srgbClr val="660066"/>
          </a:solidFill>
          <a:ln w="9525" cap="flat" cmpd="sng" algn="ctr">
            <a:solidFill>
              <a:schemeClr val="tx1"/>
            </a:solidFill>
            <a:prstDash val="solid"/>
            <a:round/>
            <a:headEnd type="none" w="med" len="med"/>
            <a:tailEnd type="none" w="med" len="med"/>
          </a:ln>
          <a:effectLst>
            <a:outerShdw blurRad="409575" dist="825500" dir="2700000" algn="tl" rotWithShape="0">
              <a:srgbClr val="660066">
                <a:alpha val="56000"/>
              </a:srgbClr>
            </a:outerShdw>
          </a:effectLst>
        </p:spPr>
        <p:txBody>
          <a:bodyPr>
            <a:prstTxWarp prst="textNoShape">
              <a:avLst/>
            </a:prstTxWarp>
          </a:bodyPr>
          <a:lstStyle/>
          <a:p>
            <a:pPr>
              <a:defRPr/>
            </a:pPr>
            <a:endParaRPr lang="it-IT">
              <a:latin typeface="Times" charset="0"/>
            </a:endParaRPr>
          </a:p>
        </p:txBody>
      </p:sp>
      <p:sp>
        <p:nvSpPr>
          <p:cNvPr id="51211" name="Ovale 11"/>
          <p:cNvSpPr>
            <a:spLocks noChangeArrowheads="1"/>
          </p:cNvSpPr>
          <p:nvPr/>
        </p:nvSpPr>
        <p:spPr bwMode="auto">
          <a:xfrm>
            <a:off x="4572000" y="3124200"/>
            <a:ext cx="1981200" cy="1752600"/>
          </a:xfrm>
          <a:prstGeom prst="ellipse">
            <a:avLst/>
          </a:prstGeom>
          <a:solidFill>
            <a:srgbClr val="FF0000"/>
          </a:solidFill>
          <a:ln w="9525">
            <a:solidFill>
              <a:schemeClr val="tx1"/>
            </a:solidFill>
            <a:round/>
            <a:headEnd/>
            <a:tailEnd/>
          </a:ln>
        </p:spPr>
        <p:txBody>
          <a:bodyPr>
            <a:prstTxWarp prst="textNoShape">
              <a:avLst/>
            </a:prstTxWarp>
          </a:bodyPr>
          <a:lstStyle/>
          <a:p>
            <a:r>
              <a:rPr lang="it-IT">
                <a:solidFill>
                  <a:srgbClr val="FFFFF7"/>
                </a:solidFill>
              </a:rPr>
              <a:t>More</a:t>
            </a:r>
          </a:p>
          <a:p>
            <a:r>
              <a:rPr lang="it-IT">
                <a:solidFill>
                  <a:srgbClr val="FFFFF7"/>
                </a:solidFill>
              </a:rPr>
              <a:t>decision-making</a:t>
            </a:r>
          </a:p>
        </p:txBody>
      </p:sp>
      <p:sp>
        <p:nvSpPr>
          <p:cNvPr id="51212" name="Freccia destra 12"/>
          <p:cNvSpPr>
            <a:spLocks noChangeArrowheads="1"/>
          </p:cNvSpPr>
          <p:nvPr/>
        </p:nvSpPr>
        <p:spPr bwMode="auto">
          <a:xfrm rot="-2671953">
            <a:off x="5592763" y="2711450"/>
            <a:ext cx="977900" cy="485775"/>
          </a:xfrm>
          <a:prstGeom prst="rightArrow">
            <a:avLst>
              <a:gd name="adj1" fmla="val 50000"/>
              <a:gd name="adj2" fmla="val 49861"/>
            </a:avLst>
          </a:prstGeom>
          <a:solidFill>
            <a:srgbClr val="FF0000"/>
          </a:solidFill>
          <a:ln w="9525">
            <a:solidFill>
              <a:srgbClr val="FF0000"/>
            </a:solidFill>
            <a:round/>
            <a:headEnd/>
            <a:tailEnd/>
          </a:ln>
        </p:spPr>
        <p:txBody>
          <a:bodyPr>
            <a:prstTxWarp prst="textNoShape">
              <a:avLst/>
            </a:prstTxWarp>
          </a:bodyPr>
          <a:lstStyle/>
          <a:p>
            <a:endParaRPr lang="it-IT"/>
          </a:p>
        </p:txBody>
      </p:sp>
      <p:sp>
        <p:nvSpPr>
          <p:cNvPr id="51213" name="Freccia destra 13"/>
          <p:cNvSpPr>
            <a:spLocks noChangeArrowheads="1"/>
          </p:cNvSpPr>
          <p:nvPr/>
        </p:nvSpPr>
        <p:spPr bwMode="auto">
          <a:xfrm rot="3084097">
            <a:off x="5934870" y="4691856"/>
            <a:ext cx="976312" cy="485775"/>
          </a:xfrm>
          <a:prstGeom prst="rightArrow">
            <a:avLst>
              <a:gd name="adj1" fmla="val 50000"/>
              <a:gd name="adj2" fmla="val 49910"/>
            </a:avLst>
          </a:prstGeom>
          <a:solidFill>
            <a:srgbClr val="FF0000"/>
          </a:solidFill>
          <a:ln w="9525">
            <a:solidFill>
              <a:srgbClr val="FF0000"/>
            </a:solidFill>
            <a:round/>
            <a:headEnd/>
            <a:tailEnd/>
          </a:ln>
        </p:spPr>
        <p:txBody>
          <a:bodyPr>
            <a:prstTxWarp prst="textNoShape">
              <a:avLst/>
            </a:prstTxWarp>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371600"/>
          </a:xfrm>
          <a:solidFill>
            <a:srgbClr val="333399"/>
          </a:solidFill>
          <a:ln>
            <a:solidFill>
              <a:schemeClr val="accent1"/>
            </a:solidFill>
          </a:ln>
        </p:spPr>
        <p:txBody>
          <a:bodyPr/>
          <a:lstStyle/>
          <a:p>
            <a:pPr eaLnBrk="1" hangingPunct="1">
              <a:defRPr/>
            </a:pPr>
            <a:r>
              <a:rPr lang="it-IT" dirty="0">
                <a:ea typeface="ＭＳ Ｐゴシック" pitchFamily="-106" charset="-128"/>
                <a:cs typeface="ＭＳ Ｐゴシック" pitchFamily="-106" charset="-128"/>
              </a:rPr>
              <a:t> </a:t>
            </a:r>
            <a:endParaRPr lang="it-IT" sz="4000" b="1" dirty="0">
              <a:ln>
                <a:solidFill>
                  <a:srgbClr val="FF0000"/>
                </a:solidFill>
              </a:ln>
              <a:solidFill>
                <a:srgbClr val="333399"/>
              </a:solidFill>
              <a:ea typeface="ＭＳ Ｐゴシック" pitchFamily="-106" charset="-128"/>
              <a:cs typeface="ＭＳ Ｐゴシック" pitchFamily="-106" charset="-128"/>
            </a:endParaRPr>
          </a:p>
          <a:p>
            <a:pPr eaLnBrk="1" hangingPunct="1">
              <a:defRPr/>
            </a:pPr>
            <a:r>
              <a:rPr lang="en-GB" dirty="0">
                <a:solidFill>
                  <a:schemeClr val="accent1"/>
                </a:solidFill>
                <a:ea typeface="ＭＳ Ｐゴシック" pitchFamily="-106" charset="-128"/>
                <a:cs typeface="ＭＳ Ｐゴシック" pitchFamily="-106" charset="-128"/>
              </a:rPr>
              <a:t>Ends-Means Economics.</a:t>
            </a:r>
            <a:endParaRPr lang="en-GB" dirty="0">
              <a:ea typeface="ＭＳ Ｐゴシック" pitchFamily="-106" charset="-128"/>
              <a:cs typeface="ＭＳ Ｐゴシック" pitchFamily="-106" charset="-128"/>
            </a:endParaRPr>
          </a:p>
        </p:txBody>
      </p:sp>
      <p:sp>
        <p:nvSpPr>
          <p:cNvPr id="30723" name="Rectangle 3"/>
          <p:cNvSpPr>
            <a:spLocks noGrp="1" noChangeArrowheads="1"/>
          </p:cNvSpPr>
          <p:nvPr>
            <p:ph type="body" idx="1"/>
          </p:nvPr>
        </p:nvSpPr>
        <p:spPr>
          <a:xfrm>
            <a:off x="304800" y="1600200"/>
            <a:ext cx="8458200" cy="5029200"/>
          </a:xfrm>
        </p:spPr>
        <p:txBody>
          <a:bodyPr/>
          <a:lstStyle/>
          <a:p>
            <a:pPr eaLnBrk="1" hangingPunct="1">
              <a:lnSpc>
                <a:spcPct val="90000"/>
              </a:lnSpc>
            </a:pPr>
            <a:r>
              <a:rPr lang="en-GB" sz="2400" dirty="0"/>
              <a:t>A long tradition has seen economics as a relation between ends and means. The limited viability of means with respect to the ends generates the problem of scarcity and defines the economic problem.</a:t>
            </a:r>
          </a:p>
          <a:p>
            <a:pPr eaLnBrk="1" hangingPunct="1">
              <a:lnSpc>
                <a:spcPct val="90000"/>
              </a:lnSpc>
            </a:pPr>
            <a:endParaRPr lang="en-GB" sz="2400" dirty="0"/>
          </a:p>
          <a:p>
            <a:pPr eaLnBrk="1" hangingPunct="1">
              <a:lnSpc>
                <a:spcPct val="90000"/>
              </a:lnSpc>
            </a:pPr>
            <a:r>
              <a:rPr lang="en-GB" sz="2400" dirty="0"/>
              <a:t>The neoclassical approach of utility maximization under constraints is seen to be the logical consequence of this approach.</a:t>
            </a:r>
          </a:p>
          <a:p>
            <a:pPr eaLnBrk="1" hangingPunct="1">
              <a:lnSpc>
                <a:spcPct val="90000"/>
              </a:lnSpc>
            </a:pPr>
            <a:endParaRPr lang="en-GB" sz="2400" dirty="0"/>
          </a:p>
          <a:p>
            <a:pPr eaLnBrk="1" hangingPunct="1">
              <a:lnSpc>
                <a:spcPct val="90000"/>
              </a:lnSpc>
            </a:pPr>
            <a:r>
              <a:rPr lang="en-GB" sz="2400" dirty="0"/>
              <a:t>In this first lecture I will try to show that the means-ends problem is not consistent with the neoclassical approach. It </a:t>
            </a:r>
            <a:r>
              <a:rPr lang="en-GB" sz="2400" dirty="0">
                <a:solidFill>
                  <a:srgbClr val="FF0000"/>
                </a:solidFill>
              </a:rPr>
              <a:t>requires a more general institutional perspective.</a:t>
            </a:r>
            <a:endParaRPr lang="en-GB"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219200"/>
          </a:xfrm>
          <a:solidFill>
            <a:srgbClr val="331FCC"/>
          </a:solidFill>
        </p:spPr>
        <p:txBody>
          <a:bodyPr/>
          <a:lstStyle/>
          <a:p>
            <a:pPr eaLnBrk="1" hangingPunct="1"/>
            <a:r>
              <a:rPr lang="en-GB">
                <a:solidFill>
                  <a:schemeClr val="bg1"/>
                </a:solidFill>
              </a:rPr>
              <a:t>Dimensions of Bounded Rationality.</a:t>
            </a:r>
            <a:endParaRPr lang="en-GB"/>
          </a:p>
        </p:txBody>
      </p:sp>
      <p:sp>
        <p:nvSpPr>
          <p:cNvPr id="52227" name="Rectangle 3"/>
          <p:cNvSpPr>
            <a:spLocks noGrp="1" noChangeArrowheads="1"/>
          </p:cNvSpPr>
          <p:nvPr>
            <p:ph type="body" idx="1"/>
          </p:nvPr>
        </p:nvSpPr>
        <p:spPr/>
        <p:txBody>
          <a:bodyPr/>
          <a:lstStyle/>
          <a:p>
            <a:pPr marL="609600" indent="-609600" eaLnBrk="1" hangingPunct="1">
              <a:lnSpc>
                <a:spcPct val="90000"/>
              </a:lnSpc>
              <a:spcBef>
                <a:spcPct val="0"/>
              </a:spcBef>
              <a:buFont typeface="Times" pitchFamily="-110" charset="0"/>
              <a:buAutoNum type="arabicParenR"/>
            </a:pPr>
            <a:r>
              <a:rPr lang="en-GB" sz="2400" dirty="0"/>
              <a:t>Limited Communication Capabilities</a:t>
            </a:r>
          </a:p>
          <a:p>
            <a:pPr marL="609600" indent="-609600" eaLnBrk="1" hangingPunct="1">
              <a:lnSpc>
                <a:spcPct val="90000"/>
              </a:lnSpc>
              <a:spcBef>
                <a:spcPct val="0"/>
              </a:spcBef>
              <a:buFont typeface="Times" pitchFamily="-110" charset="0"/>
              <a:buAutoNum type="arabicParenR"/>
            </a:pPr>
            <a:endParaRPr lang="en-GB" sz="2400" dirty="0"/>
          </a:p>
          <a:p>
            <a:pPr marL="609600" indent="-609600" eaLnBrk="1" hangingPunct="1">
              <a:lnSpc>
                <a:spcPct val="90000"/>
              </a:lnSpc>
              <a:spcBef>
                <a:spcPct val="0"/>
              </a:spcBef>
              <a:buFont typeface="Times" pitchFamily="-110" charset="0"/>
              <a:buAutoNum type="arabicParenR"/>
            </a:pPr>
            <a:r>
              <a:rPr lang="en-GB" sz="2400" dirty="0"/>
              <a:t>Limited Information Capabilities</a:t>
            </a:r>
          </a:p>
          <a:p>
            <a:pPr marL="609600" indent="-609600" eaLnBrk="1" hangingPunct="1">
              <a:lnSpc>
                <a:spcPct val="90000"/>
              </a:lnSpc>
              <a:spcBef>
                <a:spcPct val="0"/>
              </a:spcBef>
              <a:buFont typeface="Times" pitchFamily="-110" charset="0"/>
              <a:buAutoNum type="arabicParenR"/>
            </a:pPr>
            <a:endParaRPr lang="en-GB" sz="2400" dirty="0"/>
          </a:p>
          <a:p>
            <a:pPr marL="609600" indent="-609600" eaLnBrk="1" hangingPunct="1">
              <a:lnSpc>
                <a:spcPct val="90000"/>
              </a:lnSpc>
              <a:spcBef>
                <a:spcPct val="0"/>
              </a:spcBef>
              <a:buFont typeface="Times" pitchFamily="-110" charset="0"/>
              <a:buAutoNum type="arabicParenR"/>
            </a:pPr>
            <a:r>
              <a:rPr lang="en-GB" sz="2400" dirty="0">
                <a:solidFill>
                  <a:srgbClr val="331FCC"/>
                </a:solidFill>
              </a:rPr>
              <a:t>Limited Calculation Capabilities </a:t>
            </a:r>
          </a:p>
          <a:p>
            <a:pPr marL="609600" indent="-609600" eaLnBrk="1" hangingPunct="1">
              <a:lnSpc>
                <a:spcPct val="90000"/>
              </a:lnSpc>
              <a:spcBef>
                <a:spcPct val="0"/>
              </a:spcBef>
              <a:buFont typeface="Times" pitchFamily="-110" charset="0"/>
              <a:buNone/>
            </a:pPr>
            <a:r>
              <a:rPr lang="en-GB" sz="2400" dirty="0">
                <a:solidFill>
                  <a:srgbClr val="331FCC"/>
                </a:solidFill>
              </a:rPr>
              <a:t>            (already considered)</a:t>
            </a:r>
          </a:p>
          <a:p>
            <a:pPr marL="609600" indent="-609600" eaLnBrk="1" hangingPunct="1">
              <a:lnSpc>
                <a:spcPct val="90000"/>
              </a:lnSpc>
              <a:spcBef>
                <a:spcPct val="0"/>
              </a:spcBef>
              <a:buFont typeface="Times" pitchFamily="-110" charset="0"/>
              <a:buAutoNum type="arabicParenR"/>
            </a:pPr>
            <a:endParaRPr lang="en-GB" sz="2400" dirty="0"/>
          </a:p>
          <a:p>
            <a:pPr marL="0" indent="0" eaLnBrk="1" hangingPunct="1">
              <a:lnSpc>
                <a:spcPct val="90000"/>
              </a:lnSpc>
              <a:spcBef>
                <a:spcPct val="0"/>
              </a:spcBef>
              <a:buNone/>
            </a:pPr>
            <a:r>
              <a:rPr lang="en-GB" sz="2400" dirty="0"/>
              <a:t>4)   Limited preference formation Capabilities</a:t>
            </a:r>
          </a:p>
          <a:p>
            <a:pPr marL="609600" indent="-609600" eaLnBrk="1" hangingPunct="1">
              <a:lnSpc>
                <a:spcPct val="90000"/>
              </a:lnSpc>
              <a:spcBef>
                <a:spcPct val="0"/>
              </a:spcBef>
              <a:buFont typeface="Times" pitchFamily="-110" charset="0"/>
              <a:buAutoNum type="arabicParenR"/>
            </a:pPr>
            <a:endParaRPr lang="en-GB" sz="2400" dirty="0"/>
          </a:p>
          <a:p>
            <a:pPr marL="0" indent="0" eaLnBrk="1" hangingPunct="1">
              <a:lnSpc>
                <a:spcPct val="90000"/>
              </a:lnSpc>
              <a:spcBef>
                <a:spcPct val="0"/>
              </a:spcBef>
              <a:buNone/>
            </a:pPr>
            <a:r>
              <a:rPr lang="en-GB" sz="2400" dirty="0"/>
              <a:t>5)    Limited emotional Capabilities</a:t>
            </a:r>
          </a:p>
          <a:p>
            <a:pPr marL="609600" indent="-609600" eaLnBrk="1" hangingPunct="1">
              <a:lnSpc>
                <a:spcPct val="90000"/>
              </a:lnSpc>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143000"/>
          </a:xfrm>
          <a:solidFill>
            <a:schemeClr val="accent2"/>
          </a:solidFill>
        </p:spPr>
        <p:txBody>
          <a:bodyPr/>
          <a:lstStyle/>
          <a:p>
            <a:pPr eaLnBrk="1" hangingPunct="1"/>
            <a:r>
              <a:rPr lang="en-GB">
                <a:solidFill>
                  <a:schemeClr val="accent1"/>
                </a:solidFill>
              </a:rPr>
              <a:t>Dimension 5:  Institutional Scarcity</a:t>
            </a:r>
            <a:r>
              <a:rPr lang="en-GB"/>
              <a:t> </a:t>
            </a:r>
          </a:p>
        </p:txBody>
      </p:sp>
      <p:sp>
        <p:nvSpPr>
          <p:cNvPr id="54275" name="Rectangle 3"/>
          <p:cNvSpPr>
            <a:spLocks noGrp="1" noChangeArrowheads="1"/>
          </p:cNvSpPr>
          <p:nvPr>
            <p:ph type="body" idx="1"/>
          </p:nvPr>
        </p:nvSpPr>
        <p:spPr>
          <a:xfrm>
            <a:off x="152400" y="1295400"/>
            <a:ext cx="8763000" cy="4419600"/>
          </a:xfrm>
        </p:spPr>
        <p:txBody>
          <a:bodyPr/>
          <a:lstStyle/>
          <a:p>
            <a:pPr eaLnBrk="1" hangingPunct="1">
              <a:lnSpc>
                <a:spcPct val="90000"/>
              </a:lnSpc>
              <a:buFontTx/>
              <a:buNone/>
            </a:pPr>
            <a:r>
              <a:rPr lang="en-GB" sz="2400"/>
              <a:t>Because of the assumption of complete markets,</a:t>
            </a:r>
          </a:p>
          <a:p>
            <a:pPr eaLnBrk="1" hangingPunct="1">
              <a:lnSpc>
                <a:spcPct val="90000"/>
              </a:lnSpc>
              <a:buFontTx/>
              <a:buNone/>
            </a:pPr>
            <a:r>
              <a:rPr lang="en-GB" sz="2400"/>
              <a:t> Neoclassical economics  rules out the huge gap existing between:</a:t>
            </a:r>
          </a:p>
          <a:p>
            <a:pPr eaLnBrk="1" hangingPunct="1">
              <a:lnSpc>
                <a:spcPct val="90000"/>
              </a:lnSpc>
            </a:pPr>
            <a:r>
              <a:rPr lang="en-GB" sz="2400"/>
              <a:t> the goals of coordinating individual decisions</a:t>
            </a:r>
          </a:p>
          <a:p>
            <a:pPr eaLnBrk="1" hangingPunct="1">
              <a:lnSpc>
                <a:spcPct val="90000"/>
              </a:lnSpc>
            </a:pPr>
            <a:r>
              <a:rPr lang="en-GB" sz="2400"/>
              <a:t> and the institutions that provide the means for this purpose. </a:t>
            </a:r>
          </a:p>
          <a:p>
            <a:pPr eaLnBrk="1" hangingPunct="1">
              <a:lnSpc>
                <a:spcPct val="90000"/>
              </a:lnSpc>
              <a:buFontTx/>
              <a:buNone/>
            </a:pPr>
            <a:r>
              <a:rPr lang="en-GB" sz="2400"/>
              <a:t>If at least one institution (the market) is available at zero costs, we have a world </a:t>
            </a:r>
            <a:r>
              <a:rPr lang="en-GB" sz="2400">
                <a:solidFill>
                  <a:srgbClr val="FF0000"/>
                </a:solidFill>
              </a:rPr>
              <a:t>where collective capabilities are not limited.</a:t>
            </a:r>
            <a:r>
              <a:rPr lang="en-GB" sz="2400"/>
              <a:t> In this world the problem of institutional scarcity does not arise.</a:t>
            </a:r>
          </a:p>
          <a:p>
            <a:pPr eaLnBrk="1" hangingPunct="1">
              <a:lnSpc>
                <a:spcPct val="90000"/>
              </a:lnSpc>
              <a:buFontTx/>
              <a:buNone/>
            </a:pPr>
            <a:r>
              <a:rPr lang="en-GB" sz="2400"/>
              <a:t>However, setting up, improving and running institutions is a long historical process which requires the solution of numerous collective action problems. For instance, the blossoming of markets require common rules and cultural standards as well as institutions defining and enforcing property rights.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9144000" cy="1371600"/>
          </a:xfrm>
          <a:solidFill>
            <a:schemeClr val="accent2"/>
          </a:solidFill>
        </p:spPr>
        <p:txBody>
          <a:bodyPr/>
          <a:lstStyle/>
          <a:p>
            <a:pPr eaLnBrk="1" hangingPunct="1"/>
            <a:r>
              <a:rPr lang="en-GB">
                <a:solidFill>
                  <a:schemeClr val="accent1"/>
                </a:solidFill>
              </a:rPr>
              <a:t> The roots of institutional constraints</a:t>
            </a:r>
            <a:endParaRPr lang="en-GB"/>
          </a:p>
        </p:txBody>
      </p:sp>
      <p:sp>
        <p:nvSpPr>
          <p:cNvPr id="55299" name="Rectangle 3"/>
          <p:cNvSpPr>
            <a:spLocks noChangeArrowheads="1"/>
          </p:cNvSpPr>
          <p:nvPr/>
        </p:nvSpPr>
        <p:spPr bwMode="auto">
          <a:xfrm>
            <a:off x="152400" y="1600200"/>
            <a:ext cx="8610600" cy="457200"/>
          </a:xfrm>
          <a:prstGeom prst="rect">
            <a:avLst/>
          </a:prstGeom>
          <a:noFill/>
          <a:ln w="9525">
            <a:noFill/>
            <a:miter lim="800000"/>
            <a:headEnd/>
            <a:tailEnd/>
          </a:ln>
        </p:spPr>
        <p:txBody>
          <a:bodyPr>
            <a:prstTxWarp prst="textNoShape">
              <a:avLst/>
            </a:prstTxWarp>
            <a:spAutoFit/>
          </a:bodyPr>
          <a:lstStyle/>
          <a:p>
            <a:endParaRPr lang="it-IT"/>
          </a:p>
        </p:txBody>
      </p:sp>
      <p:sp>
        <p:nvSpPr>
          <p:cNvPr id="55300" name="Rectangle 4"/>
          <p:cNvSpPr>
            <a:spLocks noChangeArrowheads="1"/>
          </p:cNvSpPr>
          <p:nvPr/>
        </p:nvSpPr>
        <p:spPr bwMode="auto">
          <a:xfrm>
            <a:off x="293688" y="1435100"/>
            <a:ext cx="8240712" cy="5203825"/>
          </a:xfrm>
          <a:prstGeom prst="rect">
            <a:avLst/>
          </a:prstGeom>
          <a:noFill/>
          <a:ln w="9525">
            <a:noFill/>
            <a:miter lim="800000"/>
            <a:headEnd/>
            <a:tailEnd/>
          </a:ln>
        </p:spPr>
        <p:txBody>
          <a:bodyPr>
            <a:prstTxWarp prst="textNoShape">
              <a:avLst/>
            </a:prstTxWarp>
            <a:spAutoFit/>
          </a:bodyPr>
          <a:lstStyle/>
          <a:p>
            <a:pPr marL="457200" indent="-457200"/>
            <a:r>
              <a:rPr lang="en-GB"/>
              <a:t>Institutional constraints are due to all the forms of scarcity that we have seen before:</a:t>
            </a:r>
          </a:p>
          <a:p>
            <a:pPr marL="457200" indent="-457200"/>
            <a:r>
              <a:rPr lang="en-GB"/>
              <a:t>1) </a:t>
            </a:r>
            <a:r>
              <a:rPr lang="en-GB">
                <a:solidFill>
                  <a:srgbClr val="331FCC"/>
                </a:solidFill>
              </a:rPr>
              <a:t>Material constraints</a:t>
            </a:r>
            <a:r>
              <a:rPr lang="en-GB"/>
              <a:t> imply that limited resources can be invested in the building on institutions.</a:t>
            </a:r>
          </a:p>
          <a:p>
            <a:pPr marL="457200" indent="-457200"/>
            <a:r>
              <a:rPr lang="en-GB"/>
              <a:t>2) </a:t>
            </a:r>
            <a:r>
              <a:rPr lang="en-GB">
                <a:solidFill>
                  <a:srgbClr val="331FCC"/>
                </a:solidFill>
              </a:rPr>
              <a:t>Self-realization needs</a:t>
            </a:r>
            <a:r>
              <a:rPr lang="en-GB"/>
              <a:t> make the institutions of production very complex: they cannot be simply means to future and present consumption. </a:t>
            </a:r>
          </a:p>
          <a:p>
            <a:pPr marL="457200" indent="-457200"/>
            <a:r>
              <a:rPr lang="en-GB"/>
              <a:t>3) </a:t>
            </a:r>
            <a:r>
              <a:rPr lang="en-GB">
                <a:solidFill>
                  <a:srgbClr val="331FCC"/>
                </a:solidFill>
              </a:rPr>
              <a:t>The quest for and the use in production of positional goods</a:t>
            </a:r>
            <a:r>
              <a:rPr lang="en-GB"/>
              <a:t> imply positional competition and continuous rent-seeking, which undermine the task of institutional building.</a:t>
            </a:r>
          </a:p>
          <a:p>
            <a:pPr marL="457200" indent="-457200"/>
            <a:r>
              <a:rPr lang="en-GB"/>
              <a:t>4) Because of </a:t>
            </a:r>
            <a:r>
              <a:rPr lang="en-GB">
                <a:solidFill>
                  <a:srgbClr val="331FCC"/>
                </a:solidFill>
              </a:rPr>
              <a:t>the limitations of human intelligence</a:t>
            </a:r>
            <a:r>
              <a:rPr lang="en-GB"/>
              <a:t>, humans can concentrate only on some pieces of the current institutions and take for granted the remaining parts.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0"/>
            <a:ext cx="9144000" cy="1295400"/>
          </a:xfrm>
          <a:solidFill>
            <a:schemeClr val="accent2"/>
          </a:solidFill>
        </p:spPr>
        <p:txBody>
          <a:bodyPr/>
          <a:lstStyle/>
          <a:p>
            <a:pPr eaLnBrk="1" hangingPunct="1"/>
            <a:r>
              <a:rPr lang="en-GB">
                <a:solidFill>
                  <a:schemeClr val="accent1"/>
                </a:solidFill>
              </a:rPr>
              <a:t>Production of institutions by the means of institutions.</a:t>
            </a:r>
            <a:endParaRPr lang="en-GB"/>
          </a:p>
        </p:txBody>
      </p:sp>
      <p:sp>
        <p:nvSpPr>
          <p:cNvPr id="56323" name="Rectangle 3"/>
          <p:cNvSpPr>
            <a:spLocks noChangeArrowheads="1"/>
          </p:cNvSpPr>
          <p:nvPr/>
        </p:nvSpPr>
        <p:spPr bwMode="auto">
          <a:xfrm>
            <a:off x="212725" y="1330325"/>
            <a:ext cx="8550275" cy="5568950"/>
          </a:xfrm>
          <a:prstGeom prst="rect">
            <a:avLst/>
          </a:prstGeom>
          <a:noFill/>
          <a:ln w="9525">
            <a:noFill/>
            <a:miter lim="800000"/>
            <a:headEnd/>
            <a:tailEnd/>
          </a:ln>
        </p:spPr>
        <p:txBody>
          <a:bodyPr>
            <a:prstTxWarp prst="textNoShape">
              <a:avLst/>
            </a:prstTxWarp>
            <a:spAutoFit/>
          </a:bodyPr>
          <a:lstStyle/>
          <a:p>
            <a:r>
              <a:rPr lang="en-GB">
                <a:solidFill>
                  <a:srgbClr val="FF0000"/>
                </a:solidFill>
              </a:rPr>
              <a:t>5) However a fifth constraint is self-referential:</a:t>
            </a:r>
          </a:p>
          <a:p>
            <a:r>
              <a:rPr lang="en-GB" b="1" i="1">
                <a:solidFill>
                  <a:srgbClr val="331FCC"/>
                </a:solidFill>
              </a:rPr>
              <a:t>Institutions are also built by using preceding institutions.</a:t>
            </a:r>
            <a:endParaRPr lang="en-GB" b="1">
              <a:solidFill>
                <a:srgbClr val="331FCC"/>
              </a:solidFill>
            </a:endParaRPr>
          </a:p>
          <a:p>
            <a:endParaRPr lang="en-GB"/>
          </a:p>
          <a:p>
            <a:r>
              <a:rPr lang="en-GB"/>
              <a:t>Institutional building is a long and complex process by which different countries develop along paths whose characteristics cannot be judged independently of their past institutions.</a:t>
            </a:r>
          </a:p>
          <a:p>
            <a:r>
              <a:rPr lang="en-GB"/>
              <a:t>The development of institutions is related to all forms of scarcity, including the historical conditions of a country or, in other words, its own present institutional constraints.</a:t>
            </a:r>
          </a:p>
          <a:p>
            <a:endParaRPr lang="en-GB"/>
          </a:p>
          <a:p>
            <a:r>
              <a:rPr lang="en-GB"/>
              <a:t>Institutional economics must inevitably deal </a:t>
            </a:r>
            <a:r>
              <a:rPr lang="en-GB" b="1">
                <a:solidFill>
                  <a:srgbClr val="331FCC"/>
                </a:solidFill>
              </a:rPr>
              <a:t>with the  historical specificity of the human species and the historical specificity of different societies</a:t>
            </a:r>
            <a:r>
              <a:rPr lang="en-GB"/>
              <a:t>. Some institutions that work in some place and time may turn out to be bad arrangements in different situations.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228600"/>
            <a:ext cx="7772400" cy="1143000"/>
          </a:xfrm>
        </p:spPr>
        <p:txBody>
          <a:bodyPr/>
          <a:lstStyle/>
          <a:p>
            <a:pPr eaLnBrk="1" hangingPunct="1"/>
            <a:r>
              <a:rPr lang="en-GB" sz="2800" b="1"/>
              <a:t>Two architectures of economic theory</a:t>
            </a:r>
            <a:endParaRPr lang="en-GB"/>
          </a:p>
        </p:txBody>
      </p:sp>
      <p:sp>
        <p:nvSpPr>
          <p:cNvPr id="57347" name="Rectangle 3"/>
          <p:cNvSpPr>
            <a:spLocks noGrp="1" noChangeArrowheads="1"/>
          </p:cNvSpPr>
          <p:nvPr>
            <p:ph type="body" idx="1"/>
          </p:nvPr>
        </p:nvSpPr>
        <p:spPr>
          <a:xfrm>
            <a:off x="838200" y="1219200"/>
            <a:ext cx="7620000" cy="2209800"/>
          </a:xfrm>
          <a:ln>
            <a:solidFill>
              <a:schemeClr val="accent2"/>
            </a:solidFill>
          </a:ln>
        </p:spPr>
        <p:txBody>
          <a:bodyPr/>
          <a:lstStyle/>
          <a:p>
            <a:pPr eaLnBrk="1" hangingPunct="1">
              <a:buFontTx/>
              <a:buNone/>
            </a:pPr>
            <a:r>
              <a:rPr lang="en-GB" b="1">
                <a:solidFill>
                  <a:srgbClr val="996633"/>
                </a:solidFill>
              </a:rPr>
              <a:t>Consumers</a:t>
            </a:r>
            <a:r>
              <a:rPr lang="en-GB"/>
              <a:t>                                           </a:t>
            </a:r>
            <a:r>
              <a:rPr lang="en-GB" b="1">
                <a:solidFill>
                  <a:srgbClr val="996633"/>
                </a:solidFill>
              </a:rPr>
              <a:t>Firms</a:t>
            </a:r>
            <a:endParaRPr lang="en-GB" b="1"/>
          </a:p>
          <a:p>
            <a:pPr eaLnBrk="1" hangingPunct="1">
              <a:buFontTx/>
              <a:buNone/>
            </a:pPr>
            <a:endParaRPr lang="en-GB"/>
          </a:p>
          <a:p>
            <a:pPr eaLnBrk="1" hangingPunct="1">
              <a:buFontTx/>
              <a:buNone/>
            </a:pPr>
            <a:r>
              <a:rPr lang="en-GB"/>
              <a:t>                               </a:t>
            </a:r>
            <a:r>
              <a:rPr lang="en-GB" b="1">
                <a:solidFill>
                  <a:srgbClr val="FF0000"/>
                </a:solidFill>
              </a:rPr>
              <a:t>Markets </a:t>
            </a:r>
            <a:r>
              <a:rPr lang="en-GB"/>
              <a:t>                    </a:t>
            </a:r>
          </a:p>
        </p:txBody>
      </p:sp>
      <p:sp>
        <p:nvSpPr>
          <p:cNvPr id="57348" name="Rectangle 4"/>
          <p:cNvSpPr>
            <a:spLocks noChangeArrowheads="1"/>
          </p:cNvSpPr>
          <p:nvPr/>
        </p:nvSpPr>
        <p:spPr bwMode="auto">
          <a:xfrm>
            <a:off x="920750" y="3987800"/>
            <a:ext cx="7766050" cy="457200"/>
          </a:xfrm>
          <a:prstGeom prst="rect">
            <a:avLst/>
          </a:prstGeom>
          <a:noFill/>
          <a:ln w="9525">
            <a:noFill/>
            <a:miter lim="800000"/>
            <a:headEnd/>
            <a:tailEnd/>
          </a:ln>
        </p:spPr>
        <p:txBody>
          <a:bodyPr>
            <a:prstTxWarp prst="textNoShape">
              <a:avLst/>
            </a:prstTxWarp>
            <a:spAutoFit/>
          </a:bodyPr>
          <a:lstStyle/>
          <a:p>
            <a:endParaRPr lang="it-IT"/>
          </a:p>
        </p:txBody>
      </p:sp>
      <p:sp>
        <p:nvSpPr>
          <p:cNvPr id="57349" name="Rectangle 5"/>
          <p:cNvSpPr>
            <a:spLocks noChangeArrowheads="1"/>
          </p:cNvSpPr>
          <p:nvPr/>
        </p:nvSpPr>
        <p:spPr bwMode="auto">
          <a:xfrm>
            <a:off x="838200" y="4343400"/>
            <a:ext cx="7677150" cy="2051050"/>
          </a:xfrm>
          <a:prstGeom prst="rect">
            <a:avLst/>
          </a:prstGeom>
          <a:noFill/>
          <a:ln w="9525">
            <a:solidFill>
              <a:schemeClr val="accent2"/>
            </a:solidFill>
            <a:miter lim="800000"/>
            <a:headEnd/>
            <a:tailEnd/>
          </a:ln>
        </p:spPr>
        <p:txBody>
          <a:bodyPr wrap="none">
            <a:prstTxWarp prst="textNoShape">
              <a:avLst/>
            </a:prstTxWarp>
            <a:spAutoFit/>
          </a:bodyPr>
          <a:lstStyle/>
          <a:p>
            <a:r>
              <a:rPr lang="en-GB"/>
              <a:t>                                       </a:t>
            </a:r>
            <a:r>
              <a:rPr lang="en-GB" sz="3200" b="1">
                <a:solidFill>
                  <a:srgbClr val="996633"/>
                </a:solidFill>
              </a:rPr>
              <a:t>Individuals</a:t>
            </a:r>
            <a:endParaRPr lang="en-GB" sz="3200"/>
          </a:p>
          <a:p>
            <a:endParaRPr lang="en-GB" sz="3200"/>
          </a:p>
          <a:p>
            <a:endParaRPr lang="en-GB" sz="3200"/>
          </a:p>
          <a:p>
            <a:r>
              <a:rPr lang="en-GB" sz="3200" b="1">
                <a:solidFill>
                  <a:srgbClr val="FF0000"/>
                </a:solidFill>
              </a:rPr>
              <a:t>Markets</a:t>
            </a:r>
            <a:r>
              <a:rPr lang="en-GB" sz="3200"/>
              <a:t>                                                </a:t>
            </a:r>
            <a:r>
              <a:rPr lang="en-GB" sz="3200">
                <a:solidFill>
                  <a:srgbClr val="FF0000"/>
                </a:solidFill>
              </a:rPr>
              <a:t> </a:t>
            </a:r>
            <a:r>
              <a:rPr lang="en-GB" sz="3200" b="1">
                <a:solidFill>
                  <a:srgbClr val="FF0000"/>
                </a:solidFill>
              </a:rPr>
              <a:t>Firms</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p:txBody>
          <a:bodyPr/>
          <a:lstStyle/>
          <a:p>
            <a:pPr eaLnBrk="1" hangingPunct="1"/>
            <a:r>
              <a:rPr lang="en-GB">
                <a:ea typeface="ヒラギノ角ゴ Pro W3" pitchFamily="-110" charset="-128"/>
                <a:cs typeface="ヒラギノ角ゴ Pro W3" pitchFamily="-110" charset="-128"/>
              </a:rPr>
              <a:t> Ronald vs. Ronald</a:t>
            </a:r>
          </a:p>
        </p:txBody>
      </p:sp>
      <p:sp>
        <p:nvSpPr>
          <p:cNvPr id="59395" name="Segnaposto contenuto 2"/>
          <p:cNvSpPr>
            <a:spLocks noGrp="1"/>
          </p:cNvSpPr>
          <p:nvPr>
            <p:ph idx="1"/>
          </p:nvPr>
        </p:nvSpPr>
        <p:spPr/>
        <p:txBody>
          <a:bodyPr/>
          <a:lstStyle/>
          <a:p>
            <a:pPr eaLnBrk="1" hangingPunct="1"/>
            <a:r>
              <a:rPr lang="en-GB">
                <a:ea typeface="ヒラギノ角ゴ Pro W3" pitchFamily="-110" charset="-128"/>
                <a:cs typeface="ヒラギノ角ゴ Pro W3" pitchFamily="-110" charset="-128"/>
              </a:rPr>
              <a:t>The Young(er)                                The Old</a:t>
            </a:r>
          </a:p>
        </p:txBody>
      </p:sp>
      <p:pic>
        <p:nvPicPr>
          <p:cNvPr id="59396" name="Immagine 3"/>
          <p:cNvPicPr>
            <a:picLocks noChangeAspect="1"/>
          </p:cNvPicPr>
          <p:nvPr/>
        </p:nvPicPr>
        <p:blipFill>
          <a:blip r:embed="rId2"/>
          <a:srcRect/>
          <a:stretch>
            <a:fillRect/>
          </a:stretch>
        </p:blipFill>
        <p:spPr bwMode="auto">
          <a:xfrm>
            <a:off x="1066800" y="3200400"/>
            <a:ext cx="2228850" cy="2984500"/>
          </a:xfrm>
          <a:prstGeom prst="rect">
            <a:avLst/>
          </a:prstGeom>
          <a:noFill/>
          <a:ln w="9525">
            <a:noFill/>
            <a:miter lim="800000"/>
            <a:headEnd/>
            <a:tailEnd/>
          </a:ln>
        </p:spPr>
      </p:pic>
      <p:pic>
        <p:nvPicPr>
          <p:cNvPr id="59397" name="Immagine 4"/>
          <p:cNvPicPr>
            <a:picLocks noChangeAspect="1"/>
          </p:cNvPicPr>
          <p:nvPr/>
        </p:nvPicPr>
        <p:blipFill>
          <a:blip r:embed="rId3"/>
          <a:srcRect/>
          <a:stretch>
            <a:fillRect/>
          </a:stretch>
        </p:blipFill>
        <p:spPr bwMode="auto">
          <a:xfrm>
            <a:off x="6400800" y="3352800"/>
            <a:ext cx="2109788" cy="29860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p:txBody>
          <a:bodyPr/>
          <a:lstStyle/>
          <a:p>
            <a:pPr eaLnBrk="1" hangingPunct="1"/>
            <a:r>
              <a:rPr lang="en-GB">
                <a:solidFill>
                  <a:srgbClr val="FF0000"/>
                </a:solidFill>
                <a:ea typeface="ヒラギノ角ゴ Pro W3" pitchFamily="-110" charset="-128"/>
                <a:cs typeface="ヒラギノ角ゴ Pro W3" pitchFamily="-110" charset="-128"/>
              </a:rPr>
              <a:t>The Young English Socialist.</a:t>
            </a:r>
          </a:p>
        </p:txBody>
      </p:sp>
      <p:sp>
        <p:nvSpPr>
          <p:cNvPr id="3" name="Segnaposto contenuto 2"/>
          <p:cNvSpPr>
            <a:spLocks noGrp="1"/>
          </p:cNvSpPr>
          <p:nvPr>
            <p:ph idx="1"/>
          </p:nvPr>
        </p:nvSpPr>
        <p:spPr>
          <a:xfrm>
            <a:off x="4286250" y="1600200"/>
            <a:ext cx="4400550" cy="4525963"/>
          </a:xfrm>
          <a:solidFill>
            <a:srgbClr val="FF0000"/>
          </a:solidFill>
        </p:spPr>
        <p:txBody>
          <a:bodyPr rtlCol="0">
            <a:normAutofit fontScale="92500" lnSpcReduction="20000"/>
          </a:bodyPr>
          <a:lstStyle/>
          <a:p>
            <a:pPr eaLnBrk="1" fontAlgn="auto" hangingPunct="1">
              <a:spcAft>
                <a:spcPts val="0"/>
              </a:spcAft>
              <a:buFont typeface="Arial"/>
              <a:buNone/>
              <a:defRPr/>
            </a:pPr>
            <a:r>
              <a:rPr lang="en-GB" b="1" dirty="0">
                <a:solidFill>
                  <a:schemeClr val="bg1"/>
                </a:solidFill>
                <a:ea typeface="+mn-ea"/>
                <a:cs typeface="+mn-cs"/>
              </a:rPr>
              <a:t>Some fifty-five years ago, in a seminal article called The Nature of the Firm, a young socialist named Ronald </a:t>
            </a:r>
            <a:r>
              <a:rPr lang="en-GB" b="1" dirty="0" err="1">
                <a:solidFill>
                  <a:schemeClr val="bg1"/>
                </a:solidFill>
                <a:ea typeface="+mn-ea"/>
                <a:cs typeface="+mn-cs"/>
              </a:rPr>
              <a:t>Coase</a:t>
            </a:r>
            <a:r>
              <a:rPr lang="en-GB" b="1" dirty="0">
                <a:solidFill>
                  <a:schemeClr val="bg1"/>
                </a:solidFill>
                <a:ea typeface="+mn-ea"/>
                <a:cs typeface="+mn-cs"/>
              </a:rPr>
              <a:t> sought to explain the existence of firms, of organizations within which markets were replaced by hierarchy and command. </a:t>
            </a:r>
            <a:r>
              <a:rPr lang="en-GB" dirty="0">
                <a:solidFill>
                  <a:schemeClr val="bg1"/>
                </a:solidFill>
                <a:ea typeface="+mn-ea"/>
                <a:cs typeface="+mn-cs"/>
              </a:rPr>
              <a:t>                                 </a:t>
            </a:r>
          </a:p>
        </p:txBody>
      </p:sp>
      <p:pic>
        <p:nvPicPr>
          <p:cNvPr id="60420" name="Immagine 3"/>
          <p:cNvPicPr>
            <a:picLocks noChangeAspect="1"/>
          </p:cNvPicPr>
          <p:nvPr/>
        </p:nvPicPr>
        <p:blipFill>
          <a:blip r:embed="rId2"/>
          <a:srcRect/>
          <a:stretch>
            <a:fillRect/>
          </a:stretch>
        </p:blipFill>
        <p:spPr bwMode="auto">
          <a:xfrm>
            <a:off x="1138238" y="2425700"/>
            <a:ext cx="2228850" cy="2984500"/>
          </a:xfrm>
          <a:prstGeom prst="rect">
            <a:avLst/>
          </a:prstGeom>
          <a:noFill/>
          <a:ln w="9525">
            <a:noFill/>
            <a:miter lim="800000"/>
            <a:headEnd/>
            <a:tailEnd/>
          </a:ln>
        </p:spPr>
      </p:pic>
      <p:sp>
        <p:nvSpPr>
          <p:cNvPr id="60421" name="CasellaDiTesto 5"/>
          <p:cNvSpPr txBox="1">
            <a:spLocks noChangeArrowheads="1"/>
          </p:cNvSpPr>
          <p:nvPr/>
        </p:nvSpPr>
        <p:spPr bwMode="auto">
          <a:xfrm>
            <a:off x="604838" y="5883275"/>
            <a:ext cx="3333750" cy="646113"/>
          </a:xfrm>
          <a:prstGeom prst="rect">
            <a:avLst/>
          </a:prstGeom>
          <a:noFill/>
          <a:ln w="9525">
            <a:noFill/>
            <a:miter lim="800000"/>
            <a:headEnd/>
            <a:tailEnd/>
          </a:ln>
        </p:spPr>
        <p:txBody>
          <a:bodyPr>
            <a:prstTxWarp prst="textNoShape">
              <a:avLst/>
            </a:prstTxWarp>
            <a:spAutoFit/>
          </a:bodyPr>
          <a:lstStyle/>
          <a:p>
            <a:r>
              <a:rPr lang="en-GB" b="1">
                <a:latin typeface="Calibri" charset="0"/>
              </a:rPr>
              <a:t>In the words </a:t>
            </a:r>
          </a:p>
          <a:p>
            <a:r>
              <a:rPr lang="en-GB" b="1">
                <a:latin typeface="Calibri" charset="0"/>
              </a:rPr>
              <a:t>of Guido Calabresi: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pPr eaLnBrk="1" hangingPunct="1"/>
            <a:r>
              <a:rPr lang="en-GB">
                <a:solidFill>
                  <a:srgbClr val="0000FF"/>
                </a:solidFill>
                <a:ea typeface="ヒラギノ角ゴ Pro W3" pitchFamily="-110" charset="-128"/>
                <a:cs typeface="ヒラギノ角ゴ Pro W3" pitchFamily="-110" charset="-128"/>
              </a:rPr>
              <a:t>The Old American Libertarian.</a:t>
            </a:r>
          </a:p>
        </p:txBody>
      </p:sp>
      <p:sp>
        <p:nvSpPr>
          <p:cNvPr id="3" name="Segnaposto contenuto 2"/>
          <p:cNvSpPr>
            <a:spLocks noGrp="1"/>
          </p:cNvSpPr>
          <p:nvPr>
            <p:ph idx="1"/>
          </p:nvPr>
        </p:nvSpPr>
        <p:spPr>
          <a:xfrm>
            <a:off x="4475163" y="1717675"/>
            <a:ext cx="4433887" cy="4535488"/>
          </a:xfrm>
          <a:solidFill>
            <a:srgbClr val="0000FF"/>
          </a:solidFill>
        </p:spPr>
        <p:txBody>
          <a:bodyPr rtlCol="0">
            <a:normAutofit fontScale="92500" lnSpcReduction="20000"/>
          </a:bodyPr>
          <a:lstStyle/>
          <a:p>
            <a:pPr eaLnBrk="1" fontAlgn="auto" hangingPunct="1">
              <a:spcAft>
                <a:spcPts val="0"/>
              </a:spcAft>
              <a:buFont typeface="Arial"/>
              <a:buNone/>
              <a:defRPr/>
            </a:pPr>
            <a:r>
              <a:rPr lang="en-US" b="1" dirty="0">
                <a:solidFill>
                  <a:schemeClr val="bg1"/>
                </a:solidFill>
                <a:ea typeface="+mn-ea"/>
                <a:cs typeface="+mn-cs"/>
              </a:rPr>
              <a:t>Twenty-five years later, in The Problem of Social Cost, Ronald </a:t>
            </a:r>
            <a:r>
              <a:rPr lang="en-US" b="1" dirty="0" err="1">
                <a:solidFill>
                  <a:schemeClr val="bg1"/>
                </a:solidFill>
                <a:ea typeface="+mn-ea"/>
                <a:cs typeface="+mn-cs"/>
              </a:rPr>
              <a:t>Coase</a:t>
            </a:r>
            <a:r>
              <a:rPr lang="en-US" b="1" dirty="0">
                <a:solidFill>
                  <a:schemeClr val="bg1"/>
                </a:solidFill>
                <a:ea typeface="+mn-ea"/>
                <a:cs typeface="+mn-cs"/>
              </a:rPr>
              <a:t>, by then a middle-aged libertarian, indicated how markets could replace hierarchy and command structures to the perceived benefit of those who organized them</a:t>
            </a:r>
            <a:endParaRPr lang="en-US" dirty="0">
              <a:solidFill>
                <a:schemeClr val="bg1"/>
              </a:solidFill>
              <a:ea typeface="+mn-ea"/>
              <a:cs typeface="+mn-cs"/>
            </a:endParaRPr>
          </a:p>
        </p:txBody>
      </p:sp>
      <p:pic>
        <p:nvPicPr>
          <p:cNvPr id="61444" name="Immagine 4"/>
          <p:cNvPicPr>
            <a:picLocks noChangeAspect="1"/>
          </p:cNvPicPr>
          <p:nvPr/>
        </p:nvPicPr>
        <p:blipFill>
          <a:blip r:embed="rId2"/>
          <a:srcRect/>
          <a:stretch>
            <a:fillRect/>
          </a:stretch>
        </p:blipFill>
        <p:spPr bwMode="auto">
          <a:xfrm>
            <a:off x="604838" y="1717675"/>
            <a:ext cx="2111375" cy="2984500"/>
          </a:xfrm>
          <a:prstGeom prst="rect">
            <a:avLst/>
          </a:prstGeom>
          <a:noFill/>
          <a:ln w="9525">
            <a:noFill/>
            <a:miter lim="800000"/>
            <a:headEnd/>
            <a:tailEnd/>
          </a:ln>
        </p:spPr>
      </p:pic>
      <p:sp>
        <p:nvSpPr>
          <p:cNvPr id="61445" name="CasellaDiTesto 5"/>
          <p:cNvSpPr txBox="1">
            <a:spLocks noChangeArrowheads="1"/>
          </p:cNvSpPr>
          <p:nvPr/>
        </p:nvSpPr>
        <p:spPr bwMode="auto">
          <a:xfrm>
            <a:off x="604838" y="5780088"/>
            <a:ext cx="3057525" cy="647700"/>
          </a:xfrm>
          <a:prstGeom prst="rect">
            <a:avLst/>
          </a:prstGeom>
          <a:noFill/>
          <a:ln w="9525">
            <a:noFill/>
            <a:miter lim="800000"/>
            <a:headEnd/>
            <a:tailEnd/>
          </a:ln>
        </p:spPr>
        <p:txBody>
          <a:bodyPr>
            <a:prstTxWarp prst="textNoShape">
              <a:avLst/>
            </a:prstTxWarp>
            <a:spAutoFit/>
          </a:bodyPr>
          <a:lstStyle/>
          <a:p>
            <a:r>
              <a:rPr lang="en-GB" b="1">
                <a:latin typeface="Calibri" charset="0"/>
              </a:rPr>
              <a:t>In the words </a:t>
            </a:r>
          </a:p>
          <a:p>
            <a:r>
              <a:rPr lang="en-GB" b="1">
                <a:latin typeface="Calibri" charset="0"/>
              </a:rPr>
              <a:t>of Guido Calabresi: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71344" y="1942574"/>
            <a:ext cx="6550258" cy="1877707"/>
          </a:xfrm>
          <a:solidFill>
            <a:srgbClr val="FFFF00"/>
          </a:solidFill>
        </p:spPr>
        <p:txBody>
          <a:bodyPr rtlCol="0">
            <a:normAutofit/>
          </a:bodyPr>
          <a:lstStyle/>
          <a:p>
            <a:pPr eaLnBrk="1" fontAlgn="auto" hangingPunct="1">
              <a:spcAft>
                <a:spcPts val="0"/>
              </a:spcAft>
              <a:defRPr/>
            </a:pPr>
            <a:r>
              <a:rPr lang="en-GB" sz="3600" dirty="0">
                <a:ln>
                  <a:solidFill>
                    <a:srgbClr val="008000"/>
                  </a:solidFill>
                </a:ln>
                <a:solidFill>
                  <a:srgbClr val="0000FF"/>
                </a:solidFill>
                <a:ea typeface="+mj-ea"/>
                <a:cs typeface="+mj-cs"/>
              </a:rPr>
              <a:t>Mixing ages:</a:t>
            </a:r>
            <a:br>
              <a:rPr lang="en-GB" sz="3600" dirty="0">
                <a:ln>
                  <a:solidFill>
                    <a:srgbClr val="008000"/>
                  </a:solidFill>
                </a:ln>
                <a:solidFill>
                  <a:srgbClr val="0000FF"/>
                </a:solidFill>
                <a:ea typeface="+mj-ea"/>
                <a:cs typeface="+mj-cs"/>
              </a:rPr>
            </a:br>
            <a:r>
              <a:rPr lang="en-GB" sz="3600" dirty="0">
                <a:ln>
                  <a:solidFill>
                    <a:srgbClr val="008000"/>
                  </a:solidFill>
                </a:ln>
                <a:solidFill>
                  <a:srgbClr val="0000FF"/>
                </a:solidFill>
                <a:ea typeface="+mj-ea"/>
                <a:cs typeface="+mj-cs"/>
              </a:rPr>
              <a:t> a</a:t>
            </a:r>
            <a:r>
              <a:rPr lang="en-GB" sz="3600" dirty="0">
                <a:ln>
                  <a:solidFill>
                    <a:srgbClr val="008000"/>
                  </a:solidFill>
                </a:ln>
                <a:solidFill>
                  <a:srgbClr val="660066"/>
                </a:solidFill>
                <a:ea typeface="+mj-ea"/>
                <a:cs typeface="+mj-cs"/>
              </a:rPr>
              <a:t> Schizophrenic </a:t>
            </a:r>
            <a:br>
              <a:rPr lang="en-GB" sz="3600" dirty="0">
                <a:ln>
                  <a:solidFill>
                    <a:srgbClr val="008000"/>
                  </a:solidFill>
                </a:ln>
                <a:ea typeface="+mj-ea"/>
                <a:cs typeface="+mj-cs"/>
              </a:rPr>
            </a:br>
            <a:r>
              <a:rPr lang="en-GB" sz="3600" dirty="0">
                <a:ln>
                  <a:solidFill>
                    <a:srgbClr val="008000"/>
                  </a:solidFill>
                </a:ln>
                <a:solidFill>
                  <a:srgbClr val="0000FF"/>
                </a:solidFill>
                <a:ea typeface="+mj-ea"/>
                <a:cs typeface="+mj-cs"/>
              </a:rPr>
              <a:t>Ronald?</a:t>
            </a:r>
          </a:p>
        </p:txBody>
      </p:sp>
      <p:sp>
        <p:nvSpPr>
          <p:cNvPr id="3" name="Sottotitolo 2"/>
          <p:cNvSpPr>
            <a:spLocks noGrp="1"/>
          </p:cNvSpPr>
          <p:nvPr>
            <p:ph type="subTitle" idx="1"/>
          </p:nvPr>
        </p:nvSpPr>
        <p:spPr>
          <a:xfrm>
            <a:off x="1637064" y="3886200"/>
            <a:ext cx="6135335" cy="1421619"/>
          </a:xfrm>
        </p:spPr>
        <p:txBody>
          <a:bodyPr rtlCol="0">
            <a:normAutofit/>
          </a:bodyPr>
          <a:lstStyle/>
          <a:p>
            <a:pPr eaLnBrk="1" fontAlgn="auto" hangingPunct="1">
              <a:spcAft>
                <a:spcPts val="0"/>
              </a:spcAft>
              <a:buFont typeface="Arial"/>
              <a:buNone/>
              <a:defRPr/>
            </a:pPr>
            <a:r>
              <a:rPr lang="en-GB" b="1" dirty="0">
                <a:ln>
                  <a:solidFill>
                    <a:srgbClr val="008000"/>
                  </a:solidFill>
                </a:ln>
                <a:solidFill>
                  <a:srgbClr val="FF0000"/>
                </a:solidFill>
                <a:ea typeface="+mn-ea"/>
                <a:cs typeface="+mn-cs"/>
              </a:rPr>
              <a:t> </a:t>
            </a:r>
            <a:endParaRPr lang="en-GB" b="1" dirty="0">
              <a:ln>
                <a:solidFill>
                  <a:srgbClr val="008000"/>
                </a:solidFill>
              </a:ln>
              <a:solidFill>
                <a:srgbClr val="660066"/>
              </a:solidFill>
              <a:ea typeface="+mn-ea"/>
              <a:cs typeface="+mn-cs"/>
            </a:endParaRPr>
          </a:p>
        </p:txBody>
      </p:sp>
      <p:pic>
        <p:nvPicPr>
          <p:cNvPr id="62468" name="Immagine 3"/>
          <p:cNvPicPr>
            <a:picLocks noChangeAspect="1"/>
          </p:cNvPicPr>
          <p:nvPr/>
        </p:nvPicPr>
        <p:blipFill>
          <a:blip r:embed="rId3"/>
          <a:srcRect/>
          <a:stretch>
            <a:fillRect/>
          </a:stretch>
        </p:blipFill>
        <p:spPr bwMode="auto">
          <a:xfrm>
            <a:off x="7359650" y="-258763"/>
            <a:ext cx="1784350" cy="2389188"/>
          </a:xfrm>
          <a:prstGeom prst="rect">
            <a:avLst/>
          </a:prstGeom>
          <a:noFill/>
          <a:ln w="9525">
            <a:noFill/>
            <a:miter lim="800000"/>
            <a:headEnd/>
            <a:tailEnd/>
          </a:ln>
        </p:spPr>
      </p:pic>
      <p:pic>
        <p:nvPicPr>
          <p:cNvPr id="62469" name="Immagine 4"/>
          <p:cNvPicPr>
            <a:picLocks noChangeAspect="1"/>
          </p:cNvPicPr>
          <p:nvPr/>
        </p:nvPicPr>
        <p:blipFill>
          <a:blip r:embed="rId4"/>
          <a:srcRect/>
          <a:stretch>
            <a:fillRect/>
          </a:stretch>
        </p:blipFill>
        <p:spPr bwMode="auto">
          <a:xfrm>
            <a:off x="6426200" y="225425"/>
            <a:ext cx="1346200" cy="1905000"/>
          </a:xfrm>
          <a:prstGeom prst="rect">
            <a:avLst/>
          </a:prstGeom>
          <a:noFill/>
          <a:ln w="9525">
            <a:noFill/>
            <a:miter lim="800000"/>
            <a:headEnd/>
            <a:tailEnd/>
          </a:ln>
        </p:spPr>
      </p:pic>
      <p:pic>
        <p:nvPicPr>
          <p:cNvPr id="62470" name="Immagine 5"/>
          <p:cNvPicPr>
            <a:picLocks noChangeAspect="1"/>
          </p:cNvPicPr>
          <p:nvPr/>
        </p:nvPicPr>
        <p:blipFill>
          <a:blip r:embed="rId3"/>
          <a:srcRect/>
          <a:stretch>
            <a:fillRect/>
          </a:stretch>
        </p:blipFill>
        <p:spPr bwMode="auto">
          <a:xfrm>
            <a:off x="5699125" y="0"/>
            <a:ext cx="889000" cy="2181225"/>
          </a:xfrm>
          <a:prstGeom prst="rect">
            <a:avLst/>
          </a:prstGeom>
          <a:noFill/>
          <a:ln w="9525">
            <a:noFill/>
            <a:miter lim="800000"/>
            <a:headEnd/>
            <a:tailEnd/>
          </a:ln>
        </p:spPr>
      </p:pic>
      <p:pic>
        <p:nvPicPr>
          <p:cNvPr id="62471" name="Immagine 6"/>
          <p:cNvPicPr>
            <a:picLocks noChangeAspect="1"/>
          </p:cNvPicPr>
          <p:nvPr/>
        </p:nvPicPr>
        <p:blipFill>
          <a:blip r:embed="rId4"/>
          <a:srcRect/>
          <a:stretch>
            <a:fillRect/>
          </a:stretch>
        </p:blipFill>
        <p:spPr bwMode="auto">
          <a:xfrm>
            <a:off x="8021638" y="966788"/>
            <a:ext cx="858837" cy="1214437"/>
          </a:xfrm>
          <a:prstGeom prst="rect">
            <a:avLst/>
          </a:prstGeom>
          <a:noFill/>
          <a:ln w="9525">
            <a:noFill/>
            <a:miter lim="800000"/>
            <a:headEnd/>
            <a:tailEnd/>
          </a:ln>
        </p:spPr>
      </p:pic>
      <p:pic>
        <p:nvPicPr>
          <p:cNvPr id="62472" name="Immagine 7"/>
          <p:cNvPicPr>
            <a:picLocks noChangeAspect="1"/>
          </p:cNvPicPr>
          <p:nvPr/>
        </p:nvPicPr>
        <p:blipFill>
          <a:blip r:embed="rId3"/>
          <a:srcRect/>
          <a:stretch>
            <a:fillRect/>
          </a:stretch>
        </p:blipFill>
        <p:spPr bwMode="auto">
          <a:xfrm>
            <a:off x="6426200" y="0"/>
            <a:ext cx="1346200" cy="482600"/>
          </a:xfrm>
          <a:prstGeom prst="rect">
            <a:avLst/>
          </a:prstGeom>
          <a:noFill/>
          <a:ln w="9525">
            <a:noFill/>
            <a:miter lim="800000"/>
            <a:headEnd/>
            <a:tailEnd/>
          </a:ln>
        </p:spPr>
      </p:pic>
      <p:pic>
        <p:nvPicPr>
          <p:cNvPr id="62473" name="Immagine 8"/>
          <p:cNvPicPr>
            <a:picLocks noChangeAspect="1"/>
          </p:cNvPicPr>
          <p:nvPr/>
        </p:nvPicPr>
        <p:blipFill>
          <a:blip r:embed="rId4"/>
          <a:srcRect/>
          <a:stretch>
            <a:fillRect/>
          </a:stretch>
        </p:blipFill>
        <p:spPr bwMode="auto">
          <a:xfrm>
            <a:off x="7512050" y="225425"/>
            <a:ext cx="260350" cy="1717675"/>
          </a:xfrm>
          <a:prstGeom prst="rect">
            <a:avLst/>
          </a:prstGeom>
          <a:noFill/>
          <a:ln w="9525">
            <a:noFill/>
            <a:miter lim="800000"/>
            <a:headEnd/>
            <a:tailEnd/>
          </a:ln>
        </p:spPr>
      </p:pic>
      <p:pic>
        <p:nvPicPr>
          <p:cNvPr id="62474" name="Immagine 9"/>
          <p:cNvPicPr>
            <a:picLocks noChangeAspect="1"/>
          </p:cNvPicPr>
          <p:nvPr/>
        </p:nvPicPr>
        <p:blipFill>
          <a:blip r:embed="rId3"/>
          <a:srcRect/>
          <a:stretch>
            <a:fillRect/>
          </a:stretch>
        </p:blipFill>
        <p:spPr bwMode="auto">
          <a:xfrm>
            <a:off x="2847975" y="0"/>
            <a:ext cx="3740150" cy="1047750"/>
          </a:xfrm>
          <a:prstGeom prst="rect">
            <a:avLst/>
          </a:prstGeom>
          <a:noFill/>
          <a:ln w="9525">
            <a:noFill/>
            <a:miter lim="800000"/>
            <a:headEnd/>
            <a:tailEnd/>
          </a:ln>
        </p:spPr>
      </p:pic>
      <p:pic>
        <p:nvPicPr>
          <p:cNvPr id="62475" name="Immagine 10"/>
          <p:cNvPicPr>
            <a:picLocks noChangeAspect="1"/>
          </p:cNvPicPr>
          <p:nvPr/>
        </p:nvPicPr>
        <p:blipFill>
          <a:blip r:embed="rId4"/>
          <a:srcRect/>
          <a:stretch>
            <a:fillRect/>
          </a:stretch>
        </p:blipFill>
        <p:spPr bwMode="auto">
          <a:xfrm>
            <a:off x="8021638" y="2181225"/>
            <a:ext cx="1077912" cy="2984500"/>
          </a:xfrm>
          <a:prstGeom prst="rect">
            <a:avLst/>
          </a:prstGeom>
          <a:noFill/>
          <a:ln w="9525">
            <a:noFill/>
            <a:miter lim="800000"/>
            <a:headEnd/>
            <a:tailEnd/>
          </a:ln>
        </p:spPr>
      </p:pic>
      <p:pic>
        <p:nvPicPr>
          <p:cNvPr id="62476" name="Immagine 11"/>
          <p:cNvPicPr>
            <a:picLocks noChangeAspect="1"/>
          </p:cNvPicPr>
          <p:nvPr/>
        </p:nvPicPr>
        <p:blipFill>
          <a:blip r:embed="rId4"/>
          <a:srcRect/>
          <a:stretch>
            <a:fillRect/>
          </a:stretch>
        </p:blipFill>
        <p:spPr bwMode="auto">
          <a:xfrm>
            <a:off x="490538" y="0"/>
            <a:ext cx="3121025" cy="1938338"/>
          </a:xfrm>
          <a:prstGeom prst="rect">
            <a:avLst/>
          </a:prstGeom>
          <a:noFill/>
          <a:ln w="9525">
            <a:noFill/>
            <a:miter lim="800000"/>
            <a:headEnd/>
            <a:tailEnd/>
          </a:ln>
        </p:spPr>
      </p:pic>
      <p:pic>
        <p:nvPicPr>
          <p:cNvPr id="62477" name="Immagine 12"/>
          <p:cNvPicPr>
            <a:picLocks noChangeAspect="1"/>
          </p:cNvPicPr>
          <p:nvPr/>
        </p:nvPicPr>
        <p:blipFill>
          <a:blip r:embed="rId3"/>
          <a:srcRect/>
          <a:stretch>
            <a:fillRect/>
          </a:stretch>
        </p:blipFill>
        <p:spPr bwMode="auto">
          <a:xfrm>
            <a:off x="-131763" y="-400050"/>
            <a:ext cx="1603376" cy="7258050"/>
          </a:xfrm>
          <a:prstGeom prst="rect">
            <a:avLst/>
          </a:prstGeom>
          <a:noFill/>
          <a:ln w="9525">
            <a:noFill/>
            <a:miter lim="800000"/>
            <a:headEnd/>
            <a:tailEnd/>
          </a:ln>
        </p:spPr>
      </p:pic>
      <p:pic>
        <p:nvPicPr>
          <p:cNvPr id="62478" name="Immagine 13"/>
          <p:cNvPicPr>
            <a:picLocks noChangeAspect="1"/>
          </p:cNvPicPr>
          <p:nvPr/>
        </p:nvPicPr>
        <p:blipFill>
          <a:blip r:embed="rId4"/>
          <a:srcRect/>
          <a:stretch>
            <a:fillRect/>
          </a:stretch>
        </p:blipFill>
        <p:spPr bwMode="auto">
          <a:xfrm>
            <a:off x="1471613" y="5427663"/>
            <a:ext cx="7199312" cy="1430337"/>
          </a:xfrm>
          <a:prstGeom prst="rect">
            <a:avLst/>
          </a:prstGeom>
          <a:noFill/>
          <a:ln w="9525">
            <a:noFill/>
            <a:miter lim="800000"/>
            <a:headEnd/>
            <a:tailEnd/>
          </a:ln>
        </p:spPr>
      </p:pic>
      <p:pic>
        <p:nvPicPr>
          <p:cNvPr id="62479" name="Immagine 14"/>
          <p:cNvPicPr>
            <a:picLocks noChangeAspect="1"/>
          </p:cNvPicPr>
          <p:nvPr/>
        </p:nvPicPr>
        <p:blipFill>
          <a:blip r:embed="rId3"/>
          <a:srcRect/>
          <a:stretch>
            <a:fillRect/>
          </a:stretch>
        </p:blipFill>
        <p:spPr bwMode="auto">
          <a:xfrm>
            <a:off x="8670925" y="4668838"/>
            <a:ext cx="428625" cy="2189162"/>
          </a:xfrm>
          <a:prstGeom prst="rect">
            <a:avLst/>
          </a:prstGeom>
          <a:noFill/>
          <a:ln w="9525">
            <a:noFill/>
            <a:miter lim="800000"/>
            <a:headEnd/>
            <a:tailEnd/>
          </a:ln>
        </p:spPr>
      </p:pic>
      <p:pic>
        <p:nvPicPr>
          <p:cNvPr id="62480" name="Immagine 15"/>
          <p:cNvPicPr>
            <a:picLocks noChangeAspect="1"/>
          </p:cNvPicPr>
          <p:nvPr/>
        </p:nvPicPr>
        <p:blipFill>
          <a:blip r:embed="rId4"/>
          <a:srcRect/>
          <a:stretch>
            <a:fillRect/>
          </a:stretch>
        </p:blipFill>
        <p:spPr bwMode="auto">
          <a:xfrm>
            <a:off x="3611563" y="749300"/>
            <a:ext cx="2320925" cy="1193800"/>
          </a:xfrm>
          <a:prstGeom prst="rect">
            <a:avLst/>
          </a:prstGeom>
          <a:noFill/>
          <a:ln w="9525">
            <a:noFill/>
            <a:miter lim="800000"/>
            <a:headEnd/>
            <a:tailEnd/>
          </a:ln>
        </p:spPr>
      </p:pic>
      <p:pic>
        <p:nvPicPr>
          <p:cNvPr id="62481" name="Immagine 16"/>
          <p:cNvPicPr>
            <a:picLocks noChangeAspect="1"/>
          </p:cNvPicPr>
          <p:nvPr/>
        </p:nvPicPr>
        <p:blipFill>
          <a:blip r:embed="rId3"/>
          <a:srcRect/>
          <a:stretch>
            <a:fillRect/>
          </a:stretch>
        </p:blipFill>
        <p:spPr bwMode="auto">
          <a:xfrm>
            <a:off x="4022725" y="5162550"/>
            <a:ext cx="422275" cy="1636713"/>
          </a:xfrm>
          <a:prstGeom prst="rect">
            <a:avLst/>
          </a:prstGeom>
          <a:noFill/>
          <a:ln w="9525">
            <a:noFill/>
            <a:miter lim="800000"/>
            <a:headEnd/>
            <a:tailEnd/>
          </a:ln>
        </p:spPr>
      </p:pic>
      <p:pic>
        <p:nvPicPr>
          <p:cNvPr id="62482" name="Immagine 17"/>
          <p:cNvPicPr>
            <a:picLocks noChangeAspect="1"/>
          </p:cNvPicPr>
          <p:nvPr/>
        </p:nvPicPr>
        <p:blipFill>
          <a:blip r:embed="rId3"/>
          <a:srcRect/>
          <a:stretch>
            <a:fillRect/>
          </a:stretch>
        </p:blipFill>
        <p:spPr bwMode="auto">
          <a:xfrm>
            <a:off x="5932488" y="5162550"/>
            <a:ext cx="412750" cy="1576388"/>
          </a:xfrm>
          <a:prstGeom prst="rect">
            <a:avLst/>
          </a:prstGeom>
          <a:noFill/>
          <a:ln w="9525">
            <a:noFill/>
            <a:miter lim="800000"/>
            <a:headEnd/>
            <a:tailEnd/>
          </a:ln>
        </p:spPr>
      </p:pic>
      <p:pic>
        <p:nvPicPr>
          <p:cNvPr id="62483" name="Immagine 18"/>
          <p:cNvPicPr>
            <a:picLocks noChangeAspect="1"/>
          </p:cNvPicPr>
          <p:nvPr/>
        </p:nvPicPr>
        <p:blipFill>
          <a:blip r:embed="rId5"/>
          <a:srcRect/>
          <a:stretch>
            <a:fillRect/>
          </a:stretch>
        </p:blipFill>
        <p:spPr bwMode="auto">
          <a:xfrm>
            <a:off x="1471613" y="3819525"/>
            <a:ext cx="2260600" cy="1501775"/>
          </a:xfrm>
          <a:prstGeom prst="rect">
            <a:avLst/>
          </a:prstGeom>
          <a:noFill/>
          <a:ln w="9525">
            <a:noFill/>
            <a:miter lim="800000"/>
            <a:headEnd/>
            <a:tailEnd/>
          </a:ln>
        </p:spPr>
      </p:pic>
      <p:pic>
        <p:nvPicPr>
          <p:cNvPr id="62484" name="Immagine 21"/>
          <p:cNvPicPr>
            <a:picLocks noChangeAspect="1"/>
          </p:cNvPicPr>
          <p:nvPr/>
        </p:nvPicPr>
        <p:blipFill>
          <a:blip r:embed="rId6"/>
          <a:srcRect/>
          <a:stretch>
            <a:fillRect/>
          </a:stretch>
        </p:blipFill>
        <p:spPr bwMode="auto">
          <a:xfrm>
            <a:off x="3732213" y="3819525"/>
            <a:ext cx="2319337" cy="1511300"/>
          </a:xfrm>
          <a:prstGeom prst="rect">
            <a:avLst/>
          </a:prstGeom>
          <a:noFill/>
          <a:ln w="9525">
            <a:noFill/>
            <a:miter lim="800000"/>
            <a:headEnd/>
            <a:tailEnd/>
          </a:ln>
        </p:spPr>
      </p:pic>
      <p:pic>
        <p:nvPicPr>
          <p:cNvPr id="62485" name="Immagine 22"/>
          <p:cNvPicPr>
            <a:picLocks noChangeAspect="1"/>
          </p:cNvPicPr>
          <p:nvPr/>
        </p:nvPicPr>
        <p:blipFill>
          <a:blip r:embed="rId7"/>
          <a:srcRect/>
          <a:stretch>
            <a:fillRect/>
          </a:stretch>
        </p:blipFill>
        <p:spPr bwMode="auto">
          <a:xfrm>
            <a:off x="5932488" y="3819525"/>
            <a:ext cx="2473325" cy="14208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2414588" y="0"/>
            <a:ext cx="6729412" cy="1606550"/>
          </a:xfrm>
          <a:solidFill>
            <a:srgbClr val="FFFF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rPr>
              <a:t>Ronald’s Record</a:t>
            </a:r>
          </a:p>
        </p:txBody>
      </p:sp>
      <p:sp>
        <p:nvSpPr>
          <p:cNvPr id="105475" name="Rectangle 2"/>
          <p:cNvSpPr>
            <a:spLocks noChangeArrowheads="1"/>
          </p:cNvSpPr>
          <p:nvPr/>
        </p:nvSpPr>
        <p:spPr bwMode="auto">
          <a:xfrm>
            <a:off x="0" y="1606585"/>
            <a:ext cx="9143999" cy="5542159"/>
          </a:xfrm>
          <a:prstGeom prst="rect">
            <a:avLst/>
          </a:prstGeom>
          <a:noFill/>
          <a:ln w="9525">
            <a:noFill/>
            <a:round/>
            <a:headEnd/>
            <a:tailEnd/>
          </a:ln>
        </p:spPr>
        <p:txBody>
          <a:bodyPr lIns="90000" tIns="46800" rIns="90000" bIns="46800">
            <a:prstTxWarp prst="textNoShape">
              <a:avLst/>
            </a:prstTxWarp>
            <a:spAutoFit/>
          </a:bodyPr>
          <a:lstStyle/>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Young Ronald (1937) claims:</a:t>
            </a:r>
            <a:r>
              <a:rPr lang="en-US" b="1" dirty="0">
                <a:solidFill>
                  <a:srgbClr val="000000"/>
                </a:solidFill>
                <a:latin typeface="Arial" charset="0"/>
                <a:ea typeface="ヒラギノ角ゴ Pro W3" charset="-128"/>
                <a:cs typeface="ヒラギノ角ゴ Pro W3" charset="-128"/>
              </a:rPr>
              <a:t> </a:t>
            </a:r>
            <a:r>
              <a:rPr lang="en-US" dirty="0">
                <a:solidFill>
                  <a:srgbClr val="000000"/>
                </a:solidFill>
                <a:latin typeface="Arial" charset="0"/>
                <a:ea typeface="ヒラギノ角ゴ Pro W3" charset="-128"/>
                <a:cs typeface="ヒラギノ角ゴ Pro W3" charset="-128"/>
              </a:rPr>
              <a:t>In a world of zero transaction costs firms would not exist. Firms exist only when market transaction costs are positive.</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Old Ronald (1960) claims:</a:t>
            </a:r>
            <a:r>
              <a:rPr lang="en-US" dirty="0">
                <a:solidFill>
                  <a:srgbClr val="000000"/>
                </a:solidFill>
                <a:latin typeface="Arial" charset="0"/>
                <a:ea typeface="ヒラギノ角ゴ Pro W3" charset="-128"/>
                <a:cs typeface="ヒラギノ角ゴ Pro W3" charset="-128"/>
              </a:rPr>
              <a:t> In a world of zero transaction costs (and well-defined property rights) all externalities (harmful and beneficial effects) are </a:t>
            </a:r>
            <a:r>
              <a:rPr lang="en-US" dirty="0" err="1">
                <a:solidFill>
                  <a:srgbClr val="000000"/>
                </a:solidFill>
                <a:latin typeface="Arial" charset="0"/>
                <a:ea typeface="ヒラギノ角ゴ Pro W3" charset="-128"/>
                <a:cs typeface="ヒラギノ角ゴ Pro W3" charset="-128"/>
              </a:rPr>
              <a:t>internalised</a:t>
            </a:r>
            <a:r>
              <a:rPr lang="en-US" dirty="0">
                <a:solidFill>
                  <a:srgbClr val="000000"/>
                </a:solidFill>
                <a:latin typeface="Arial" charset="0"/>
                <a:ea typeface="ヒラギノ角ゴ Pro W3" charset="-128"/>
                <a:cs typeface="ヒラギノ角ゴ Pro W3" charset="-128"/>
              </a:rPr>
              <a:t> (taken into account) by market transactions. (</a:t>
            </a:r>
            <a:r>
              <a:rPr lang="en-US" dirty="0" err="1">
                <a:solidFill>
                  <a:srgbClr val="000000"/>
                </a:solidFill>
                <a:latin typeface="Arial" charset="0"/>
                <a:ea typeface="ヒラギノ角ゴ Pro W3" charset="-128"/>
                <a:cs typeface="ヒラギノ角ゴ Pro W3" charset="-128"/>
              </a:rPr>
              <a:t>Coase</a:t>
            </a:r>
            <a:r>
              <a:rPr lang="en-US" dirty="0">
                <a:solidFill>
                  <a:srgbClr val="000000"/>
                </a:solidFill>
                <a:latin typeface="Arial" charset="0"/>
                <a:ea typeface="ヒラギノ角ゴ Pro W3" charset="-128"/>
                <a:cs typeface="ヒラギノ角ゴ Pro W3" charset="-128"/>
              </a:rPr>
              <a:t> theorem)</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Old Ronald (1960) also claims:</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F0000"/>
                </a:solidFill>
                <a:latin typeface="Arial" charset="0"/>
                <a:ea typeface="ヒラギノ角ゴ Pro W3" charset="-128"/>
                <a:cs typeface="ヒラギノ角ゴ Pro W3" charset="-128"/>
              </a:rPr>
              <a:t>That the first statement does not contradict the second.</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n>
                  <a:solidFill>
                    <a:srgbClr val="4F81BD"/>
                  </a:solidFill>
                </a:ln>
                <a:solidFill>
                  <a:srgbClr val="FF0000"/>
                </a:solidFill>
                <a:latin typeface="Arial" charset="0"/>
                <a:ea typeface="ヒラギノ角ゴ Pro W3" charset="-128"/>
                <a:cs typeface="ヒラギノ角ゴ Pro W3" charset="-128"/>
              </a:rPr>
              <a:t>Diagnosis:  old age schizophrenia. </a:t>
            </a:r>
            <a:endParaRPr lang="en-US" b="1" dirty="0">
              <a:solidFill>
                <a:srgbClr val="000000"/>
              </a:solidFill>
              <a:latin typeface="Arial" charset="0"/>
              <a:ea typeface="ヒラギノ角ゴ Pro W3" charset="-128"/>
              <a:cs typeface="ヒラギノ角ゴ Pro W3" charset="-128"/>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ヒラギノ角ゴ Pro W3" charset="-128"/>
              <a:cs typeface="ヒラギノ角ゴ Pro W3" charset="-128"/>
            </a:endParaRPr>
          </a:p>
        </p:txBody>
      </p:sp>
      <p:pic>
        <p:nvPicPr>
          <p:cNvPr id="64516" name="Immagine 3"/>
          <p:cNvPicPr>
            <a:picLocks noChangeAspect="1"/>
          </p:cNvPicPr>
          <p:nvPr/>
        </p:nvPicPr>
        <p:blipFill>
          <a:blip r:embed="rId3"/>
          <a:srcRect/>
          <a:stretch>
            <a:fillRect/>
          </a:stretch>
        </p:blipFill>
        <p:spPr bwMode="auto">
          <a:xfrm>
            <a:off x="0" y="0"/>
            <a:ext cx="2414588" cy="16065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066800"/>
          </a:xfrm>
          <a:solidFill>
            <a:srgbClr val="333399"/>
          </a:solidFill>
        </p:spPr>
        <p:txBody>
          <a:bodyPr/>
          <a:lstStyle/>
          <a:p>
            <a:pPr eaLnBrk="1" hangingPunct="1"/>
            <a:r>
              <a:rPr lang="en-GB" sz="3600">
                <a:solidFill>
                  <a:schemeClr val="accent1"/>
                </a:solidFill>
              </a:rPr>
              <a:t>Extended ends and limited capabilities.</a:t>
            </a:r>
            <a:endParaRPr lang="en-GB"/>
          </a:p>
        </p:txBody>
      </p:sp>
      <p:sp>
        <p:nvSpPr>
          <p:cNvPr id="31747" name="Rectangle 3"/>
          <p:cNvSpPr>
            <a:spLocks noGrp="1" noChangeArrowheads="1"/>
          </p:cNvSpPr>
          <p:nvPr>
            <p:ph type="body" idx="1"/>
          </p:nvPr>
        </p:nvSpPr>
        <p:spPr>
          <a:xfrm>
            <a:off x="228600" y="1371600"/>
            <a:ext cx="8915400" cy="5029200"/>
          </a:xfrm>
        </p:spPr>
        <p:txBody>
          <a:bodyPr/>
          <a:lstStyle/>
          <a:p>
            <a:pPr eaLnBrk="1" hangingPunct="1">
              <a:lnSpc>
                <a:spcPct val="90000"/>
              </a:lnSpc>
            </a:pPr>
            <a:r>
              <a:rPr lang="en-GB" sz="2400"/>
              <a:t>The complexity of the standard means-ends problem is </a:t>
            </a:r>
            <a:r>
              <a:rPr lang="en-GB" sz="2400">
                <a:solidFill>
                  <a:srgbClr val="FF0000"/>
                </a:solidFill>
              </a:rPr>
              <a:t>undervalued</a:t>
            </a:r>
            <a:r>
              <a:rPr lang="en-GB" sz="2400"/>
              <a:t> because some crucial arguments of the utility function are </a:t>
            </a:r>
            <a:r>
              <a:rPr lang="en-GB" sz="2400">
                <a:solidFill>
                  <a:srgbClr val="FF0000"/>
                </a:solidFill>
              </a:rPr>
              <a:t>excluded</a:t>
            </a:r>
            <a:r>
              <a:rPr lang="en-GB" sz="2400"/>
              <a:t> from economic analysis.</a:t>
            </a:r>
          </a:p>
          <a:p>
            <a:pPr eaLnBrk="1" hangingPunct="1">
              <a:lnSpc>
                <a:spcPct val="90000"/>
              </a:lnSpc>
            </a:pPr>
            <a:endParaRPr lang="en-GB" sz="2400"/>
          </a:p>
          <a:p>
            <a:pPr eaLnBrk="1" hangingPunct="1">
              <a:lnSpc>
                <a:spcPct val="90000"/>
              </a:lnSpc>
            </a:pPr>
            <a:r>
              <a:rPr lang="en-GB" sz="2400"/>
              <a:t>The capability to solve problems is </a:t>
            </a:r>
            <a:r>
              <a:rPr lang="en-GB" sz="2400">
                <a:solidFill>
                  <a:srgbClr val="FF0000"/>
                </a:solidFill>
              </a:rPr>
              <a:t>overvalued</a:t>
            </a:r>
            <a:r>
              <a:rPr lang="en-GB" sz="2400"/>
              <a:t> because some </a:t>
            </a:r>
            <a:r>
              <a:rPr lang="en-GB" sz="2400">
                <a:solidFill>
                  <a:srgbClr val="FF0000"/>
                </a:solidFill>
              </a:rPr>
              <a:t>individual and social resources</a:t>
            </a:r>
            <a:r>
              <a:rPr lang="en-GB" sz="2400"/>
              <a:t> are implicitly assumed to be </a:t>
            </a:r>
            <a:r>
              <a:rPr lang="en-GB" sz="2400">
                <a:solidFill>
                  <a:srgbClr val="FF0000"/>
                </a:solidFill>
              </a:rPr>
              <a:t>free</a:t>
            </a:r>
            <a:r>
              <a:rPr lang="en-GB" sz="2400"/>
              <a:t> goods.</a:t>
            </a:r>
          </a:p>
          <a:p>
            <a:pPr eaLnBrk="1" hangingPunct="1">
              <a:lnSpc>
                <a:spcPct val="90000"/>
              </a:lnSpc>
            </a:pPr>
            <a:endParaRPr lang="en-GB" sz="2400"/>
          </a:p>
          <a:p>
            <a:pPr eaLnBrk="1" hangingPunct="1">
              <a:lnSpc>
                <a:spcPct val="90000"/>
              </a:lnSpc>
            </a:pPr>
            <a:r>
              <a:rPr lang="en-GB" sz="2400"/>
              <a:t>An institutional approach to the end-means problem should:</a:t>
            </a:r>
          </a:p>
          <a:p>
            <a:pPr eaLnBrk="1" hangingPunct="1">
              <a:lnSpc>
                <a:spcPct val="90000"/>
              </a:lnSpc>
              <a:buFontTx/>
              <a:buNone/>
            </a:pPr>
            <a:r>
              <a:rPr lang="en-GB" sz="2400">
                <a:solidFill>
                  <a:srgbClr val="FF0000"/>
                </a:solidFill>
              </a:rPr>
              <a:t>- extend the realm</a:t>
            </a:r>
            <a:r>
              <a:rPr lang="en-GB" sz="2400"/>
              <a:t> of the variables affecting human welfare </a:t>
            </a:r>
          </a:p>
          <a:p>
            <a:pPr eaLnBrk="1" hangingPunct="1">
              <a:lnSpc>
                <a:spcPct val="90000"/>
              </a:lnSpc>
              <a:buFontTx/>
              <a:buNone/>
            </a:pPr>
            <a:r>
              <a:rPr lang="en-GB" sz="2400">
                <a:solidFill>
                  <a:srgbClr val="FF0000"/>
                </a:solidFill>
              </a:rPr>
              <a:t>- make a realistic assessment</a:t>
            </a:r>
            <a:r>
              <a:rPr lang="en-GB" sz="2400"/>
              <a:t> of individual and collective capabilities. </a:t>
            </a:r>
          </a:p>
          <a:p>
            <a:pPr eaLnBrk="1" hangingPunct="1">
              <a:lnSpc>
                <a:spcPct val="90000"/>
              </a:lnSpc>
            </a:pPr>
            <a:endParaRPr lang="en-GB"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ChangeArrowheads="1"/>
          </p:cNvSpPr>
          <p:nvPr>
            <p:ph type="title"/>
          </p:nvPr>
        </p:nvSpPr>
        <p:spPr>
          <a:xfrm>
            <a:off x="1550988" y="0"/>
            <a:ext cx="6253162" cy="990600"/>
          </a:xfrm>
          <a:solidFill>
            <a:schemeClr val="tx2"/>
          </a:solidFill>
        </p:spPr>
        <p:txBody>
          <a:bodyPr/>
          <a:lstStyle/>
          <a:p>
            <a:pPr eaLnBrk="1" hangingPunct="1">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200" dirty="0" err="1">
                <a:solidFill>
                  <a:schemeClr val="accent3"/>
                </a:solidFill>
              </a:rPr>
              <a:t>Lissening</a:t>
            </a:r>
            <a:r>
              <a:rPr lang="it-IT" sz="3200" dirty="0">
                <a:solidFill>
                  <a:schemeClr val="accent3"/>
                </a:solidFill>
              </a:rPr>
              <a:t> </a:t>
            </a:r>
            <a:r>
              <a:rPr lang="it-IT" sz="3200" dirty="0" err="1">
                <a:solidFill>
                  <a:schemeClr val="accent3"/>
                </a:solidFill>
              </a:rPr>
              <a:t>to</a:t>
            </a:r>
            <a:r>
              <a:rPr lang="it-IT" sz="3200" dirty="0">
                <a:solidFill>
                  <a:schemeClr val="accent3"/>
                </a:solidFill>
              </a:rPr>
              <a:t> Ronald’</a:t>
            </a:r>
            <a:r>
              <a:rPr lang="it-IT" sz="3200" dirty="0" err="1">
                <a:solidFill>
                  <a:schemeClr val="accent3"/>
                </a:solidFill>
              </a:rPr>
              <a:t>s</a:t>
            </a:r>
            <a:r>
              <a:rPr lang="it-IT" sz="3200" dirty="0">
                <a:solidFill>
                  <a:schemeClr val="accent3"/>
                </a:solidFill>
              </a:rPr>
              <a:t> </a:t>
            </a:r>
            <a:r>
              <a:rPr lang="it-IT" sz="3200" dirty="0" err="1">
                <a:solidFill>
                  <a:schemeClr val="accent3"/>
                </a:solidFill>
              </a:rPr>
              <a:t>reasons</a:t>
            </a:r>
            <a:r>
              <a:rPr lang="it-IT" sz="3200" dirty="0">
                <a:solidFill>
                  <a:schemeClr val="accent3"/>
                </a:solidFill>
              </a:rPr>
              <a:t>........</a:t>
            </a:r>
          </a:p>
        </p:txBody>
      </p:sp>
      <p:sp>
        <p:nvSpPr>
          <p:cNvPr id="66563" name="Rectangle 2"/>
          <p:cNvSpPr>
            <a:spLocks noGrp="1" noChangeArrowheads="1"/>
          </p:cNvSpPr>
          <p:nvPr>
            <p:ph type="body" idx="1"/>
          </p:nvPr>
        </p:nvSpPr>
        <p:spPr>
          <a:xfrm>
            <a:off x="1550988" y="857250"/>
            <a:ext cx="7593012" cy="2868613"/>
          </a:xfrm>
        </p:spPr>
        <p:txBody>
          <a:bodyPr/>
          <a:lstStyle/>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a:solidFill>
                <a:srgbClr val="333399"/>
              </a:solidFill>
            </a:endParaRPr>
          </a:p>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a:solidFill>
                <a:srgbClr val="333399"/>
              </a:solidFill>
            </a:endParaRP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In his famous 1960 article we must get to  Section 6</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“The Cost of Market Transaction Taken into Account”</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where he points out that:</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a:t>“The argument has proceeded up to this point on the assumption that there were no cost involved in carrying market transactions.” (1960, p. 114)</a:t>
            </a:r>
          </a:p>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a:p>
        </p:txBody>
      </p:sp>
      <p:pic>
        <p:nvPicPr>
          <p:cNvPr id="66564" name="Picture 2"/>
          <p:cNvPicPr>
            <a:picLocks noChangeAspect="1" noChangeArrowheads="1"/>
          </p:cNvPicPr>
          <p:nvPr/>
        </p:nvPicPr>
        <p:blipFill>
          <a:blip r:embed="rId3"/>
          <a:srcRect/>
          <a:stretch>
            <a:fillRect/>
          </a:stretch>
        </p:blipFill>
        <p:spPr bwMode="auto">
          <a:xfrm>
            <a:off x="30163" y="17463"/>
            <a:ext cx="1520825" cy="3708400"/>
          </a:xfrm>
          <a:prstGeom prst="rect">
            <a:avLst/>
          </a:prstGeom>
          <a:noFill/>
          <a:ln w="9525">
            <a:noFill/>
            <a:miter lim="800000"/>
            <a:headEnd/>
            <a:tailEnd/>
          </a:ln>
        </p:spPr>
      </p:pic>
      <p:pic>
        <p:nvPicPr>
          <p:cNvPr id="66565" name="Immagine 4"/>
          <p:cNvPicPr>
            <a:picLocks noChangeAspect="1"/>
          </p:cNvPicPr>
          <p:nvPr/>
        </p:nvPicPr>
        <p:blipFill>
          <a:blip r:embed="rId4"/>
          <a:srcRect/>
          <a:stretch>
            <a:fillRect/>
          </a:stretch>
        </p:blipFill>
        <p:spPr bwMode="auto">
          <a:xfrm>
            <a:off x="7804150" y="17463"/>
            <a:ext cx="1339850" cy="2009775"/>
          </a:xfrm>
          <a:prstGeom prst="rect">
            <a:avLst/>
          </a:prstGeom>
          <a:noFill/>
          <a:ln w="9525">
            <a:noFill/>
            <a:miter lim="800000"/>
            <a:headEnd/>
            <a:tailEnd/>
          </a:ln>
        </p:spPr>
      </p:pic>
      <p:sp>
        <p:nvSpPr>
          <p:cNvPr id="66566" name="CasellaDiTesto 5"/>
          <p:cNvSpPr txBox="1">
            <a:spLocks noChangeArrowheads="1"/>
          </p:cNvSpPr>
          <p:nvPr/>
        </p:nvSpPr>
        <p:spPr bwMode="auto">
          <a:xfrm>
            <a:off x="228600" y="3962400"/>
            <a:ext cx="8713788" cy="3243263"/>
          </a:xfrm>
          <a:prstGeom prst="rect">
            <a:avLst/>
          </a:prstGeom>
          <a:noFill/>
          <a:ln w="9525">
            <a:noFill/>
            <a:miter lim="800000"/>
            <a:headEnd/>
            <a:tailEnd/>
          </a:ln>
        </p:spPr>
        <p:txBody>
          <a:bodyPr>
            <a:prstTxWarp prst="textNoShape">
              <a:avLst/>
            </a:prstTxWarp>
            <a:spAutoFit/>
          </a:bodyPr>
          <a:lstStyle/>
          <a:p>
            <a:pPr>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"It is clear that an alternative form of economic organization which could achieve the same result at less cost that would be incurred by using the market would enable the value of production to be raised. </a:t>
            </a:r>
            <a:r>
              <a:rPr lang="en-US">
                <a:solidFill>
                  <a:srgbClr val="FF0000"/>
                </a:solidFill>
              </a:rPr>
              <a:t>As I explained many years ago </a:t>
            </a:r>
            <a:r>
              <a:rPr lang="en-US"/>
              <a:t>the firm represents such an alternative to organising market transactions" (1960, p. 115).</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"But the firm  is not the only possible answer to this problem…. "an alternative solution is direct governmental regulation" (Coase 1960 p. 116).</a:t>
            </a:r>
            <a:r>
              <a:rPr lang="en-US" sz="2000"/>
              <a:t>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5226" y="0"/>
            <a:ext cx="7088774" cy="2082875"/>
          </a:xfrm>
          <a:solidFill>
            <a:schemeClr val="tx1"/>
          </a:solidFill>
        </p:spPr>
        <p:txBody>
          <a:bodyPr/>
          <a:lstStyle/>
          <a:p>
            <a:pPr>
              <a:buFont typeface="Times New Roman" charset="0"/>
              <a:buNone/>
              <a:defRPr/>
            </a:pPr>
            <a:r>
              <a:rPr lang="en-GB" dirty="0">
                <a:ln>
                  <a:solidFill>
                    <a:schemeClr val="accent1">
                      <a:lumMod val="20000"/>
                      <a:lumOff val="80000"/>
                    </a:schemeClr>
                  </a:solidFill>
                </a:ln>
                <a:solidFill>
                  <a:schemeClr val="bg1"/>
                </a:solidFill>
              </a:rPr>
              <a:t>Ronald’s un-divided self.</a:t>
            </a:r>
          </a:p>
        </p:txBody>
      </p:sp>
      <p:sp>
        <p:nvSpPr>
          <p:cNvPr id="3" name="Segnaposto contenuto 2"/>
          <p:cNvSpPr>
            <a:spLocks noGrp="1"/>
          </p:cNvSpPr>
          <p:nvPr>
            <p:ph idx="1"/>
          </p:nvPr>
        </p:nvSpPr>
        <p:spPr>
          <a:xfrm>
            <a:off x="0" y="2082875"/>
            <a:ext cx="9143999" cy="4775125"/>
          </a:xfrm>
        </p:spPr>
        <p:txBody>
          <a:bodyPr/>
          <a:lstStyle/>
          <a:p>
            <a:pPr>
              <a:buFont typeface="Times New Roman" charset="0"/>
              <a:buNone/>
              <a:defRPr/>
            </a:pPr>
            <a:r>
              <a:rPr lang="en-GB" sz="2400" dirty="0" err="1"/>
              <a:t>Coase</a:t>
            </a:r>
            <a:r>
              <a:rPr lang="en-GB" sz="2400" dirty="0"/>
              <a:t> argues that the “</a:t>
            </a:r>
            <a:r>
              <a:rPr lang="en-GB" sz="2400" dirty="0" err="1"/>
              <a:t>Coase</a:t>
            </a:r>
            <a:r>
              <a:rPr lang="en-GB" sz="2400" dirty="0"/>
              <a:t> theorem” (but there is no theorem according to </a:t>
            </a:r>
            <a:r>
              <a:rPr lang="en-GB" sz="2400" dirty="0" err="1"/>
              <a:t>Coase</a:t>
            </a:r>
            <a:r>
              <a:rPr lang="en-GB" sz="2400" dirty="0"/>
              <a:t>!) is perfectly consistent with the 1937 article and they make up one unique theory. </a:t>
            </a:r>
            <a:r>
              <a:rPr lang="en-GB" sz="2400" dirty="0">
                <a:ln>
                  <a:solidFill>
                    <a:srgbClr val="660066"/>
                  </a:solidFill>
                </a:ln>
              </a:rPr>
              <a:t>He is correct.</a:t>
            </a:r>
          </a:p>
          <a:p>
            <a:pPr>
              <a:buFont typeface="Times New Roman" charset="0"/>
              <a:buNone/>
              <a:defRPr/>
            </a:pPr>
            <a:r>
              <a:rPr lang="en-GB" sz="2400" dirty="0"/>
              <a:t>According to the “Coase theorem”, in a world of zero transaction costs, markets can internalize all externalities. State intervention and </a:t>
            </a:r>
            <a:r>
              <a:rPr lang="en-GB" sz="2400" dirty="0" err="1"/>
              <a:t>Pigouvian</a:t>
            </a:r>
            <a:r>
              <a:rPr lang="en-GB" sz="2400" dirty="0"/>
              <a:t> taxes  (</a:t>
            </a:r>
            <a:r>
              <a:rPr lang="en-GB" sz="2400" dirty="0">
                <a:ln>
                  <a:solidFill>
                    <a:srgbClr val="660066"/>
                  </a:solidFill>
                </a:ln>
              </a:rPr>
              <a:t>and firms</a:t>
            </a:r>
            <a:r>
              <a:rPr lang="en-GB" sz="2400" dirty="0"/>
              <a:t>) are all unnecessary in that framework.</a:t>
            </a:r>
          </a:p>
          <a:p>
            <a:pPr>
              <a:buFont typeface="Times New Roman" charset="0"/>
              <a:buNone/>
              <a:defRPr/>
            </a:pPr>
            <a:r>
              <a:rPr lang="en-GB" sz="2400" dirty="0"/>
              <a:t>Unsurprisingly, if one institution (the market) is assumed to be costless, only two things can happen:</a:t>
            </a:r>
          </a:p>
          <a:p>
            <a:pPr marL="457200" indent="-457200">
              <a:buFont typeface="Times New Roman" charset="0"/>
              <a:buAutoNum type="arabicParenR"/>
              <a:defRPr/>
            </a:pPr>
            <a:r>
              <a:rPr lang="en-GB" sz="2400" dirty="0"/>
              <a:t>If the other institutions are </a:t>
            </a:r>
            <a:r>
              <a:rPr lang="en-GB" sz="2400" dirty="0">
                <a:ln>
                  <a:solidFill>
                    <a:srgbClr val="660066"/>
                  </a:solidFill>
                </a:ln>
              </a:rPr>
              <a:t>costly</a:t>
            </a:r>
            <a:r>
              <a:rPr lang="en-GB" sz="2400" dirty="0"/>
              <a:t>, they disappear.</a:t>
            </a:r>
          </a:p>
          <a:p>
            <a:pPr marL="457200" indent="-457200">
              <a:buFont typeface="Times New Roman" charset="0"/>
              <a:buAutoNum type="arabicParenR"/>
              <a:defRPr/>
            </a:pPr>
            <a:r>
              <a:rPr lang="en-GB" sz="2400" dirty="0"/>
              <a:t>If the other institutions are also </a:t>
            </a:r>
            <a:r>
              <a:rPr lang="en-GB" sz="2400" dirty="0">
                <a:ln>
                  <a:solidFill>
                    <a:srgbClr val="660066"/>
                  </a:solidFill>
                </a:ln>
              </a:rPr>
              <a:t>costless</a:t>
            </a:r>
            <a:r>
              <a:rPr lang="en-GB" sz="2400" dirty="0"/>
              <a:t>, they may co-exist but their mix cannot be a relevant economic issue.</a:t>
            </a:r>
          </a:p>
          <a:p>
            <a:pPr>
              <a:buFont typeface="Times New Roman" charset="0"/>
              <a:buNone/>
              <a:defRPr/>
            </a:pPr>
            <a:endParaRPr lang="en-GB" dirty="0"/>
          </a:p>
          <a:p>
            <a:pPr>
              <a:buFont typeface="Times New Roman" charset="0"/>
              <a:buNone/>
              <a:defRPr/>
            </a:pPr>
            <a:endParaRPr lang="en-GB" dirty="0"/>
          </a:p>
        </p:txBody>
      </p:sp>
      <p:pic>
        <p:nvPicPr>
          <p:cNvPr id="68612" name="Immagine 3"/>
          <p:cNvPicPr>
            <a:picLocks noChangeAspect="1"/>
          </p:cNvPicPr>
          <p:nvPr/>
        </p:nvPicPr>
        <p:blipFill>
          <a:blip r:embed="rId2"/>
          <a:srcRect/>
          <a:stretch>
            <a:fillRect/>
          </a:stretch>
        </p:blipFill>
        <p:spPr bwMode="auto">
          <a:xfrm>
            <a:off x="0" y="0"/>
            <a:ext cx="2055813" cy="2082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2185988" y="0"/>
            <a:ext cx="6958012" cy="1601788"/>
          </a:xfrm>
          <a:solidFill>
            <a:srgbClr val="0000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a:solidFill>
                  <a:srgbClr val="FFFFFF"/>
                </a:solidFill>
              </a:rPr>
              <a:t>The challenge to microeconomics</a:t>
            </a:r>
            <a:br>
              <a:rPr lang="it-IT" sz="3600">
                <a:solidFill>
                  <a:srgbClr val="FFFFFF"/>
                </a:solidFill>
              </a:rPr>
            </a:br>
            <a:r>
              <a:rPr lang="it-IT" sz="3600">
                <a:solidFill>
                  <a:srgbClr val="FFFFFF"/>
                </a:solidFill>
              </a:rPr>
              <a:t>of the </a:t>
            </a:r>
            <a:r>
              <a:rPr lang="it-IT" sz="3600">
                <a:solidFill>
                  <a:srgbClr val="FFFF00"/>
                </a:solidFill>
              </a:rPr>
              <a:t>R</a:t>
            </a:r>
            <a:r>
              <a:rPr lang="it-IT" sz="3600">
                <a:solidFill>
                  <a:srgbClr val="FFFFFF"/>
                </a:solidFill>
              </a:rPr>
              <a:t>e-constructed </a:t>
            </a:r>
            <a:r>
              <a:rPr lang="it-IT" sz="3600">
                <a:solidFill>
                  <a:srgbClr val="FFFF00"/>
                </a:solidFill>
              </a:rPr>
              <a:t>R</a:t>
            </a:r>
            <a:r>
              <a:rPr lang="it-IT" sz="3600">
                <a:solidFill>
                  <a:srgbClr val="FFFFFF"/>
                </a:solidFill>
              </a:rPr>
              <a:t>onald.</a:t>
            </a:r>
          </a:p>
        </p:txBody>
      </p:sp>
      <p:sp>
        <p:nvSpPr>
          <p:cNvPr id="69635" name="Rectangle 2"/>
          <p:cNvSpPr>
            <a:spLocks noGrp="1" noChangeArrowheads="1"/>
          </p:cNvSpPr>
          <p:nvPr>
            <p:ph type="body" idx="1"/>
          </p:nvPr>
        </p:nvSpPr>
        <p:spPr>
          <a:xfrm>
            <a:off x="0" y="1601788"/>
            <a:ext cx="9144000" cy="5103812"/>
          </a:xfrm>
          <a:ln w="9360">
            <a:solidFill>
              <a:srgbClr val="99CC00"/>
            </a:solidFill>
          </a:ln>
        </p:spPr>
        <p:txBody>
          <a:bodyPr/>
          <a:lstStyle/>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In this way, Coase challenges the standard building of microeconomics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 where the existence and the size of  the firms are explained</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by U-shaped cost curves (with an initial phase of increasing returns).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The positive and negative effects (increasing and decreasing returns)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which the production of some units has on other homogeneous units,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are only a particular type of externality.</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In a world of zero transaction costs, this externality is internalized by markets.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Once this compensation is made, to break even,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it is not necessary to produce a certain number of units within a firm.</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In a world of zero transaction costs, whatever the technology, firms do not exist...</a:t>
            </a:r>
          </a:p>
          <a:p>
            <a:pPr algn="just" eaLnBrk="1" hangingPunct="1">
              <a:lnSpc>
                <a:spcPct val="60000"/>
              </a:lnSpc>
              <a:spcBef>
                <a:spcPts val="120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FF0066"/>
              </a:solidFill>
            </a:endParaRPr>
          </a:p>
          <a:p>
            <a:pPr algn="just" eaLnBrk="1" hangingPunct="1">
              <a:lnSpc>
                <a:spcPct val="60000"/>
              </a:lnSpc>
              <a:spcBef>
                <a:spcPts val="120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FF0066"/>
              </a:solidFill>
            </a:endParaRPr>
          </a:p>
        </p:txBody>
      </p:sp>
      <p:pic>
        <p:nvPicPr>
          <p:cNvPr id="69636" name="Immagine 3"/>
          <p:cNvPicPr>
            <a:picLocks noChangeAspect="1"/>
          </p:cNvPicPr>
          <p:nvPr/>
        </p:nvPicPr>
        <p:blipFill>
          <a:blip r:embed="rId3"/>
          <a:srcRect/>
          <a:stretch>
            <a:fillRect/>
          </a:stretch>
        </p:blipFill>
        <p:spPr bwMode="auto">
          <a:xfrm>
            <a:off x="0" y="0"/>
            <a:ext cx="2185988" cy="16017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176344" cy="577337"/>
          </a:xfrm>
        </p:spPr>
        <p:txBody>
          <a:bodyPr>
            <a:normAutofit fontScale="90000"/>
          </a:bodyPr>
          <a:lstStyle/>
          <a:p>
            <a:r>
              <a:rPr lang="en-US" dirty="0">
                <a:ln w="31750" cap="flat" cmpd="sng" algn="ctr">
                  <a:solidFill>
                    <a:srgbClr val="4F6228"/>
                  </a:solidFill>
                  <a:prstDash val="solid"/>
                  <a:round/>
                  <a:headEnd type="none" w="med" len="med"/>
                  <a:tailEnd type="none" w="med" len="med"/>
                </a:ln>
              </a:rPr>
              <a:t>Institutions as costly substitutes</a:t>
            </a:r>
          </a:p>
        </p:txBody>
      </p:sp>
      <p:sp>
        <p:nvSpPr>
          <p:cNvPr id="3" name="Segnaposto contenuto 2"/>
          <p:cNvSpPr>
            <a:spLocks noGrp="1"/>
          </p:cNvSpPr>
          <p:nvPr>
            <p:ph idx="1"/>
          </p:nvPr>
        </p:nvSpPr>
        <p:spPr>
          <a:xfrm>
            <a:off x="457200" y="1125251"/>
            <a:ext cx="8433582" cy="5385127"/>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a:t>New Institutional Economics has correctly emphasized that institutions are </a:t>
            </a:r>
            <a:r>
              <a:rPr lang="en-US" b="1" dirty="0"/>
              <a:t>costly substitutes,</a:t>
            </a:r>
            <a:r>
              <a:rPr lang="en-US" dirty="0"/>
              <a:t> and that growth requires their optimal mix. </a:t>
            </a:r>
          </a:p>
          <a:p>
            <a:r>
              <a:rPr lang="en-US" dirty="0"/>
              <a:t>Explaining and searching for the efficient institutional mix is one of the main purposes of new institutional economics.</a:t>
            </a:r>
          </a:p>
          <a:p>
            <a:r>
              <a:rPr lang="en-US" dirty="0"/>
              <a:t>However, New Institutional Economics  suffers from two important limitations: </a:t>
            </a:r>
          </a:p>
          <a:p>
            <a:pPr>
              <a:buFontTx/>
              <a:buChar char="-"/>
            </a:pPr>
            <a:r>
              <a:rPr lang="en-US" dirty="0">
                <a:ln>
                  <a:solidFill>
                    <a:schemeClr val="accent6">
                      <a:lumMod val="75000"/>
                    </a:schemeClr>
                  </a:solidFill>
                </a:ln>
              </a:rPr>
              <a:t>no institutional complementarities</a:t>
            </a:r>
          </a:p>
          <a:p>
            <a:pPr>
              <a:buFontTx/>
              <a:buChar char="-"/>
            </a:pPr>
            <a:r>
              <a:rPr lang="en-US" dirty="0">
                <a:ln>
                  <a:solidFill>
                    <a:schemeClr val="accent6">
                      <a:lumMod val="75000"/>
                    </a:schemeClr>
                  </a:solidFill>
                </a:ln>
              </a:rPr>
              <a:t>implicit reliance on meta-institutions.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2943538" y="0"/>
            <a:ext cx="6200462" cy="2502306"/>
          </a:xfrm>
          <a:solidFill>
            <a:srgbClr val="0000FF"/>
          </a:solidFill>
        </p:spPr>
        <p:txBody>
          <a:bodyPr>
            <a:normAutofit/>
          </a:bodyPr>
          <a:lstStyle/>
          <a:p>
            <a:r>
              <a:rPr lang="en-GB" dirty="0">
                <a:ln>
                  <a:solidFill>
                    <a:schemeClr val="bg1"/>
                  </a:solidFill>
                </a:ln>
                <a:solidFill>
                  <a:srgbClr val="FFFF00"/>
                </a:solidFill>
              </a:rPr>
              <a:t>The changing optimal mix of costly institutions:</a:t>
            </a:r>
            <a:br>
              <a:rPr lang="en-GB" dirty="0">
                <a:ln>
                  <a:solidFill>
                    <a:schemeClr val="bg1"/>
                  </a:solidFill>
                </a:ln>
                <a:solidFill>
                  <a:srgbClr val="FFFF00"/>
                </a:solidFill>
              </a:rPr>
            </a:br>
            <a:r>
              <a:rPr lang="en-GB" dirty="0">
                <a:ln>
                  <a:solidFill>
                    <a:srgbClr val="FF0000"/>
                  </a:solidFill>
                </a:ln>
                <a:solidFill>
                  <a:srgbClr val="FFFF00"/>
                </a:solidFill>
              </a:rPr>
              <a:t>a </a:t>
            </a:r>
            <a:r>
              <a:rPr lang="en-GB" dirty="0" err="1">
                <a:ln>
                  <a:solidFill>
                    <a:srgbClr val="FF0000"/>
                  </a:solidFill>
                </a:ln>
                <a:solidFill>
                  <a:srgbClr val="FFFF00"/>
                </a:solidFill>
              </a:rPr>
              <a:t>Coasian</a:t>
            </a:r>
            <a:r>
              <a:rPr lang="en-GB" dirty="0">
                <a:ln>
                  <a:solidFill>
                    <a:srgbClr val="FF0000"/>
                  </a:solidFill>
                </a:ln>
                <a:solidFill>
                  <a:srgbClr val="FFFF00"/>
                </a:solidFill>
              </a:rPr>
              <a:t> example</a:t>
            </a:r>
          </a:p>
        </p:txBody>
      </p:sp>
      <p:sp>
        <p:nvSpPr>
          <p:cNvPr id="6" name="Segnaposto contenuto 2"/>
          <p:cNvSpPr txBox="1">
            <a:spLocks/>
          </p:cNvSpPr>
          <p:nvPr/>
        </p:nvSpPr>
        <p:spPr bwMode="auto">
          <a:xfrm>
            <a:off x="0" y="2502306"/>
            <a:ext cx="9144000" cy="4355694"/>
          </a:xfrm>
          <a:prstGeom prst="rect">
            <a:avLst/>
          </a:prstGeom>
          <a:noFill/>
          <a:ln>
            <a:noFill/>
            <a:round/>
            <a:headEnd/>
            <a:tailEnd/>
          </a:ln>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9pPr>
          </a:lstStyle>
          <a:p>
            <a:pPr>
              <a:defRPr/>
            </a:pPr>
            <a:r>
              <a:rPr lang="en-US" sz="2800" dirty="0"/>
              <a:t>The optimal mix among institutions is recalculated each time that technological data changes.</a:t>
            </a:r>
          </a:p>
          <a:p>
            <a:pPr>
              <a:defRPr/>
            </a:pPr>
            <a:r>
              <a:rPr lang="en-US" sz="2800" dirty="0"/>
              <a:t>Coase provides an example from ICT technology: the introduction of telephone lines decreased the costs of using both market and firm internal organizations.</a:t>
            </a:r>
          </a:p>
          <a:p>
            <a:pPr>
              <a:defRPr/>
            </a:pPr>
            <a:r>
              <a:rPr lang="en-US" sz="2800" dirty="0"/>
              <a:t>However, </a:t>
            </a:r>
            <a:r>
              <a:rPr lang="en-US" sz="2800" dirty="0">
                <a:ln>
                  <a:solidFill>
                    <a:srgbClr val="FF0000"/>
                  </a:solidFill>
                </a:ln>
              </a:rPr>
              <a:t>the institutional mix would stay unchanged </a:t>
            </a:r>
            <a:r>
              <a:rPr lang="en-US" sz="2800" dirty="0"/>
              <a:t>only if the costs of using markets and firms </a:t>
            </a:r>
            <a:r>
              <a:rPr lang="en-US" sz="2800" dirty="0">
                <a:ln>
                  <a:solidFill>
                    <a:srgbClr val="FF0000"/>
                  </a:solidFill>
                </a:ln>
              </a:rPr>
              <a:t>were decreasing in the same proportion. Otherwise it would be efficiently re-adjusted in all market (?) economies.</a:t>
            </a:r>
          </a:p>
          <a:p>
            <a:pPr>
              <a:defRPr/>
            </a:pPr>
            <a:endParaRPr lang="en-US" sz="2800" dirty="0"/>
          </a:p>
          <a:p>
            <a:pPr>
              <a:defRPr/>
            </a:pPr>
            <a:endParaRPr lang="en-US" sz="2800" dirty="0"/>
          </a:p>
          <a:p>
            <a:pPr marL="0" indent="0">
              <a:defRPr/>
            </a:pPr>
            <a:endParaRPr lang="en-US" sz="2800" dirty="0">
              <a:ln>
                <a:solidFill>
                  <a:srgbClr val="660066"/>
                </a:solidFill>
              </a:ln>
              <a:ea typeface="+mn-ea"/>
            </a:endParaRPr>
          </a:p>
        </p:txBody>
      </p:sp>
      <p:pic>
        <p:nvPicPr>
          <p:cNvPr id="48132" name="Immagine 2" descr="telefone-antigo-9547624.jpg"/>
          <p:cNvPicPr>
            <a:picLocks noChangeAspect="1"/>
          </p:cNvPicPr>
          <p:nvPr/>
        </p:nvPicPr>
        <p:blipFill>
          <a:blip r:embed="rId2"/>
          <a:srcRect/>
          <a:stretch>
            <a:fillRect/>
          </a:stretch>
        </p:blipFill>
        <p:spPr bwMode="auto">
          <a:xfrm>
            <a:off x="0" y="0"/>
            <a:ext cx="1723848" cy="2502306"/>
          </a:xfrm>
          <a:prstGeom prst="rect">
            <a:avLst/>
          </a:prstGeom>
          <a:noFill/>
          <a:ln w="9525">
            <a:noFill/>
            <a:miter lim="800000"/>
            <a:headEnd/>
            <a:tailEnd/>
          </a:ln>
        </p:spPr>
      </p:pic>
      <p:pic>
        <p:nvPicPr>
          <p:cNvPr id="5" name="Immagine 4"/>
          <p:cNvPicPr>
            <a:picLocks noChangeAspect="1"/>
          </p:cNvPicPr>
          <p:nvPr/>
        </p:nvPicPr>
        <p:blipFill>
          <a:blip r:embed="rId3"/>
          <a:srcRect/>
          <a:stretch>
            <a:fillRect/>
          </a:stretch>
        </p:blipFill>
        <p:spPr bwMode="auto">
          <a:xfrm>
            <a:off x="1722598" y="776467"/>
            <a:ext cx="1220940" cy="172583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3708798" y="-69125"/>
            <a:ext cx="5435202" cy="2766289"/>
          </a:xfrm>
        </p:spPr>
        <p:style>
          <a:lnRef idx="1">
            <a:schemeClr val="accent4"/>
          </a:lnRef>
          <a:fillRef idx="3">
            <a:schemeClr val="accent4"/>
          </a:fillRef>
          <a:effectRef idx="2">
            <a:schemeClr val="accent4"/>
          </a:effectRef>
          <a:fontRef idx="minor">
            <a:schemeClr val="lt1"/>
          </a:fontRef>
        </p:style>
        <p:txBody>
          <a:bodyPr/>
          <a:lstStyle/>
          <a:p>
            <a:r>
              <a:rPr lang="en-US" i="1" dirty="0">
                <a:effectLst>
                  <a:reflection stA="50000" endPos="75000" dist="12700" dir="5400000" sy="-100000" algn="bl" rotWithShape="0"/>
                </a:effectLst>
              </a:rPr>
              <a:t>Markets!!!</a:t>
            </a:r>
          </a:p>
        </p:txBody>
      </p:sp>
      <p:sp>
        <p:nvSpPr>
          <p:cNvPr id="3" name="Segnaposto contenuto 2"/>
          <p:cNvSpPr>
            <a:spLocks noGrp="1"/>
          </p:cNvSpPr>
          <p:nvPr>
            <p:ph idx="1"/>
          </p:nvPr>
        </p:nvSpPr>
        <p:spPr>
          <a:xfrm>
            <a:off x="0" y="2697164"/>
            <a:ext cx="9144000" cy="41608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Font typeface="Times New Roman" pitchFamily="8" charset="0"/>
              <a:buNone/>
              <a:defRPr/>
            </a:pPr>
            <a:r>
              <a:rPr lang="it-IT" dirty="0">
                <a:ln>
                  <a:solidFill>
                    <a:srgbClr val="660066"/>
                  </a:solidFill>
                </a:ln>
                <a:solidFill>
                  <a:srgbClr val="0D0D0D"/>
                </a:solidFill>
                <a:latin typeface="Arial"/>
                <a:ea typeface="ヒラギノ角ゴ Pro W3" charset="0"/>
              </a:rPr>
              <a:t>“I assume, </a:t>
            </a:r>
            <a:r>
              <a:rPr lang="it-IT" dirty="0" err="1">
                <a:ln>
                  <a:solidFill>
                    <a:srgbClr val="660066"/>
                  </a:solidFill>
                </a:ln>
                <a:solidFill>
                  <a:srgbClr val="0D0D0D"/>
                </a:solidFill>
                <a:latin typeface="Arial"/>
                <a:ea typeface="ヒラギノ角ゴ Pro W3" charset="0"/>
              </a:rPr>
              <a:t>for</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expositional</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convenience</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that</a:t>
            </a:r>
            <a:r>
              <a:rPr lang="it-IT" dirty="0">
                <a:ln>
                  <a:solidFill>
                    <a:srgbClr val="660066"/>
                  </a:solidFill>
                </a:ln>
                <a:solidFill>
                  <a:srgbClr val="0D0D0D"/>
                </a:solidFill>
                <a:latin typeface="Arial"/>
                <a:ea typeface="ヒラギノ角ゴ Pro W3" charset="0"/>
              </a:rPr>
              <a:t> </a:t>
            </a:r>
            <a:r>
              <a:rPr lang="it-IT" b="1" u="sng" dirty="0">
                <a:ln>
                  <a:solidFill>
                    <a:srgbClr val="660066"/>
                  </a:solidFill>
                </a:ln>
                <a:solidFill>
                  <a:srgbClr val="0D0D0D"/>
                </a:solidFill>
                <a:latin typeface="Arial"/>
                <a:ea typeface="ヒラギノ角ゴ Pro W3" charset="0"/>
              </a:rPr>
              <a:t>in the </a:t>
            </a:r>
            <a:r>
              <a:rPr lang="it-IT" b="1" u="sng" dirty="0" err="1">
                <a:ln>
                  <a:solidFill>
                    <a:srgbClr val="660066"/>
                  </a:solidFill>
                </a:ln>
                <a:solidFill>
                  <a:srgbClr val="0D0D0D"/>
                </a:solidFill>
                <a:latin typeface="Arial"/>
                <a:ea typeface="ヒラギノ角ゴ Pro W3" charset="0"/>
              </a:rPr>
              <a:t>beginning</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there</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was</a:t>
            </a:r>
            <a:r>
              <a:rPr lang="it-IT" b="1" u="sng" dirty="0">
                <a:ln>
                  <a:solidFill>
                    <a:srgbClr val="660066"/>
                  </a:solidFill>
                </a:ln>
                <a:solidFill>
                  <a:srgbClr val="0D0D0D"/>
                </a:solidFill>
                <a:latin typeface="Arial"/>
                <a:ea typeface="ヒラギノ角ゴ Pro W3" charset="0"/>
              </a:rPr>
              <a:t> the market</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Williamson</a:t>
            </a:r>
            <a:r>
              <a:rPr lang="it-IT" dirty="0">
                <a:ln>
                  <a:solidFill>
                    <a:srgbClr val="660066"/>
                  </a:solidFill>
                </a:ln>
                <a:solidFill>
                  <a:srgbClr val="0D0D0D"/>
                </a:solidFill>
                <a:latin typeface="Arial"/>
                <a:ea typeface="ヒラギノ角ゴ Pro W3" charset="0"/>
              </a:rPr>
              <a:t> 1975:20)</a:t>
            </a:r>
          </a:p>
          <a:p>
            <a:pPr>
              <a:defRPr/>
            </a:pPr>
            <a:endParaRPr lang="en-GB" sz="2800" dirty="0">
              <a:ln>
                <a:solidFill>
                  <a:srgbClr val="660066"/>
                </a:solidFill>
              </a:ln>
              <a:solidFill>
                <a:srgbClr val="0D0D0D"/>
              </a:solidFill>
              <a:latin typeface="Times New Roman"/>
              <a:ea typeface="ヒラギノ角ゴ Pro W3" charset="0"/>
              <a:cs typeface="Times New Roman"/>
            </a:endParaRPr>
          </a:p>
          <a:p>
            <a:pPr>
              <a:defRPr/>
            </a:pPr>
            <a:r>
              <a:rPr lang="en-GB" dirty="0">
                <a:ln>
                  <a:solidFill>
                    <a:srgbClr val="660066"/>
                  </a:solidFill>
                </a:ln>
                <a:solidFill>
                  <a:srgbClr val="0D0D0D"/>
                </a:solidFill>
                <a:latin typeface="Arial"/>
                <a:ea typeface="ヒラギノ角ゴ Pro W3" charset="0"/>
                <a:cs typeface="Arial"/>
              </a:rPr>
              <a:t>“Markets and firms are </a:t>
            </a:r>
            <a:r>
              <a:rPr lang="en-GB" b="1" u="sng" dirty="0">
                <a:ln>
                  <a:solidFill>
                    <a:srgbClr val="660066"/>
                  </a:solidFill>
                </a:ln>
                <a:solidFill>
                  <a:srgbClr val="0D0D0D"/>
                </a:solidFill>
                <a:latin typeface="Arial"/>
                <a:ea typeface="ヒラギノ角ゴ Pro W3" charset="0"/>
                <a:cs typeface="Arial"/>
              </a:rPr>
              <a:t>alternative</a:t>
            </a:r>
            <a:r>
              <a:rPr lang="en-GB" dirty="0">
                <a:ln>
                  <a:solidFill>
                    <a:srgbClr val="660066"/>
                  </a:solidFill>
                </a:ln>
                <a:solidFill>
                  <a:srgbClr val="0D0D0D"/>
                </a:solidFill>
                <a:latin typeface="Arial"/>
                <a:ea typeface="ヒラギノ角ゴ Pro W3" charset="0"/>
                <a:cs typeface="Arial"/>
              </a:rPr>
              <a:t> instruments for competing a related set of transactions</a:t>
            </a:r>
            <a:r>
              <a:rPr lang="it-IT" dirty="0" err="1">
                <a:ln>
                  <a:solidFill>
                    <a:srgbClr val="660066"/>
                  </a:solidFill>
                </a:ln>
                <a:solidFill>
                  <a:srgbClr val="0D0D0D"/>
                </a:solidFill>
                <a:latin typeface="Arial"/>
                <a:ea typeface="ヒラギノ角ゴ Pro W3" charset="0"/>
                <a:cs typeface="Arial"/>
              </a:rPr>
              <a:t>…where</a:t>
            </a:r>
            <a:r>
              <a:rPr lang="it-IT" dirty="0">
                <a:ln>
                  <a:solidFill>
                    <a:srgbClr val="660066"/>
                  </a:solidFill>
                </a:ln>
                <a:solidFill>
                  <a:srgbClr val="0D0D0D"/>
                </a:solidFill>
                <a:latin typeface="Arial"/>
                <a:ea typeface="ヒラギノ角ゴ Pro W3" charset="0"/>
                <a:cs typeface="Arial"/>
              </a:rPr>
              <a:t> a set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transactions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ought</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to</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be</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executed</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across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markets</a:t>
            </a:r>
            <a:r>
              <a:rPr lang="it-IT" dirty="0">
                <a:ln>
                  <a:solidFill>
                    <a:srgbClr val="660066"/>
                  </a:solidFill>
                </a:ln>
                <a:solidFill>
                  <a:srgbClr val="0D0D0D"/>
                </a:solidFill>
                <a:latin typeface="Arial"/>
                <a:ea typeface="ヒラギノ角ゴ Pro W3" charset="0"/>
                <a:cs typeface="Arial"/>
              </a:rPr>
              <a:t> </a:t>
            </a:r>
            <a:r>
              <a:rPr lang="it-IT" b="1" u="sng" dirty="0">
                <a:ln>
                  <a:solidFill>
                    <a:srgbClr val="660066"/>
                  </a:solidFill>
                </a:ln>
                <a:solidFill>
                  <a:srgbClr val="0D0D0D"/>
                </a:solidFill>
                <a:latin typeface="Arial"/>
                <a:ea typeface="ヒラギノ角ゴ Pro W3" charset="0"/>
                <a:cs typeface="Arial"/>
              </a:rPr>
              <a:t>or</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within</a:t>
            </a:r>
            <a:r>
              <a:rPr lang="it-IT" dirty="0">
                <a:ln>
                  <a:solidFill>
                    <a:srgbClr val="660066"/>
                  </a:solidFill>
                </a:ln>
                <a:solidFill>
                  <a:srgbClr val="0D0D0D"/>
                </a:solidFill>
                <a:latin typeface="Arial"/>
                <a:ea typeface="ヒラギノ角ゴ Pro W3" charset="0"/>
                <a:cs typeface="Arial"/>
              </a:rPr>
              <a:t> a </a:t>
            </a:r>
            <a:r>
              <a:rPr lang="it-IT" dirty="0" err="1">
                <a:ln>
                  <a:solidFill>
                    <a:srgbClr val="660066"/>
                  </a:solidFill>
                </a:ln>
                <a:solidFill>
                  <a:srgbClr val="0D0D0D"/>
                </a:solidFill>
                <a:latin typeface="Arial"/>
                <a:ea typeface="ヒラギノ角ゴ Pro W3" charset="0"/>
                <a:cs typeface="Arial"/>
              </a:rPr>
              <a:t>firm</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depends</a:t>
            </a:r>
            <a:r>
              <a:rPr lang="it-IT" dirty="0">
                <a:ln>
                  <a:solidFill>
                    <a:srgbClr val="660066"/>
                  </a:solidFill>
                </a:ln>
                <a:solidFill>
                  <a:srgbClr val="0D0D0D"/>
                </a:solidFill>
                <a:latin typeface="Arial"/>
                <a:ea typeface="ヒラギノ角ゴ Pro W3" charset="0"/>
                <a:cs typeface="Arial"/>
              </a:rPr>
              <a:t> on the </a:t>
            </a:r>
            <a:r>
              <a:rPr lang="it-IT" dirty="0" err="1">
                <a:ln>
                  <a:solidFill>
                    <a:srgbClr val="660066"/>
                  </a:solidFill>
                </a:ln>
                <a:solidFill>
                  <a:srgbClr val="0D0D0D"/>
                </a:solidFill>
                <a:latin typeface="Arial"/>
                <a:ea typeface="ヒラギノ角ゴ Pro W3" charset="0"/>
                <a:cs typeface="Arial"/>
              </a:rPr>
              <a:t>relatively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efficiency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each</a:t>
            </a:r>
            <a:r>
              <a:rPr lang="it-IT" dirty="0">
                <a:ln>
                  <a:solidFill>
                    <a:srgbClr val="660066"/>
                  </a:solidFill>
                </a:ln>
                <a:solidFill>
                  <a:srgbClr val="0D0D0D"/>
                </a:solidFill>
                <a:latin typeface="Arial"/>
                <a:ea typeface="ヒラギノ角ゴ Pro W3" charset="0"/>
                <a:cs typeface="Arial"/>
              </a:rPr>
              <a:t> mode” (</a:t>
            </a:r>
            <a:r>
              <a:rPr lang="it-IT" dirty="0" err="1">
                <a:ln>
                  <a:solidFill>
                    <a:srgbClr val="660066"/>
                  </a:solidFill>
                </a:ln>
                <a:solidFill>
                  <a:srgbClr val="0D0D0D"/>
                </a:solidFill>
                <a:latin typeface="Arial"/>
                <a:ea typeface="ヒラギノ角ゴ Pro W3" charset="0"/>
                <a:cs typeface="Arial"/>
              </a:rPr>
              <a:t>Williamson</a:t>
            </a:r>
            <a:r>
              <a:rPr lang="it-IT" dirty="0">
                <a:ln>
                  <a:solidFill>
                    <a:srgbClr val="660066"/>
                  </a:solidFill>
                </a:ln>
                <a:solidFill>
                  <a:srgbClr val="0D0D0D"/>
                </a:solidFill>
                <a:latin typeface="Arial"/>
                <a:ea typeface="ヒラギノ角ゴ Pro W3" charset="0"/>
                <a:cs typeface="Arial"/>
              </a:rPr>
              <a:t> 1975:</a:t>
            </a:r>
            <a:r>
              <a:rPr lang="it-IT" dirty="0" err="1">
                <a:ln>
                  <a:solidFill>
                    <a:srgbClr val="660066"/>
                  </a:solidFill>
                </a:ln>
                <a:solidFill>
                  <a:srgbClr val="0D0D0D"/>
                </a:solidFill>
                <a:latin typeface="Arial"/>
                <a:ea typeface="ヒラギノ角ゴ Pro W3" charset="0"/>
                <a:cs typeface="Arial"/>
              </a:rPr>
              <a:t>8</a:t>
            </a:r>
            <a:r>
              <a:rPr lang="it-IT" dirty="0">
                <a:ln>
                  <a:solidFill>
                    <a:srgbClr val="660066"/>
                  </a:solidFill>
                </a:ln>
                <a:solidFill>
                  <a:srgbClr val="0D0D0D"/>
                </a:solidFill>
                <a:latin typeface="Arial"/>
                <a:ea typeface="ヒラギノ角ゴ Pro W3" charset="0"/>
                <a:cs typeface="Arial"/>
              </a:rPr>
              <a:t>)</a:t>
            </a:r>
          </a:p>
          <a:p>
            <a:pPr>
              <a:buFont typeface="Times New Roman" pitchFamily="8" charset="0"/>
              <a:buNone/>
              <a:defRPr/>
            </a:pPr>
            <a:endParaRPr lang="en-US" dirty="0"/>
          </a:p>
        </p:txBody>
      </p:sp>
      <p:pic>
        <p:nvPicPr>
          <p:cNvPr id="46084" name="Picture 2"/>
          <p:cNvPicPr>
            <a:picLocks noChangeAspect="1" noChangeArrowheads="1"/>
          </p:cNvPicPr>
          <p:nvPr/>
        </p:nvPicPr>
        <p:blipFill>
          <a:blip r:embed="rId2"/>
          <a:srcRect/>
          <a:stretch>
            <a:fillRect/>
          </a:stretch>
        </p:blipFill>
        <p:spPr bwMode="auto">
          <a:xfrm>
            <a:off x="78498" y="-89859"/>
            <a:ext cx="3803125" cy="2787023"/>
          </a:xfrm>
          <a:prstGeom prst="rect">
            <a:avLst/>
          </a:prstGeom>
          <a:noFill/>
          <a:ln w="9525">
            <a:noFill/>
            <a:miter lim="800000"/>
            <a:headEnd/>
            <a:tailEnd/>
          </a:ln>
        </p:spPr>
      </p:pic>
      <p:pic>
        <p:nvPicPr>
          <p:cNvPr id="5" name="Segnaposto contenuto 1" descr="williamson_postcard.jpg"/>
          <p:cNvPicPr>
            <a:picLocks noGrp="1" noChangeAspect="1"/>
          </p:cNvPicPr>
          <p:nvPr/>
        </p:nvPicPr>
        <p:blipFill>
          <a:blip r:embed="rId3"/>
          <a:srcRect l="-89853" r="-89853"/>
          <a:stretch>
            <a:fillRect/>
          </a:stretch>
        </p:blipFill>
        <p:spPr bwMode="auto">
          <a:xfrm>
            <a:off x="1932897" y="0"/>
            <a:ext cx="4033203" cy="2040197"/>
          </a:xfrm>
          <a:prstGeom prst="rect">
            <a:avLst/>
          </a:prstGeom>
          <a:noFill/>
          <a:ln w="9525">
            <a:noFill/>
            <a:round/>
            <a:headEnd/>
            <a:tailEnd/>
          </a:ln>
        </p:spPr>
      </p:pic>
      <p:pic>
        <p:nvPicPr>
          <p:cNvPr id="7" name="Immagine 6"/>
          <p:cNvPicPr>
            <a:picLocks noChangeAspect="1"/>
          </p:cNvPicPr>
          <p:nvPr/>
        </p:nvPicPr>
        <p:blipFill>
          <a:blip r:embed="rId4"/>
          <a:stretch>
            <a:fillRect/>
          </a:stretch>
        </p:blipFill>
        <p:spPr>
          <a:xfrm>
            <a:off x="7426596" y="-69125"/>
            <a:ext cx="1717404" cy="13831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8818" y="0"/>
            <a:ext cx="5075182" cy="2278538"/>
          </a:xfrm>
        </p:spPr>
        <p:style>
          <a:lnRef idx="1">
            <a:schemeClr val="accent1"/>
          </a:lnRef>
          <a:fillRef idx="2">
            <a:schemeClr val="accent1"/>
          </a:fillRef>
          <a:effectRef idx="1">
            <a:schemeClr val="accent1"/>
          </a:effectRef>
          <a:fontRef idx="minor">
            <a:schemeClr val="dk1"/>
          </a:fontRef>
        </p:style>
        <p:txBody>
          <a:bodyPr>
            <a:prstTxWarp prst="textStop">
              <a:avLst/>
            </a:prstTxWarp>
          </a:bodyPr>
          <a:lstStyle/>
          <a:p>
            <a:br>
              <a:rPr lang="en-US" dirty="0">
                <a:ln>
                  <a:solidFill>
                    <a:srgbClr val="660066"/>
                  </a:solidFill>
                </a:ln>
                <a:effectLst>
                  <a:outerShdw blurRad="50800" dist="38100" dir="8100000" algn="bl">
                    <a:srgbClr val="000000">
                      <a:alpha val="43000"/>
                    </a:srgbClr>
                  </a:outerShdw>
                </a:effectLst>
              </a:rPr>
            </a:br>
            <a:r>
              <a:rPr lang="en-US" dirty="0">
                <a:ln>
                  <a:solidFill>
                    <a:srgbClr val="660066"/>
                  </a:solidFill>
                </a:ln>
                <a:effectLst>
                  <a:outerShdw blurRad="50800" dist="38100" dir="8100000" algn="bl">
                    <a:srgbClr val="000000">
                      <a:alpha val="43000"/>
                    </a:srgbClr>
                  </a:outerShdw>
                </a:effectLst>
              </a:rPr>
              <a:t>Meta-markets?</a:t>
            </a:r>
          </a:p>
        </p:txBody>
      </p:sp>
      <p:sp>
        <p:nvSpPr>
          <p:cNvPr id="3" name="Segnaposto contenuto 2"/>
          <p:cNvSpPr>
            <a:spLocks noGrp="1"/>
          </p:cNvSpPr>
          <p:nvPr>
            <p:ph idx="1"/>
          </p:nvPr>
        </p:nvSpPr>
        <p:spPr>
          <a:xfrm>
            <a:off x="0" y="2278538"/>
            <a:ext cx="9144000" cy="457946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defRPr/>
            </a:pPr>
            <a:r>
              <a:rPr lang="en-US" dirty="0"/>
              <a:t>NIE has overcome the narrow limits of Economics built on the premises of </a:t>
            </a:r>
            <a:r>
              <a:rPr lang="en-US" dirty="0">
                <a:solidFill>
                  <a:srgbClr val="FF0000"/>
                </a:solidFill>
              </a:rPr>
              <a:t>costly</a:t>
            </a:r>
            <a:r>
              <a:rPr lang="en-US" dirty="0"/>
              <a:t> resources and </a:t>
            </a:r>
            <a:r>
              <a:rPr lang="en-US" dirty="0">
                <a:ln>
                  <a:solidFill>
                    <a:srgbClr val="FF0000"/>
                  </a:solidFill>
                </a:ln>
              </a:rPr>
              <a:t>free institutions</a:t>
            </a:r>
            <a:r>
              <a:rPr lang="en-US" dirty="0"/>
              <a:t>.</a:t>
            </a:r>
          </a:p>
          <a:p>
            <a:pPr>
              <a:buNone/>
              <a:defRPr/>
            </a:pPr>
            <a:r>
              <a:rPr lang="en-US" dirty="0"/>
              <a:t> However, its job is unfinished and contradictory:</a:t>
            </a:r>
          </a:p>
          <a:p>
            <a:pPr>
              <a:buNone/>
              <a:defRPr/>
            </a:pPr>
            <a:r>
              <a:rPr lang="en-US" dirty="0"/>
              <a:t>In the NIE framework, the </a:t>
            </a:r>
            <a:r>
              <a:rPr lang="en-US" dirty="0">
                <a:ln>
                  <a:solidFill>
                    <a:srgbClr val="FF0000"/>
                  </a:solidFill>
                </a:ln>
              </a:rPr>
              <a:t>market</a:t>
            </a:r>
            <a:r>
              <a:rPr lang="en-US" dirty="0"/>
              <a:t> acts under two contradictory roles:</a:t>
            </a:r>
          </a:p>
          <a:p>
            <a:pPr marL="514350" indent="-514350">
              <a:buFont typeface="Times New Roman" charset="0"/>
              <a:buAutoNum type="arabicPeriod"/>
              <a:defRPr/>
            </a:pPr>
            <a:r>
              <a:rPr lang="en-US" dirty="0"/>
              <a:t>A </a:t>
            </a:r>
            <a:r>
              <a:rPr lang="en-US" dirty="0">
                <a:ln>
                  <a:solidFill>
                    <a:srgbClr val="FF0000"/>
                  </a:solidFill>
                </a:ln>
              </a:rPr>
              <a:t>costly institution </a:t>
            </a:r>
            <a:r>
              <a:rPr lang="en-US" dirty="0"/>
              <a:t>to be selected</a:t>
            </a:r>
          </a:p>
          <a:p>
            <a:pPr marL="514350" indent="-514350">
              <a:buFont typeface="Times New Roman" charset="0"/>
              <a:buAutoNum type="arabicPeriod"/>
              <a:defRPr/>
            </a:pPr>
            <a:r>
              <a:rPr lang="it-IT" dirty="0" err="1"/>
              <a:t>T</a:t>
            </a:r>
            <a:r>
              <a:rPr lang="en-US" dirty="0"/>
              <a:t>he </a:t>
            </a:r>
            <a:r>
              <a:rPr lang="en-US" dirty="0">
                <a:ln>
                  <a:solidFill>
                    <a:srgbClr val="FF0000"/>
                  </a:solidFill>
                </a:ln>
              </a:rPr>
              <a:t>costless (meta-)institution </a:t>
            </a:r>
            <a:r>
              <a:rPr lang="en-US" dirty="0"/>
              <a:t>by which all the institutions (including markets) are selected.</a:t>
            </a:r>
          </a:p>
          <a:p>
            <a:endParaRPr lang="en-US" dirty="0"/>
          </a:p>
          <a:p>
            <a:pPr>
              <a:buNone/>
            </a:pPr>
            <a:endParaRPr lang="en-US" dirty="0"/>
          </a:p>
        </p:txBody>
      </p:sp>
      <p:pic>
        <p:nvPicPr>
          <p:cNvPr id="4" name="Picture 4"/>
          <p:cNvPicPr>
            <a:picLocks noChangeAspect="1" noChangeArrowheads="1"/>
          </p:cNvPicPr>
          <p:nvPr/>
        </p:nvPicPr>
        <p:blipFill>
          <a:blip r:embed="rId2"/>
          <a:srcRect/>
          <a:stretch>
            <a:fillRect/>
          </a:stretch>
        </p:blipFill>
        <p:spPr bwMode="auto">
          <a:xfrm>
            <a:off x="0" y="0"/>
            <a:ext cx="4068818" cy="2278538"/>
          </a:xfrm>
          <a:prstGeom prst="rect">
            <a:avLst/>
          </a:prstGeom>
          <a:noFill/>
          <a:ln w="9525">
            <a:noFill/>
            <a:miter lim="800000"/>
            <a:headEnd/>
            <a:tailEnd/>
          </a:ln>
          <a:effectLst>
            <a:glow rad="228600">
              <a:schemeClr val="accent1">
                <a:alpha val="75000"/>
              </a:schemeClr>
            </a:glo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75955"/>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a:effectLst>
                  <a:glow rad="63500">
                    <a:schemeClr val="accent2">
                      <a:alpha val="75000"/>
                    </a:schemeClr>
                  </a:glow>
                </a:effectLst>
              </a:rPr>
              <a:t>Costly institutions and development</a:t>
            </a:r>
          </a:p>
        </p:txBody>
      </p:sp>
      <p:sp>
        <p:nvSpPr>
          <p:cNvPr id="3" name="Segnaposto contenuto 2"/>
          <p:cNvSpPr>
            <a:spLocks noGrp="1"/>
          </p:cNvSpPr>
          <p:nvPr>
            <p:ph idx="1"/>
          </p:nvPr>
        </p:nvSpPr>
        <p:spPr>
          <a:xfrm>
            <a:off x="204376" y="1051146"/>
            <a:ext cx="8744372" cy="562071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Clr>
                <a:srgbClr val="FF0000"/>
              </a:buClr>
            </a:pPr>
            <a:r>
              <a:rPr lang="en-US" dirty="0"/>
              <a:t>If some </a:t>
            </a:r>
            <a:r>
              <a:rPr lang="en-US" i="1" dirty="0"/>
              <a:t>meta-institutions</a:t>
            </a:r>
            <a:r>
              <a:rPr lang="en-US" dirty="0"/>
              <a:t> could calculate the optimal institutional mix for each new technology, all economies would follow the same efficient development path.</a:t>
            </a:r>
          </a:p>
          <a:p>
            <a:pPr>
              <a:buClr>
                <a:srgbClr val="FF0000"/>
              </a:buClr>
            </a:pPr>
            <a:r>
              <a:rPr lang="en-US" dirty="0"/>
              <a:t>But there are no costless </a:t>
            </a:r>
            <a:r>
              <a:rPr lang="en-US" i="1" dirty="0"/>
              <a:t>meta-institutions</a:t>
            </a:r>
            <a:r>
              <a:rPr lang="en-US" dirty="0"/>
              <a:t>!!!         In each location, institutional change is constrained by the costly institutions within which the change should take place.</a:t>
            </a:r>
          </a:p>
          <a:p>
            <a:pPr>
              <a:buClr>
                <a:srgbClr val="FF0000"/>
              </a:buClr>
            </a:pPr>
            <a:r>
              <a:rPr lang="en-US" dirty="0"/>
              <a:t>The nature of these constraints becomes clear when we introduce the concept of </a:t>
            </a:r>
            <a:r>
              <a:rPr lang="en-US" i="1" dirty="0"/>
              <a:t>institutional complementarity</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ln>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r>
              <a:rPr lang="en-US" dirty="0"/>
              <a:t> </a:t>
            </a:r>
            <a:r>
              <a:rPr lang="en-US" dirty="0">
                <a:ln>
                  <a:solidFill>
                    <a:srgbClr val="FF0000"/>
                  </a:solidFill>
                </a:ln>
              </a:rPr>
              <a:t>Institutional Complementarities</a:t>
            </a:r>
          </a:p>
        </p:txBody>
      </p:sp>
      <p:sp>
        <p:nvSpPr>
          <p:cNvPr id="3" name="Segnaposto contenuto 2"/>
          <p:cNvSpPr>
            <a:spLocks noGrp="1"/>
          </p:cNvSpPr>
          <p:nvPr>
            <p:ph idx="1"/>
          </p:nvPr>
        </p:nvSpPr>
        <p:spPr>
          <a:xfrm>
            <a:off x="0" y="1417638"/>
            <a:ext cx="9144000" cy="5440362"/>
          </a:xfrm>
          <a:ln>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92500"/>
          </a:bodyPr>
          <a:lstStyle/>
          <a:p>
            <a:pPr>
              <a:buNone/>
            </a:pPr>
            <a:r>
              <a:rPr lang="en-US" dirty="0"/>
              <a:t>The fact </a:t>
            </a:r>
            <a:r>
              <a:rPr lang="en-US" i="1" dirty="0"/>
              <a:t>that costly institutions cannot be substituted in a costless meta-institutional environmen</a:t>
            </a:r>
            <a:r>
              <a:rPr lang="en-US" dirty="0"/>
              <a:t>t becomes even more evident when we accept the existence of </a:t>
            </a:r>
            <a:r>
              <a:rPr lang="en-US" dirty="0">
                <a:ln>
                  <a:solidFill>
                    <a:srgbClr val="FF0000"/>
                  </a:solidFill>
                </a:ln>
              </a:rPr>
              <a:t>institutional complementarities ( formalized by Aoki).</a:t>
            </a:r>
          </a:p>
          <a:p>
            <a:pPr>
              <a:buNone/>
            </a:pPr>
            <a:r>
              <a:rPr lang="en-US" dirty="0"/>
              <a:t>If institution are costly one should </a:t>
            </a:r>
            <a:r>
              <a:rPr lang="en-US" u="sng" dirty="0"/>
              <a:t>not only </a:t>
            </a:r>
            <a:r>
              <a:rPr lang="en-US" dirty="0"/>
              <a:t>ask whether one institution may be a substitute for another, </a:t>
            </a:r>
            <a:r>
              <a:rPr lang="en-US" u="sng" dirty="0"/>
              <a:t>but also</a:t>
            </a:r>
            <a:r>
              <a:rPr lang="en-US" dirty="0"/>
              <a:t> how the </a:t>
            </a:r>
            <a:r>
              <a:rPr lang="en-US" dirty="0">
                <a:ln>
                  <a:solidFill>
                    <a:srgbClr val="FF0000"/>
                  </a:solidFill>
                </a:ln>
              </a:rPr>
              <a:t>existence of one institution may influence the cost of running another institution.</a:t>
            </a:r>
          </a:p>
          <a:p>
            <a:pPr>
              <a:buNone/>
            </a:pPr>
            <a:r>
              <a:rPr lang="en-US" dirty="0"/>
              <a:t>Institutional complementarities </a:t>
            </a:r>
            <a:r>
              <a:rPr lang="en-US" dirty="0">
                <a:ln>
                  <a:solidFill>
                    <a:srgbClr val="FF0000"/>
                  </a:solidFill>
                </a:ln>
              </a:rPr>
              <a:t>limit </a:t>
            </a:r>
            <a:r>
              <a:rPr lang="en-US" dirty="0"/>
              <a:t>the possibilities of institutional substitution and may make their substitution </a:t>
            </a:r>
            <a:r>
              <a:rPr lang="en-US" dirty="0">
                <a:ln>
                  <a:solidFill>
                    <a:srgbClr val="FF0000"/>
                  </a:solidFill>
                </a:ln>
              </a:rPr>
              <a:t>particularly costly.</a:t>
            </a:r>
          </a:p>
          <a:p>
            <a:pPr>
              <a:buNone/>
            </a:pPr>
            <a:endParaRPr lang="en-US" dirty="0"/>
          </a:p>
        </p:txBody>
      </p:sp>
      <p:pic>
        <p:nvPicPr>
          <p:cNvPr id="4" name="Immagine 3"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8492" cy="141763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normAutofit fontScale="90000"/>
          </a:bodyPr>
          <a:lstStyle/>
          <a:p>
            <a:r>
              <a:rPr lang="en-US" dirty="0">
                <a:ln>
                  <a:solidFill>
                    <a:srgbClr val="FF0000"/>
                  </a:solidFill>
                </a:ln>
              </a:rPr>
              <a:t>Institutional substitution  and institutional frameworks</a:t>
            </a:r>
          </a:p>
        </p:txBody>
      </p:sp>
      <p:sp>
        <p:nvSpPr>
          <p:cNvPr id="3" name="Segnaposto contenuto 2"/>
          <p:cNvSpPr>
            <a:spLocks noGrp="1"/>
          </p:cNvSpPr>
          <p:nvPr>
            <p:ph idx="1"/>
          </p:nvPr>
        </p:nvSpPr>
        <p:spPr>
          <a:xfrm>
            <a:off x="0" y="1387538"/>
            <a:ext cx="9144000" cy="5470462"/>
          </a:xfrm>
          <a:ln>
            <a:solidFill>
              <a:srgbClr val="FF0000"/>
            </a:solidFill>
          </a:ln>
        </p:spPr>
        <p:style>
          <a:lnRef idx="1">
            <a:schemeClr val="accent1"/>
          </a:lnRef>
          <a:fillRef idx="2">
            <a:schemeClr val="accent1"/>
          </a:fillRef>
          <a:effectRef idx="1">
            <a:schemeClr val="accent1"/>
          </a:effectRef>
          <a:fontRef idx="minor">
            <a:schemeClr val="dk1"/>
          </a:fontRef>
        </p:style>
        <p:txBody>
          <a:bodyPr>
            <a:normAutofit/>
          </a:bodyPr>
          <a:lstStyle/>
          <a:p>
            <a:r>
              <a:rPr lang="en-US" dirty="0"/>
              <a:t>Free meta-institutions, located in a Nirvana without institutional </a:t>
            </a:r>
            <a:r>
              <a:rPr lang="en-US" dirty="0" err="1"/>
              <a:t>complementarites</a:t>
            </a:r>
            <a:r>
              <a:rPr lang="en-US" dirty="0"/>
              <a:t>, </a:t>
            </a:r>
            <a:r>
              <a:rPr lang="en-US" b="1" dirty="0"/>
              <a:t>do not exist</a:t>
            </a:r>
            <a:r>
              <a:rPr lang="en-US" dirty="0"/>
              <a:t>. </a:t>
            </a:r>
          </a:p>
          <a:p>
            <a:r>
              <a:rPr lang="en-US" dirty="0"/>
              <a:t>Institutional substitution occurs in a certain moment of history and in specific locations.</a:t>
            </a:r>
          </a:p>
          <a:p>
            <a:r>
              <a:rPr lang="en-US" dirty="0"/>
              <a:t>The institutional substitution possibilities are limited by various factors, including the pre-existing institutions and their webs of complementarities.</a:t>
            </a:r>
          </a:p>
          <a:p>
            <a:r>
              <a:rPr lang="en-US" dirty="0"/>
              <a:t>Understanding institutional substitution requires a careful study of each evolving institutional framework.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066800"/>
          </a:xfrm>
          <a:solidFill>
            <a:srgbClr val="333399"/>
          </a:solidFill>
          <a:ln>
            <a:solidFill>
              <a:schemeClr val="accent1"/>
            </a:solidFill>
          </a:ln>
        </p:spPr>
        <p:txBody>
          <a:bodyPr/>
          <a:lstStyle/>
          <a:p>
            <a:pPr eaLnBrk="1" hangingPunct="1"/>
            <a:r>
              <a:rPr lang="en-GB" sz="3200">
                <a:solidFill>
                  <a:schemeClr val="accent1"/>
                </a:solidFill>
              </a:rPr>
              <a:t>Dimensions of Scarcity in Institutional Economics</a:t>
            </a:r>
            <a:endParaRPr lang="en-GB">
              <a:solidFill>
                <a:schemeClr val="accent1"/>
              </a:solidFill>
            </a:endParaRPr>
          </a:p>
        </p:txBody>
      </p:sp>
      <p:sp>
        <p:nvSpPr>
          <p:cNvPr id="32771" name="Rectangle 3"/>
          <p:cNvSpPr>
            <a:spLocks noGrp="1" noChangeArrowheads="1"/>
          </p:cNvSpPr>
          <p:nvPr>
            <p:ph type="body" idx="1"/>
          </p:nvPr>
        </p:nvSpPr>
        <p:spPr>
          <a:xfrm>
            <a:off x="609600" y="1066800"/>
            <a:ext cx="8229600" cy="5791200"/>
          </a:xfrm>
          <a:ln>
            <a:solidFill>
              <a:schemeClr val="accent2"/>
            </a:solidFill>
          </a:ln>
        </p:spPr>
        <p:txBody>
          <a:bodyPr/>
          <a:lstStyle/>
          <a:p>
            <a:pPr marL="609600" indent="-609600" eaLnBrk="1" hangingPunct="1">
              <a:buFontTx/>
              <a:buNone/>
            </a:pPr>
            <a:endParaRPr lang="en-GB" sz="2400">
              <a:solidFill>
                <a:srgbClr val="FF0000"/>
              </a:solidFill>
            </a:endParaRPr>
          </a:p>
          <a:p>
            <a:pPr marL="609600" indent="-609600" eaLnBrk="1" hangingPunct="1">
              <a:buFontTx/>
              <a:buNone/>
            </a:pPr>
            <a:r>
              <a:rPr lang="en-GB" sz="2400">
                <a:solidFill>
                  <a:srgbClr val="660066"/>
                </a:solidFill>
              </a:rPr>
              <a:t>1)    Material scarcity </a:t>
            </a:r>
          </a:p>
          <a:p>
            <a:pPr marL="609600" indent="-609600" eaLnBrk="1" hangingPunct="1">
              <a:buFontTx/>
              <a:buNone/>
            </a:pPr>
            <a:r>
              <a:rPr lang="en-GB" sz="2400">
                <a:solidFill>
                  <a:srgbClr val="660066"/>
                </a:solidFill>
              </a:rPr>
              <a:t>      (as in standard economics)</a:t>
            </a:r>
          </a:p>
          <a:p>
            <a:pPr marL="609600" indent="-609600" eaLnBrk="1" hangingPunct="1">
              <a:buFontTx/>
              <a:buNone/>
            </a:pPr>
            <a:endParaRPr lang="en-GB" sz="2400">
              <a:solidFill>
                <a:srgbClr val="FF0000"/>
              </a:solidFill>
            </a:endParaRPr>
          </a:p>
          <a:p>
            <a:pPr marL="609600" indent="-609600" eaLnBrk="1" hangingPunct="1">
              <a:buFontTx/>
              <a:buNone/>
            </a:pPr>
            <a:r>
              <a:rPr lang="en-GB" sz="2400">
                <a:solidFill>
                  <a:srgbClr val="FF0000"/>
                </a:solidFill>
              </a:rPr>
              <a:t>2) </a:t>
            </a:r>
            <a:r>
              <a:rPr lang="en-GB" sz="2400"/>
              <a:t>Self-realization scarcity.</a:t>
            </a:r>
            <a:endParaRPr lang="en-GB" sz="2400">
              <a:solidFill>
                <a:srgbClr val="FF0000"/>
              </a:solidFill>
            </a:endParaRPr>
          </a:p>
          <a:p>
            <a:pPr marL="609600" indent="-609600" eaLnBrk="1" hangingPunct="1">
              <a:buFontTx/>
              <a:buNone/>
            </a:pPr>
            <a:endParaRPr lang="en-GB" sz="2400">
              <a:solidFill>
                <a:srgbClr val="FF0000"/>
              </a:solidFill>
            </a:endParaRPr>
          </a:p>
          <a:p>
            <a:pPr marL="609600" indent="-609600" eaLnBrk="1" hangingPunct="1">
              <a:buFontTx/>
              <a:buNone/>
            </a:pPr>
            <a:r>
              <a:rPr lang="en-GB" sz="2400" b="1">
                <a:solidFill>
                  <a:srgbClr val="FFFF00"/>
                </a:solidFill>
              </a:rPr>
              <a:t>3)</a:t>
            </a:r>
            <a:r>
              <a:rPr lang="en-GB" sz="2400"/>
              <a:t> Social Scarcity</a:t>
            </a:r>
          </a:p>
          <a:p>
            <a:pPr marL="609600" indent="-609600" eaLnBrk="1" hangingPunct="1">
              <a:buFontTx/>
              <a:buNone/>
            </a:pPr>
            <a:endParaRPr lang="en-GB" sz="2400"/>
          </a:p>
          <a:p>
            <a:pPr marL="609600" indent="-609600" eaLnBrk="1" hangingPunct="1">
              <a:buFontTx/>
              <a:buNone/>
            </a:pPr>
            <a:r>
              <a:rPr lang="en-GB" sz="2400">
                <a:solidFill>
                  <a:srgbClr val="331FCC"/>
                </a:solidFill>
              </a:rPr>
              <a:t>4)</a:t>
            </a:r>
            <a:r>
              <a:rPr lang="en-GB" sz="2400">
                <a:solidFill>
                  <a:srgbClr val="FF0000"/>
                </a:solidFill>
              </a:rPr>
              <a:t> </a:t>
            </a:r>
            <a:r>
              <a:rPr lang="en-GB" sz="2400"/>
              <a:t>Intelligence Scarcity</a:t>
            </a:r>
          </a:p>
          <a:p>
            <a:pPr marL="609600" indent="-609600" eaLnBrk="1" hangingPunct="1"/>
            <a:endParaRPr lang="en-GB" sz="2400"/>
          </a:p>
          <a:p>
            <a:pPr marL="609600" indent="-609600" eaLnBrk="1" hangingPunct="1">
              <a:buFontTx/>
              <a:buNone/>
            </a:pPr>
            <a:r>
              <a:rPr lang="en-GB" sz="2400">
                <a:solidFill>
                  <a:schemeClr val="accent2"/>
                </a:solidFill>
              </a:rPr>
              <a:t>5)</a:t>
            </a:r>
            <a:r>
              <a:rPr lang="en-GB" sz="2400"/>
              <a:t> Institutional Scarcity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2943538" y="0"/>
            <a:ext cx="6200462" cy="2237011"/>
          </a:xfrm>
          <a:solidFill>
            <a:srgbClr val="0000FF"/>
          </a:solidFill>
        </p:spPr>
        <p:txBody>
          <a:bodyPr/>
          <a:lstStyle/>
          <a:p>
            <a:r>
              <a:rPr lang="en-GB" dirty="0">
                <a:ln>
                  <a:solidFill>
                    <a:srgbClr val="FF0000"/>
                  </a:solidFill>
                </a:ln>
                <a:solidFill>
                  <a:srgbClr val="FFFF00"/>
                </a:solidFill>
              </a:rPr>
              <a:t> The </a:t>
            </a:r>
            <a:r>
              <a:rPr lang="en-GB" dirty="0" err="1">
                <a:ln>
                  <a:solidFill>
                    <a:srgbClr val="FF0000"/>
                  </a:solidFill>
                </a:ln>
                <a:solidFill>
                  <a:srgbClr val="FFFF00"/>
                </a:solidFill>
              </a:rPr>
              <a:t>Coasian</a:t>
            </a:r>
            <a:r>
              <a:rPr lang="en-GB" dirty="0">
                <a:ln>
                  <a:solidFill>
                    <a:srgbClr val="FF0000"/>
                  </a:solidFill>
                </a:ln>
                <a:solidFill>
                  <a:srgbClr val="FFFF00"/>
                </a:solidFill>
              </a:rPr>
              <a:t> example re-examined</a:t>
            </a:r>
          </a:p>
        </p:txBody>
      </p:sp>
      <p:sp>
        <p:nvSpPr>
          <p:cNvPr id="6" name="Segnaposto contenuto 2"/>
          <p:cNvSpPr txBox="1">
            <a:spLocks/>
          </p:cNvSpPr>
          <p:nvPr/>
        </p:nvSpPr>
        <p:spPr bwMode="auto">
          <a:xfrm>
            <a:off x="0" y="2818350"/>
            <a:ext cx="9144000" cy="4039650"/>
          </a:xfrm>
          <a:prstGeom prst="rect">
            <a:avLst/>
          </a:prstGeom>
          <a:noFill/>
          <a:ln>
            <a:noFill/>
            <a:round/>
            <a:headEnd/>
            <a:tailEnd/>
          </a:ln>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9pPr>
          </a:lstStyle>
          <a:p>
            <a:pPr>
              <a:defRPr/>
            </a:pPr>
            <a:r>
              <a:rPr lang="en-US" sz="2800" dirty="0"/>
              <a:t> </a:t>
            </a:r>
            <a:endParaRPr lang="en-US" sz="2800" dirty="0">
              <a:ln>
                <a:solidFill>
                  <a:srgbClr val="FF0000"/>
                </a:solidFill>
              </a:ln>
            </a:endParaRPr>
          </a:p>
          <a:p>
            <a:pPr>
              <a:defRPr/>
            </a:pPr>
            <a:endParaRPr lang="en-US" sz="2800" dirty="0"/>
          </a:p>
          <a:p>
            <a:pPr>
              <a:defRPr/>
            </a:pPr>
            <a:endParaRPr lang="en-US" sz="2800" dirty="0"/>
          </a:p>
          <a:p>
            <a:pPr marL="0" indent="0">
              <a:defRPr/>
            </a:pPr>
            <a:endParaRPr lang="en-US" sz="2800" dirty="0">
              <a:ln>
                <a:solidFill>
                  <a:srgbClr val="660066"/>
                </a:solidFill>
              </a:ln>
              <a:ea typeface="+mn-ea"/>
            </a:endParaRPr>
          </a:p>
        </p:txBody>
      </p:sp>
      <p:pic>
        <p:nvPicPr>
          <p:cNvPr id="48132" name="Immagine 2" descr="telefone-antigo-9547624.jpg"/>
          <p:cNvPicPr>
            <a:picLocks noChangeAspect="1"/>
          </p:cNvPicPr>
          <p:nvPr/>
        </p:nvPicPr>
        <p:blipFill>
          <a:blip r:embed="rId2"/>
          <a:srcRect/>
          <a:stretch>
            <a:fillRect/>
          </a:stretch>
        </p:blipFill>
        <p:spPr bwMode="auto">
          <a:xfrm>
            <a:off x="0" y="-263480"/>
            <a:ext cx="1722598" cy="2500491"/>
          </a:xfrm>
          <a:prstGeom prst="rect">
            <a:avLst/>
          </a:prstGeom>
          <a:noFill/>
          <a:ln w="9525">
            <a:noFill/>
            <a:miter lim="800000"/>
            <a:headEnd/>
            <a:tailEnd/>
          </a:ln>
        </p:spPr>
      </p:pic>
      <p:pic>
        <p:nvPicPr>
          <p:cNvPr id="5" name="Immagine 4"/>
          <p:cNvPicPr>
            <a:picLocks noChangeAspect="1"/>
          </p:cNvPicPr>
          <p:nvPr/>
        </p:nvPicPr>
        <p:blipFill>
          <a:blip r:embed="rId3"/>
          <a:srcRect/>
          <a:stretch>
            <a:fillRect/>
          </a:stretch>
        </p:blipFill>
        <p:spPr bwMode="auto">
          <a:xfrm>
            <a:off x="1722598" y="511172"/>
            <a:ext cx="1220940" cy="1725839"/>
          </a:xfrm>
          <a:prstGeom prst="rect">
            <a:avLst/>
          </a:prstGeom>
          <a:noFill/>
          <a:ln w="9525">
            <a:noFill/>
            <a:miter lim="800000"/>
            <a:headEnd/>
            <a:tailEnd/>
          </a:ln>
        </p:spPr>
      </p:pic>
      <p:sp>
        <p:nvSpPr>
          <p:cNvPr id="8" name="CasellaDiTesto 7"/>
          <p:cNvSpPr txBox="1"/>
          <p:nvPr/>
        </p:nvSpPr>
        <p:spPr>
          <a:xfrm>
            <a:off x="0" y="2333685"/>
            <a:ext cx="9144000" cy="4524315"/>
          </a:xfrm>
          <a:prstGeom prst="rect">
            <a:avLst/>
          </a:prstGeom>
          <a:noFill/>
        </p:spPr>
        <p:txBody>
          <a:bodyPr wrap="square" rtlCol="0">
            <a:spAutoFit/>
          </a:bodyPr>
          <a:lstStyle/>
          <a:p>
            <a:r>
              <a:rPr lang="en-US" sz="2400" dirty="0"/>
              <a:t>Telephone lines induce an efficient institutional substitution between markets and firms. </a:t>
            </a:r>
            <a:r>
              <a:rPr lang="en-US" sz="2400" dirty="0" err="1"/>
              <a:t>Coase</a:t>
            </a:r>
            <a:r>
              <a:rPr lang="en-US" sz="2400" dirty="0"/>
              <a:t> believes that </a:t>
            </a:r>
            <a:r>
              <a:rPr lang="en-US" sz="2400" dirty="0">
                <a:solidFill>
                  <a:srgbClr val="FF0000"/>
                </a:solidFill>
              </a:rPr>
              <a:t>firms’ size increases. </a:t>
            </a:r>
          </a:p>
          <a:p>
            <a:r>
              <a:rPr lang="en-US" sz="2400" dirty="0">
                <a:solidFill>
                  <a:srgbClr val="FF0000"/>
                </a:solidFill>
              </a:rPr>
              <a:t>If meta-markets, </a:t>
            </a:r>
            <a:r>
              <a:rPr lang="en-US" sz="2400" dirty="0"/>
              <a:t>internalizing all institutional complementarities, </a:t>
            </a:r>
            <a:r>
              <a:rPr lang="en-US" sz="2400" dirty="0">
                <a:solidFill>
                  <a:srgbClr val="FF0000"/>
                </a:solidFill>
              </a:rPr>
              <a:t>existed,</a:t>
            </a:r>
            <a:r>
              <a:rPr lang="en-US" sz="2400" dirty="0"/>
              <a:t> the same new institutional mix would prevail in all economies . By contrast, since substitution is a real situation characterized by numerous institutional complementarities, the results will be different.</a:t>
            </a:r>
          </a:p>
          <a:p>
            <a:endParaRPr lang="en-US" sz="2400" dirty="0"/>
          </a:p>
          <a:p>
            <a:r>
              <a:rPr lang="en-US" sz="2400" dirty="0">
                <a:ln>
                  <a:solidFill>
                    <a:srgbClr val="FF0000"/>
                  </a:solidFill>
                </a:ln>
              </a:rPr>
              <a:t>If the complementary institutions are not feasible, firms size may not increase or may increase much less.</a:t>
            </a:r>
          </a:p>
          <a:p>
            <a:endParaRPr lang="en-US" sz="2400" dirty="0">
              <a:ln>
                <a:solidFill>
                  <a:srgbClr val="FF0000"/>
                </a:solidFill>
              </a:ln>
            </a:endParaRPr>
          </a:p>
          <a:p>
            <a:r>
              <a:rPr lang="en-US" sz="2400" dirty="0">
                <a:ln>
                  <a:solidFill>
                    <a:srgbClr val="FF0000"/>
                  </a:solidFill>
                </a:ln>
              </a:rPr>
              <a:t>Stakeholders conflicts involve different governance solutions (and different firm sizes) and they co-evolve with different corporate assets.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0"/>
            <a:ext cx="9144000" cy="1066800"/>
          </a:xfrm>
          <a:solidFill>
            <a:srgbClr val="333399"/>
          </a:solidFill>
        </p:spPr>
        <p:txBody>
          <a:bodyPr/>
          <a:lstStyle/>
          <a:p>
            <a:pPr eaLnBrk="1" hangingPunct="1"/>
            <a:r>
              <a:rPr lang="en-GB" sz="3600">
                <a:solidFill>
                  <a:srgbClr val="FF0000"/>
                </a:solidFill>
              </a:rPr>
              <a:t>Limitations of the Coasian approach</a:t>
            </a:r>
          </a:p>
        </p:txBody>
      </p:sp>
      <p:sp>
        <p:nvSpPr>
          <p:cNvPr id="72707" name="Rectangle 3"/>
          <p:cNvSpPr>
            <a:spLocks noChangeArrowheads="1"/>
          </p:cNvSpPr>
          <p:nvPr/>
        </p:nvSpPr>
        <p:spPr bwMode="auto">
          <a:xfrm>
            <a:off x="609600" y="1219200"/>
            <a:ext cx="7924800" cy="6217087"/>
          </a:xfrm>
          <a:prstGeom prst="rect">
            <a:avLst/>
          </a:prstGeom>
          <a:solidFill>
            <a:srgbClr val="FFFFFF"/>
          </a:solidFill>
          <a:ln w="9525">
            <a:noFill/>
            <a:miter lim="800000"/>
            <a:headEnd/>
            <a:tailEnd/>
          </a:ln>
        </p:spPr>
        <p:txBody>
          <a:bodyPr>
            <a:prstTxWarp prst="textNoShape">
              <a:avLst/>
            </a:prstTxWarp>
            <a:spAutoFit/>
          </a:bodyPr>
          <a:lstStyle/>
          <a:p>
            <a:pPr marL="457200" indent="-457200" algn="just">
              <a:spcBef>
                <a:spcPts val="1200"/>
              </a:spcBef>
              <a:spcAft>
                <a:spcPts val="1200"/>
              </a:spcAft>
            </a:pPr>
            <a:r>
              <a:rPr lang="en-US" dirty="0">
                <a:solidFill>
                  <a:schemeClr val="accent2"/>
                </a:solidFill>
              </a:rPr>
              <a:t>1) </a:t>
            </a:r>
            <a:r>
              <a:rPr lang="en-US" dirty="0">
                <a:solidFill>
                  <a:srgbClr val="FF0000"/>
                </a:solidFill>
              </a:rPr>
              <a:t>Efficiency bias</a:t>
            </a:r>
            <a:r>
              <a:rPr lang="en-US" dirty="0"/>
              <a:t>: firms exist because markets are imperfect </a:t>
            </a:r>
          </a:p>
          <a:p>
            <a:pPr marL="457200" indent="-457200" algn="just">
              <a:spcBef>
                <a:spcPts val="1200"/>
              </a:spcBef>
              <a:spcAft>
                <a:spcPts val="1200"/>
              </a:spcAft>
            </a:pPr>
            <a:r>
              <a:rPr lang="en-US" dirty="0"/>
              <a:t>but the firms-markets mixture is supposed to be efficient </a:t>
            </a:r>
          </a:p>
          <a:p>
            <a:pPr marL="457200" indent="-457200" algn="just">
              <a:spcBef>
                <a:spcPts val="1200"/>
              </a:spcBef>
              <a:spcAft>
                <a:spcPts val="1200"/>
              </a:spcAft>
            </a:pPr>
            <a:r>
              <a:rPr lang="en-US" dirty="0"/>
              <a:t>in a market economy.</a:t>
            </a:r>
          </a:p>
          <a:p>
            <a:pPr marL="457200" indent="-457200" algn="just">
              <a:spcBef>
                <a:spcPts val="1200"/>
              </a:spcBef>
              <a:spcAft>
                <a:spcPts val="1200"/>
              </a:spcAft>
            </a:pPr>
            <a:endParaRPr lang="en-US" dirty="0"/>
          </a:p>
          <a:p>
            <a:pPr marL="457200" indent="-457200" algn="just">
              <a:spcBef>
                <a:spcPts val="1200"/>
              </a:spcBef>
              <a:spcAft>
                <a:spcPts val="1200"/>
              </a:spcAft>
            </a:pPr>
            <a:r>
              <a:rPr lang="en-US" dirty="0">
                <a:solidFill>
                  <a:schemeClr val="accent2"/>
                </a:solidFill>
              </a:rPr>
              <a:t>2) </a:t>
            </a:r>
            <a:r>
              <a:rPr lang="en-US" dirty="0"/>
              <a:t>Because of efficient meta-markets, we have transaction costs without </a:t>
            </a:r>
            <a:r>
              <a:rPr lang="en-US" dirty="0">
                <a:solidFill>
                  <a:srgbClr val="FF0000"/>
                </a:solidFill>
              </a:rPr>
              <a:t>transition</a:t>
            </a:r>
            <a:r>
              <a:rPr lang="en-US" dirty="0"/>
              <a:t> costs</a:t>
            </a:r>
          </a:p>
          <a:p>
            <a:pPr marL="457200" indent="-457200" algn="just">
              <a:spcBef>
                <a:spcPts val="1200"/>
              </a:spcBef>
              <a:spcAft>
                <a:spcPts val="1200"/>
              </a:spcAft>
            </a:pPr>
            <a:endParaRPr lang="en-US" dirty="0"/>
          </a:p>
          <a:p>
            <a:pPr marL="457200" indent="-457200" algn="just">
              <a:spcBef>
                <a:spcPts val="1200"/>
              </a:spcBef>
              <a:spcAft>
                <a:spcPts val="1200"/>
              </a:spcAft>
            </a:pPr>
            <a:r>
              <a:rPr lang="en-US" dirty="0">
                <a:solidFill>
                  <a:schemeClr val="accent2"/>
                </a:solidFill>
              </a:rPr>
              <a:t>3)</a:t>
            </a:r>
            <a:r>
              <a:rPr lang="en-US" dirty="0"/>
              <a:t> No </a:t>
            </a:r>
            <a:r>
              <a:rPr lang="en-US" dirty="0">
                <a:solidFill>
                  <a:srgbClr val="FF0000"/>
                </a:solidFill>
              </a:rPr>
              <a:t>disequilibrium</a:t>
            </a:r>
            <a:r>
              <a:rPr lang="en-US" dirty="0"/>
              <a:t> transaction costs.</a:t>
            </a:r>
          </a:p>
          <a:p>
            <a:pPr marL="457200" indent="-457200" algn="just">
              <a:spcBef>
                <a:spcPts val="1200"/>
              </a:spcBef>
              <a:spcAft>
                <a:spcPts val="1200"/>
              </a:spcAft>
            </a:pPr>
            <a:r>
              <a:rPr lang="en-US" dirty="0"/>
              <a:t>(Relative advantages of Marx and Hayek)</a:t>
            </a:r>
          </a:p>
          <a:p>
            <a:pPr marL="457200" indent="-457200" algn="just"/>
            <a:endParaRPr lang="en-GB" sz="3200"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0"/>
            <a:ext cx="9144000" cy="1295400"/>
          </a:xfrm>
          <a:solidFill>
            <a:srgbClr val="333399"/>
          </a:solidFill>
          <a:ln>
            <a:solidFill>
              <a:schemeClr val="hlink"/>
            </a:solidFill>
          </a:ln>
        </p:spPr>
        <p:txBody>
          <a:bodyPr/>
          <a:lstStyle/>
          <a:p>
            <a:pPr eaLnBrk="1" hangingPunct="1"/>
            <a:r>
              <a:rPr lang="en-GB">
                <a:solidFill>
                  <a:srgbClr val="FFFF00"/>
                </a:solidFill>
              </a:rPr>
              <a:t>Disequilibriun </a:t>
            </a:r>
            <a:br>
              <a:rPr lang="en-GB">
                <a:solidFill>
                  <a:srgbClr val="FFFF00"/>
                </a:solidFill>
              </a:rPr>
            </a:br>
            <a:r>
              <a:rPr lang="en-GB">
                <a:solidFill>
                  <a:srgbClr val="FFFF00"/>
                </a:solidFill>
              </a:rPr>
              <a:t>Transaction Costs</a:t>
            </a:r>
          </a:p>
        </p:txBody>
      </p:sp>
      <p:sp>
        <p:nvSpPr>
          <p:cNvPr id="74755" name="Rectangle 3"/>
          <p:cNvSpPr>
            <a:spLocks noChangeArrowheads="1"/>
          </p:cNvSpPr>
          <p:nvPr/>
        </p:nvSpPr>
        <p:spPr bwMode="auto">
          <a:xfrm>
            <a:off x="457200" y="1143000"/>
            <a:ext cx="184150" cy="579438"/>
          </a:xfrm>
          <a:prstGeom prst="rect">
            <a:avLst/>
          </a:prstGeom>
          <a:noFill/>
          <a:ln w="9525">
            <a:noFill/>
            <a:miter lim="800000"/>
            <a:headEnd/>
            <a:tailEnd/>
          </a:ln>
        </p:spPr>
        <p:txBody>
          <a:bodyPr wrap="none">
            <a:prstTxWarp prst="textNoShape">
              <a:avLst/>
            </a:prstTxWarp>
            <a:spAutoFit/>
          </a:bodyPr>
          <a:lstStyle/>
          <a:p>
            <a:endParaRPr lang="it-IT" sz="3200">
              <a:solidFill>
                <a:srgbClr val="FF0000"/>
              </a:solidFill>
            </a:endParaRPr>
          </a:p>
        </p:txBody>
      </p:sp>
      <p:graphicFrame>
        <p:nvGraphicFramePr>
          <p:cNvPr id="18436" name="Group 4"/>
          <p:cNvGraphicFramePr>
            <a:graphicFrameLocks noGrp="1"/>
          </p:cNvGraphicFramePr>
          <p:nvPr/>
        </p:nvGraphicFramePr>
        <p:xfrm>
          <a:off x="685800" y="2438400"/>
          <a:ext cx="8229600" cy="4191001"/>
        </p:xfrm>
        <a:graphic>
          <a:graphicData uri="http://schemas.openxmlformats.org/drawingml/2006/table">
            <a:tbl>
              <a:tblPr/>
              <a:tblGrid>
                <a:gridCol w="2527300">
                  <a:extLst>
                    <a:ext uri="{9D8B030D-6E8A-4147-A177-3AD203B41FA5}">
                      <a16:colId xmlns:a16="http://schemas.microsoft.com/office/drawing/2014/main" val="20000"/>
                    </a:ext>
                  </a:extLst>
                </a:gridCol>
                <a:gridCol w="2703513">
                  <a:extLst>
                    <a:ext uri="{9D8B030D-6E8A-4147-A177-3AD203B41FA5}">
                      <a16:colId xmlns:a16="http://schemas.microsoft.com/office/drawing/2014/main" val="20001"/>
                    </a:ext>
                  </a:extLst>
                </a:gridCol>
                <a:gridCol w="2998787">
                  <a:extLst>
                    <a:ext uri="{9D8B030D-6E8A-4147-A177-3AD203B41FA5}">
                      <a16:colId xmlns:a16="http://schemas.microsoft.com/office/drawing/2014/main" val="20002"/>
                    </a:ext>
                  </a:extLst>
                </a:gridCol>
              </a:tblGrid>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pitchFamily="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pitchFamily="8" charset="0"/>
                        </a:rPr>
                        <a:t>Command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pitchFamily="8" charset="0"/>
                        </a:rPr>
                        <a:t>Competition</a:t>
                      </a:r>
                      <a:endParaRPr kumimoji="0" lang="en-GB" sz="2800" b="0" i="0" u="none" strike="noStrike" cap="none" normalizeH="0" baseline="0">
                        <a:ln>
                          <a:noFill/>
                        </a:ln>
                        <a:solidFill>
                          <a:schemeClr val="tx1"/>
                        </a:solidFill>
                        <a:effectLst/>
                        <a:latin typeface="Times" pitchFamily="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1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accent2"/>
                          </a:solidFill>
                          <a:effectLst/>
                          <a:latin typeface="Times" pitchFamily="8" charset="0"/>
                        </a:rPr>
                        <a:t>Ex-ante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(A)</a:t>
                      </a:r>
                      <a:r>
                        <a:rPr kumimoji="0" lang="en-GB" sz="2800" b="0" i="0" u="none" strike="noStrike" cap="none" normalizeH="0" baseline="0">
                          <a:ln>
                            <a:noFill/>
                          </a:ln>
                          <a:solidFill>
                            <a:schemeClr val="tx1"/>
                          </a:solidFill>
                          <a:effectLst/>
                          <a:latin typeface="Times" pitchFamily="8" charset="0"/>
                        </a:rPr>
                        <a:t> Marx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(B)</a:t>
                      </a:r>
                      <a:r>
                        <a:rPr kumimoji="0" lang="en-GB" sz="2800" b="0" i="0" u="none" strike="noStrike" cap="none" normalizeH="0" baseline="0">
                          <a:ln>
                            <a:noFill/>
                          </a:ln>
                          <a:solidFill>
                            <a:schemeClr val="tx1"/>
                          </a:solidFill>
                          <a:effectLst/>
                          <a:latin typeface="Times" pitchFamily="8" charset="0"/>
                        </a:rPr>
                        <a:t> Rational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pitchFamily="8" charset="0"/>
                        </a:rPr>
                        <a:t>expectations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accent2"/>
                          </a:solidFill>
                          <a:effectLst/>
                          <a:latin typeface="Times" pitchFamily="8" charset="0"/>
                        </a:rPr>
                        <a:t>Ex-post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(C)</a:t>
                      </a:r>
                      <a:r>
                        <a:rPr kumimoji="0" lang="en-GB" sz="2800" b="0" i="0" u="none" strike="noStrike" cap="none" normalizeH="0" baseline="0">
                          <a:ln>
                            <a:noFill/>
                          </a:ln>
                          <a:solidFill>
                            <a:schemeClr val="tx1"/>
                          </a:solidFill>
                          <a:effectLst/>
                          <a:latin typeface="Times" pitchFamily="8" charset="0"/>
                        </a:rPr>
                        <a:t> Lange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(D)</a:t>
                      </a:r>
                      <a:r>
                        <a:rPr kumimoji="0" lang="en-GB" sz="2800" b="0" i="0" u="none" strike="noStrike" cap="none" normalizeH="0" baseline="0">
                          <a:ln>
                            <a:noFill/>
                          </a:ln>
                          <a:solidFill>
                            <a:schemeClr val="tx1"/>
                          </a:solidFill>
                          <a:effectLst/>
                          <a:latin typeface="Times" pitchFamily="8" charset="0"/>
                        </a:rPr>
                        <a:t> Hayek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4774" name="Rectangle 22"/>
          <p:cNvSpPr>
            <a:spLocks noChangeArrowheads="1"/>
          </p:cNvSpPr>
          <p:nvPr/>
        </p:nvSpPr>
        <p:spPr bwMode="auto">
          <a:xfrm>
            <a:off x="3962400" y="1600200"/>
            <a:ext cx="3232150" cy="579438"/>
          </a:xfrm>
          <a:prstGeom prst="rect">
            <a:avLst/>
          </a:prstGeom>
          <a:noFill/>
          <a:ln w="9525">
            <a:noFill/>
            <a:miter lim="800000"/>
            <a:headEnd/>
            <a:tailEnd/>
          </a:ln>
        </p:spPr>
        <p:txBody>
          <a:bodyPr wrap="none">
            <a:prstTxWarp prst="textNoShape">
              <a:avLst/>
            </a:prstTxWarp>
            <a:spAutoFit/>
          </a:bodyPr>
          <a:lstStyle/>
          <a:p>
            <a:r>
              <a:rPr lang="en-GB" sz="3200">
                <a:solidFill>
                  <a:srgbClr val="FF0000"/>
                </a:solidFill>
              </a:rPr>
              <a:t>Forms of authority</a:t>
            </a:r>
          </a:p>
        </p:txBody>
      </p:sp>
      <p:sp>
        <p:nvSpPr>
          <p:cNvPr id="74775" name="Rectangle 23"/>
          <p:cNvSpPr>
            <a:spLocks noChangeArrowheads="1"/>
          </p:cNvSpPr>
          <p:nvPr/>
        </p:nvSpPr>
        <p:spPr bwMode="auto">
          <a:xfrm>
            <a:off x="457200" y="1371600"/>
            <a:ext cx="2590800" cy="1077913"/>
          </a:xfrm>
          <a:prstGeom prst="rect">
            <a:avLst/>
          </a:prstGeom>
          <a:noFill/>
          <a:ln w="9525">
            <a:noFill/>
            <a:miter lim="800000"/>
            <a:headEnd/>
            <a:tailEnd/>
          </a:ln>
        </p:spPr>
        <p:txBody>
          <a:bodyPr>
            <a:prstTxWarp prst="textNoShape">
              <a:avLst/>
            </a:prstTxWarp>
            <a:spAutoFit/>
          </a:bodyPr>
          <a:lstStyle/>
          <a:p>
            <a:r>
              <a:rPr lang="en-GB" sz="3200">
                <a:solidFill>
                  <a:schemeClr val="accent2"/>
                </a:solidFill>
              </a:rPr>
              <a:t>Forms of</a:t>
            </a:r>
          </a:p>
          <a:p>
            <a:r>
              <a:rPr lang="en-GB" sz="3200">
                <a:solidFill>
                  <a:schemeClr val="accent2"/>
                </a:solidFill>
              </a:rPr>
              <a:t>Co-ordination</a:t>
            </a:r>
            <a:endParaRPr lang="en-GB" sz="3200">
              <a:solidFill>
                <a:srgbClr val="FF0000"/>
              </a:solidFill>
            </a:endParaRPr>
          </a:p>
        </p:txBody>
      </p:sp>
      <p:pic>
        <p:nvPicPr>
          <p:cNvPr id="74776" name="Picture 24"/>
          <p:cNvPicPr>
            <a:picLocks noChangeAspect="1" noChangeArrowheads="1"/>
          </p:cNvPicPr>
          <p:nvPr/>
        </p:nvPicPr>
        <p:blipFill>
          <a:blip r:embed="rId3"/>
          <a:srcRect/>
          <a:stretch>
            <a:fillRect/>
          </a:stretch>
        </p:blipFill>
        <p:spPr bwMode="auto">
          <a:xfrm>
            <a:off x="8001000" y="3657600"/>
            <a:ext cx="685800" cy="977900"/>
          </a:xfrm>
          <a:prstGeom prst="rect">
            <a:avLst/>
          </a:prstGeom>
          <a:noFill/>
          <a:ln w="9525">
            <a:solidFill>
              <a:srgbClr val="FFFF00"/>
            </a:solidFill>
            <a:miter lim="800000"/>
            <a:headEnd/>
            <a:tailEnd/>
          </a:ln>
        </p:spPr>
      </p:pic>
      <p:pic>
        <p:nvPicPr>
          <p:cNvPr id="74777" name="Picture 25"/>
          <p:cNvPicPr>
            <a:picLocks noChangeAspect="1" noChangeArrowheads="1"/>
          </p:cNvPicPr>
          <p:nvPr/>
        </p:nvPicPr>
        <p:blipFill>
          <a:blip r:embed="rId4"/>
          <a:srcRect/>
          <a:stretch>
            <a:fillRect/>
          </a:stretch>
        </p:blipFill>
        <p:spPr bwMode="auto">
          <a:xfrm>
            <a:off x="5029200" y="3581400"/>
            <a:ext cx="774700" cy="952500"/>
          </a:xfrm>
          <a:prstGeom prst="rect">
            <a:avLst/>
          </a:prstGeom>
          <a:noFill/>
          <a:ln w="9525">
            <a:solidFill>
              <a:srgbClr val="FFFF00"/>
            </a:solidFill>
            <a:miter lim="800000"/>
            <a:headEnd/>
            <a:tailEnd/>
          </a:ln>
        </p:spPr>
      </p:pic>
      <p:pic>
        <p:nvPicPr>
          <p:cNvPr id="74778" name="Picture 26"/>
          <p:cNvPicPr>
            <a:picLocks noChangeAspect="1" noChangeArrowheads="1"/>
          </p:cNvPicPr>
          <p:nvPr/>
        </p:nvPicPr>
        <p:blipFill>
          <a:blip r:embed="rId5"/>
          <a:srcRect/>
          <a:stretch>
            <a:fillRect/>
          </a:stretch>
        </p:blipFill>
        <p:spPr bwMode="auto">
          <a:xfrm>
            <a:off x="5224463" y="5181600"/>
            <a:ext cx="614362" cy="838200"/>
          </a:xfrm>
          <a:prstGeom prst="rect">
            <a:avLst/>
          </a:prstGeom>
          <a:noFill/>
          <a:ln w="9525">
            <a:solidFill>
              <a:srgbClr val="FFFF00"/>
            </a:solidFill>
            <a:miter lim="800000"/>
            <a:headEnd/>
            <a:tailEnd/>
          </a:ln>
        </p:spPr>
      </p:pic>
      <p:pic>
        <p:nvPicPr>
          <p:cNvPr id="74779" name="Picture 27"/>
          <p:cNvPicPr>
            <a:picLocks noChangeAspect="1" noChangeArrowheads="1"/>
          </p:cNvPicPr>
          <p:nvPr/>
        </p:nvPicPr>
        <p:blipFill>
          <a:blip r:embed="rId6"/>
          <a:srcRect/>
          <a:stretch>
            <a:fillRect/>
          </a:stretch>
        </p:blipFill>
        <p:spPr bwMode="auto">
          <a:xfrm>
            <a:off x="7924800" y="5181600"/>
            <a:ext cx="795338" cy="1012825"/>
          </a:xfrm>
          <a:prstGeom prst="rect">
            <a:avLst/>
          </a:prstGeom>
          <a:noFill/>
          <a:ln w="9525">
            <a:solidFill>
              <a:srgbClr val="FFFF00"/>
            </a:solidFill>
            <a:miter lim="800000"/>
            <a:headEnd/>
            <a:tailEnd/>
          </a:ln>
        </p:spPr>
      </p:pic>
      <p:pic>
        <p:nvPicPr>
          <p:cNvPr id="74780" name="Picture 4"/>
          <p:cNvPicPr>
            <a:picLocks noChangeAspect="1" noChangeArrowheads="1"/>
          </p:cNvPicPr>
          <p:nvPr/>
        </p:nvPicPr>
        <p:blipFill>
          <a:blip r:embed="rId7"/>
          <a:srcRect/>
          <a:stretch>
            <a:fillRect/>
          </a:stretch>
        </p:blipFill>
        <p:spPr bwMode="auto">
          <a:xfrm>
            <a:off x="7772400" y="152400"/>
            <a:ext cx="1108075" cy="1371600"/>
          </a:xfrm>
          <a:prstGeom prst="rect">
            <a:avLst/>
          </a:prstGeom>
          <a:solidFill>
            <a:srgbClr val="FFFF00"/>
          </a:solidFill>
          <a:ln w="9525">
            <a:solidFill>
              <a:srgbClr val="FFFF00"/>
            </a:solidFill>
            <a:miter lim="800000"/>
            <a:headEnd/>
            <a:tailEnd/>
          </a:ln>
        </p:spPr>
      </p:pic>
      <p:sp>
        <p:nvSpPr>
          <p:cNvPr id="12" name="CasellaDiTesto 11"/>
          <p:cNvSpPr txBox="1"/>
          <p:nvPr/>
        </p:nvSpPr>
        <p:spPr>
          <a:xfrm>
            <a:off x="8153400" y="381000"/>
            <a:ext cx="626072" cy="830997"/>
          </a:xfrm>
          <a:prstGeom prst="rect">
            <a:avLst/>
          </a:prstGeom>
          <a:noFill/>
        </p:spPr>
        <p:txBody>
          <a:bodyPr>
            <a:spAutoFit/>
          </a:bodyPr>
          <a:lstStyle/>
          <a:p>
            <a:pPr>
              <a:defRPr/>
            </a:pPr>
            <a:r>
              <a:rPr lang="en-US" sz="4800" b="1" dirty="0">
                <a:ln>
                  <a:solidFill>
                    <a:schemeClr val="tx1"/>
                  </a:solidFill>
                </a:ln>
                <a:solidFill>
                  <a:srgbClr val="FFFF00"/>
                </a:solidFill>
                <a:latin typeface="Times" pitchFamily="8"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0"/>
            <a:ext cx="7620000" cy="1905000"/>
          </a:xfrm>
          <a:solidFill>
            <a:schemeClr val="folHlink"/>
          </a:solidFill>
        </p:spPr>
        <p:txBody>
          <a:bodyPr/>
          <a:lstStyle/>
          <a:p>
            <a:pPr eaLnBrk="1" hangingPunct="1"/>
            <a:r>
              <a:rPr lang="en-GB" b="1"/>
              <a:t>Coase’s </a:t>
            </a:r>
            <a:br>
              <a:rPr lang="en-GB" b="1"/>
            </a:br>
            <a:r>
              <a:rPr lang="en-GB" b="1"/>
              <a:t>Journey</a:t>
            </a:r>
            <a:endParaRPr lang="en-GB"/>
          </a:p>
        </p:txBody>
      </p:sp>
      <p:sp>
        <p:nvSpPr>
          <p:cNvPr id="76803" name="AutoShape 4"/>
          <p:cNvSpPr>
            <a:spLocks noChangeArrowheads="1"/>
          </p:cNvSpPr>
          <p:nvPr/>
        </p:nvSpPr>
        <p:spPr bwMode="auto">
          <a:xfrm>
            <a:off x="1752600" y="22098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decentralized market transactions.</a:t>
            </a:r>
          </a:p>
        </p:txBody>
      </p:sp>
      <p:sp>
        <p:nvSpPr>
          <p:cNvPr id="76804" name="Rectangle 6"/>
          <p:cNvSpPr>
            <a:spLocks noChangeArrowheads="1"/>
          </p:cNvSpPr>
          <p:nvPr/>
        </p:nvSpPr>
        <p:spPr bwMode="auto">
          <a:xfrm>
            <a:off x="1371600" y="5334000"/>
            <a:ext cx="6553200" cy="1187450"/>
          </a:xfrm>
          <a:prstGeom prst="rect">
            <a:avLst/>
          </a:prstGeom>
          <a:solidFill>
            <a:schemeClr val="folHlink"/>
          </a:solidFill>
          <a:ln w="9525">
            <a:noFill/>
            <a:miter lim="800000"/>
            <a:headEnd/>
            <a:tailEnd/>
          </a:ln>
        </p:spPr>
        <p:txBody>
          <a:bodyPr>
            <a:prstTxWarp prst="textNoShape">
              <a:avLst/>
            </a:prstTxWarp>
            <a:spAutoFit/>
          </a:bodyPr>
          <a:lstStyle/>
          <a:p>
            <a:endParaRPr lang="en-GB"/>
          </a:p>
          <a:p>
            <a:r>
              <a:rPr lang="en-GB"/>
              <a:t>The firm as centralization of market transaction</a:t>
            </a:r>
          </a:p>
          <a:p>
            <a:endParaRPr lang="en-GB"/>
          </a:p>
        </p:txBody>
      </p:sp>
      <p:pic>
        <p:nvPicPr>
          <p:cNvPr id="76805" name="Immagine 4"/>
          <p:cNvPicPr>
            <a:picLocks noChangeAspect="1"/>
          </p:cNvPicPr>
          <p:nvPr/>
        </p:nvPicPr>
        <p:blipFill>
          <a:blip r:embed="rId2"/>
          <a:srcRect/>
          <a:stretch>
            <a:fillRect/>
          </a:stretch>
        </p:blipFill>
        <p:spPr bwMode="auto">
          <a:xfrm>
            <a:off x="0" y="0"/>
            <a:ext cx="1524000" cy="191293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19200" y="0"/>
            <a:ext cx="7924800" cy="1600200"/>
          </a:xfrm>
          <a:solidFill>
            <a:schemeClr val="folHlink"/>
          </a:solidFill>
        </p:spPr>
        <p:txBody>
          <a:bodyPr/>
          <a:lstStyle/>
          <a:p>
            <a:pPr eaLnBrk="1" hangingPunct="1"/>
            <a:r>
              <a:rPr lang="en-GB" b="1"/>
              <a:t>Fuller’s </a:t>
            </a:r>
            <a:br>
              <a:rPr lang="en-GB" b="1"/>
            </a:br>
            <a:r>
              <a:rPr lang="en-GB" b="1"/>
              <a:t>Journey</a:t>
            </a:r>
            <a:endParaRPr lang="en-GB"/>
          </a:p>
        </p:txBody>
      </p:sp>
      <p:sp>
        <p:nvSpPr>
          <p:cNvPr id="77827" name="AutoShape 3"/>
          <p:cNvSpPr>
            <a:spLocks noChangeArrowheads="1"/>
          </p:cNvSpPr>
          <p:nvPr/>
        </p:nvSpPr>
        <p:spPr bwMode="auto">
          <a:xfrm>
            <a:off x="1752600" y="22098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centralized public orderings. </a:t>
            </a:r>
          </a:p>
          <a:p>
            <a:pPr algn="ctr"/>
            <a:r>
              <a:rPr lang="en-GB"/>
              <a:t> </a:t>
            </a:r>
          </a:p>
        </p:txBody>
      </p:sp>
      <p:sp>
        <p:nvSpPr>
          <p:cNvPr id="77828" name="Rectangle 4"/>
          <p:cNvSpPr>
            <a:spLocks noChangeArrowheads="1"/>
          </p:cNvSpPr>
          <p:nvPr/>
        </p:nvSpPr>
        <p:spPr bwMode="auto">
          <a:xfrm>
            <a:off x="1371600" y="5334000"/>
            <a:ext cx="6553200" cy="1187450"/>
          </a:xfrm>
          <a:prstGeom prst="rect">
            <a:avLst/>
          </a:prstGeom>
          <a:solidFill>
            <a:schemeClr val="folHlink"/>
          </a:solidFill>
          <a:ln w="9525">
            <a:noFill/>
            <a:miter lim="800000"/>
            <a:headEnd/>
            <a:tailEnd/>
          </a:ln>
        </p:spPr>
        <p:txBody>
          <a:bodyPr>
            <a:prstTxWarp prst="textNoShape">
              <a:avLst/>
            </a:prstTxWarp>
            <a:spAutoFit/>
          </a:bodyPr>
          <a:lstStyle/>
          <a:p>
            <a:endParaRPr lang="en-GB"/>
          </a:p>
          <a:p>
            <a:r>
              <a:rPr lang="en-GB"/>
              <a:t>The firm as decentralization of public orderings</a:t>
            </a:r>
          </a:p>
          <a:p>
            <a:endParaRPr lang="en-GB"/>
          </a:p>
        </p:txBody>
      </p:sp>
      <p:pic>
        <p:nvPicPr>
          <p:cNvPr id="77829" name="Immagine 4"/>
          <p:cNvPicPr>
            <a:picLocks noChangeAspect="1"/>
          </p:cNvPicPr>
          <p:nvPr/>
        </p:nvPicPr>
        <p:blipFill>
          <a:blip r:embed="rId2"/>
          <a:srcRect/>
          <a:stretch>
            <a:fillRect/>
          </a:stretch>
        </p:blipFill>
        <p:spPr bwMode="auto">
          <a:xfrm>
            <a:off x="0" y="0"/>
            <a:ext cx="1227138" cy="1600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828800"/>
          </a:xfrm>
          <a:solidFill>
            <a:schemeClr val="folHlink"/>
          </a:solidFill>
        </p:spPr>
        <p:txBody>
          <a:bodyPr/>
          <a:lstStyle/>
          <a:p>
            <a:pPr eaLnBrk="1" hangingPunct="1"/>
            <a:r>
              <a:rPr lang="en-GB" b="1"/>
              <a:t>A joint Coase-Fuller</a:t>
            </a:r>
            <a:br>
              <a:rPr lang="en-GB" b="1"/>
            </a:br>
            <a:r>
              <a:rPr lang="en-GB" b="1"/>
              <a:t> Journey?</a:t>
            </a:r>
            <a:endParaRPr lang="en-GB"/>
          </a:p>
        </p:txBody>
      </p:sp>
      <p:sp>
        <p:nvSpPr>
          <p:cNvPr id="78851" name="AutoShape 3"/>
          <p:cNvSpPr>
            <a:spLocks noChangeArrowheads="1"/>
          </p:cNvSpPr>
          <p:nvPr/>
        </p:nvSpPr>
        <p:spPr bwMode="auto">
          <a:xfrm>
            <a:off x="1828800" y="20574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decentralized market transactions. </a:t>
            </a:r>
          </a:p>
          <a:p>
            <a:pPr algn="ctr"/>
            <a:r>
              <a:rPr lang="en-GB"/>
              <a:t>Costly centralized public orderings.</a:t>
            </a:r>
          </a:p>
        </p:txBody>
      </p:sp>
      <p:sp>
        <p:nvSpPr>
          <p:cNvPr id="78852" name="Rectangle 4"/>
          <p:cNvSpPr>
            <a:spLocks noChangeArrowheads="1"/>
          </p:cNvSpPr>
          <p:nvPr/>
        </p:nvSpPr>
        <p:spPr bwMode="auto">
          <a:xfrm>
            <a:off x="1828800" y="4876800"/>
            <a:ext cx="5867400" cy="1938338"/>
          </a:xfrm>
          <a:prstGeom prst="rect">
            <a:avLst/>
          </a:prstGeom>
          <a:solidFill>
            <a:schemeClr val="folHlink"/>
          </a:solidFill>
          <a:ln w="9525">
            <a:noFill/>
            <a:miter lim="800000"/>
            <a:headEnd/>
            <a:tailEnd/>
          </a:ln>
        </p:spPr>
        <p:txBody>
          <a:bodyPr>
            <a:prstTxWarp prst="textNoShape">
              <a:avLst/>
            </a:prstTxWarp>
            <a:spAutoFit/>
          </a:bodyPr>
          <a:lstStyle/>
          <a:p>
            <a:pPr algn="ctr"/>
            <a:r>
              <a:rPr lang="en-GB"/>
              <a:t>The firm </a:t>
            </a:r>
          </a:p>
          <a:p>
            <a:pPr algn="ctr"/>
            <a:r>
              <a:rPr lang="en-GB"/>
              <a:t>as as centralization of market transaction </a:t>
            </a:r>
          </a:p>
          <a:p>
            <a:pPr algn="ctr"/>
            <a:r>
              <a:rPr lang="en-GB"/>
              <a:t>and </a:t>
            </a:r>
          </a:p>
          <a:p>
            <a:pPr algn="ctr"/>
            <a:r>
              <a:rPr lang="en-GB"/>
              <a:t>as decentralization of public orderings</a:t>
            </a:r>
          </a:p>
          <a:p>
            <a:endParaRPr lang="en-GB"/>
          </a:p>
        </p:txBody>
      </p:sp>
      <p:pic>
        <p:nvPicPr>
          <p:cNvPr id="78853" name="Immagine 4"/>
          <p:cNvPicPr>
            <a:picLocks noChangeAspect="1"/>
          </p:cNvPicPr>
          <p:nvPr/>
        </p:nvPicPr>
        <p:blipFill>
          <a:blip r:embed="rId2"/>
          <a:srcRect/>
          <a:stretch>
            <a:fillRect/>
          </a:stretch>
        </p:blipFill>
        <p:spPr bwMode="auto">
          <a:xfrm>
            <a:off x="0" y="0"/>
            <a:ext cx="1447800" cy="1816100"/>
          </a:xfrm>
          <a:prstGeom prst="rect">
            <a:avLst/>
          </a:prstGeom>
          <a:noFill/>
          <a:ln w="9525">
            <a:noFill/>
            <a:miter lim="800000"/>
            <a:headEnd/>
            <a:tailEnd/>
          </a:ln>
        </p:spPr>
      </p:pic>
      <p:pic>
        <p:nvPicPr>
          <p:cNvPr id="78854" name="Immagine 5"/>
          <p:cNvPicPr>
            <a:picLocks noChangeAspect="1"/>
          </p:cNvPicPr>
          <p:nvPr/>
        </p:nvPicPr>
        <p:blipFill>
          <a:blip r:embed="rId3"/>
          <a:srcRect/>
          <a:stretch>
            <a:fillRect/>
          </a:stretch>
        </p:blipFill>
        <p:spPr bwMode="auto">
          <a:xfrm>
            <a:off x="7742238" y="0"/>
            <a:ext cx="1401762" cy="1828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9144000" cy="762000"/>
          </a:xfrm>
          <a:solidFill>
            <a:srgbClr val="333399"/>
          </a:solidFill>
        </p:spPr>
        <p:txBody>
          <a:bodyPr/>
          <a:lstStyle/>
          <a:p>
            <a:pPr eaLnBrk="1" hangingPunct="1"/>
            <a:r>
              <a:rPr lang="en-GB">
                <a:solidFill>
                  <a:srgbClr val="FFFFFF"/>
                </a:solidFill>
              </a:rPr>
              <a:t>Within a firm, its members:</a:t>
            </a:r>
          </a:p>
        </p:txBody>
      </p:sp>
      <p:sp>
        <p:nvSpPr>
          <p:cNvPr id="79875" name="Rectangle 3"/>
          <p:cNvSpPr>
            <a:spLocks noChangeArrowheads="1"/>
          </p:cNvSpPr>
          <p:nvPr/>
        </p:nvSpPr>
        <p:spPr bwMode="auto">
          <a:xfrm>
            <a:off x="228600" y="855663"/>
            <a:ext cx="8686800" cy="5632311"/>
          </a:xfrm>
          <a:prstGeom prst="rect">
            <a:avLst/>
          </a:prstGeom>
          <a:noFill/>
          <a:ln w="9525">
            <a:solidFill>
              <a:schemeClr val="folHlink"/>
            </a:solidFill>
            <a:miter lim="800000"/>
            <a:headEnd/>
            <a:tailEnd/>
          </a:ln>
        </p:spPr>
        <p:txBody>
          <a:bodyPr>
            <a:prstTxWarp prst="textNoShape">
              <a:avLst/>
            </a:prstTxWarp>
            <a:spAutoFit/>
          </a:bodyPr>
          <a:lstStyle/>
          <a:p>
            <a:pPr marL="457200" indent="-457200" algn="just"/>
            <a:r>
              <a:rPr lang="en-US" b="1" dirty="0"/>
              <a:t>(a)</a:t>
            </a:r>
            <a:r>
              <a:rPr lang="en-US" dirty="0"/>
              <a:t> can act under the authority of a single plan derived </a:t>
            </a:r>
          </a:p>
          <a:p>
            <a:pPr marL="457200" indent="-457200" algn="just"/>
            <a:r>
              <a:rPr lang="en-US" dirty="0"/>
              <a:t>from a single model, </a:t>
            </a:r>
          </a:p>
          <a:p>
            <a:pPr marL="457200" indent="-457200" algn="just"/>
            <a:endParaRPr lang="en-US" dirty="0"/>
          </a:p>
          <a:p>
            <a:pPr marL="457200" indent="-457200" algn="just"/>
            <a:r>
              <a:rPr lang="en-US" b="1" dirty="0"/>
              <a:t>(b)</a:t>
            </a:r>
            <a:r>
              <a:rPr lang="en-US" dirty="0"/>
              <a:t> can learn how to formulate the plan according to consistent </a:t>
            </a:r>
          </a:p>
          <a:p>
            <a:pPr marL="457200" indent="-457200" algn="just"/>
            <a:r>
              <a:rPr lang="en-US" dirty="0"/>
              <a:t>learning rules the authority of which is accepted by the members of the firm,</a:t>
            </a:r>
          </a:p>
          <a:p>
            <a:pPr marL="457200" indent="-457200" algn="just"/>
            <a:r>
              <a:rPr lang="en-US" dirty="0"/>
              <a:t> </a:t>
            </a:r>
          </a:p>
          <a:p>
            <a:pPr marL="457200" indent="-457200" algn="just"/>
            <a:r>
              <a:rPr lang="en-US" b="1" dirty="0"/>
              <a:t>(c)</a:t>
            </a:r>
            <a:r>
              <a:rPr lang="en-US" dirty="0"/>
              <a:t> can save the costs which they would incur if each member </a:t>
            </a:r>
          </a:p>
          <a:p>
            <a:pPr marL="457200" indent="-457200" algn="just"/>
            <a:r>
              <a:rPr lang="en-US" dirty="0"/>
              <a:t>of the firm  had to formulate a complete plan based on her model, </a:t>
            </a:r>
          </a:p>
          <a:p>
            <a:pPr marL="457200" indent="-457200" algn="just"/>
            <a:endParaRPr lang="en-US" dirty="0"/>
          </a:p>
          <a:p>
            <a:pPr marL="457200" indent="-457200" algn="just"/>
            <a:r>
              <a:rPr lang="en-US" b="1" dirty="0"/>
              <a:t>(d) </a:t>
            </a:r>
            <a:r>
              <a:rPr lang="en-US" dirty="0"/>
              <a:t>can avoid costly inconsistencies by coordinating ex-ante </a:t>
            </a:r>
          </a:p>
          <a:p>
            <a:pPr marL="457200" indent="-457200" algn="just"/>
            <a:r>
              <a:rPr lang="en-US" dirty="0"/>
              <a:t>the actions before they are implemented</a:t>
            </a:r>
          </a:p>
          <a:p>
            <a:pPr marL="457200" indent="-457200" algn="just"/>
            <a:endParaRPr lang="en-US" dirty="0"/>
          </a:p>
          <a:p>
            <a:pPr marL="457200" indent="-457200"/>
            <a:r>
              <a:rPr lang="en-US" b="1" dirty="0"/>
              <a:t>(e)</a:t>
            </a:r>
            <a:r>
              <a:rPr lang="en-US" dirty="0"/>
              <a:t> can eliminate unforeseen ex-post inconsistencies in the plan by constantly monitoring the emergence of ex-post imbalances. </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0"/>
            <a:ext cx="9144000" cy="838200"/>
          </a:xfrm>
          <a:solidFill>
            <a:srgbClr val="333399"/>
          </a:solidFill>
        </p:spPr>
        <p:txBody>
          <a:bodyPr/>
          <a:lstStyle/>
          <a:p>
            <a:pPr eaLnBrk="1" hangingPunct="1"/>
            <a:r>
              <a:rPr lang="en-GB">
                <a:solidFill>
                  <a:srgbClr val="FFFFFF"/>
                </a:solidFill>
              </a:rPr>
              <a:t>The firm as a private ordering</a:t>
            </a:r>
          </a:p>
        </p:txBody>
      </p:sp>
      <p:sp>
        <p:nvSpPr>
          <p:cNvPr id="81923" name="Rectangle 3"/>
          <p:cNvSpPr>
            <a:spLocks noChangeArrowheads="1"/>
          </p:cNvSpPr>
          <p:nvPr/>
        </p:nvSpPr>
        <p:spPr bwMode="auto">
          <a:xfrm>
            <a:off x="457200" y="1103313"/>
            <a:ext cx="8686800" cy="3908762"/>
          </a:xfrm>
          <a:prstGeom prst="rect">
            <a:avLst/>
          </a:prstGeom>
          <a:noFill/>
          <a:ln w="9525">
            <a:noFill/>
            <a:miter lim="800000"/>
            <a:headEnd/>
            <a:tailEnd/>
          </a:ln>
        </p:spPr>
        <p:txBody>
          <a:bodyPr>
            <a:prstTxWarp prst="textNoShape">
              <a:avLst/>
            </a:prstTxWarp>
            <a:spAutoFit/>
          </a:bodyPr>
          <a:lstStyle/>
          <a:p>
            <a:pPr algn="just"/>
            <a:r>
              <a:rPr lang="en-GB" dirty="0"/>
              <a:t> Firm central authority replaces markets (and state authorities) to enforce and coordinate the agents' relations.</a:t>
            </a:r>
          </a:p>
          <a:p>
            <a:pPr algn="just"/>
            <a:endParaRPr lang="en-GB" dirty="0"/>
          </a:p>
          <a:p>
            <a:r>
              <a:rPr lang="en-GB" dirty="0"/>
              <a:t> Central governance has the disadvantage that the agents will influence the central authority to enhance their privileges. Firms need to develop adequate forms of </a:t>
            </a:r>
            <a:r>
              <a:rPr lang="en-GB" dirty="0">
                <a:solidFill>
                  <a:srgbClr val="FF0000"/>
                </a:solidFill>
              </a:rPr>
              <a:t>Private Ordering.</a:t>
            </a:r>
          </a:p>
          <a:p>
            <a:endParaRPr lang="en-GB" dirty="0">
              <a:solidFill>
                <a:srgbClr val="FF0000"/>
              </a:solidFill>
            </a:endParaRPr>
          </a:p>
          <a:p>
            <a:r>
              <a:rPr lang="en-GB" dirty="0">
                <a:solidFill>
                  <a:srgbClr val="FF0000"/>
                </a:solidFill>
              </a:rPr>
              <a:t>Fuller:</a:t>
            </a:r>
            <a:r>
              <a:rPr lang="en-GB" dirty="0"/>
              <a:t> the firm as a decentralization of the public ordering</a:t>
            </a:r>
          </a:p>
          <a:p>
            <a:r>
              <a:rPr lang="en-GB" dirty="0">
                <a:solidFill>
                  <a:srgbClr val="FF0000"/>
                </a:solidFill>
              </a:rPr>
              <a:t>Coase:</a:t>
            </a:r>
            <a:r>
              <a:rPr lang="en-GB" dirty="0"/>
              <a:t> the firm as a centralization of market transactions</a:t>
            </a:r>
          </a:p>
          <a:p>
            <a:endParaRPr lang="en-GB" sz="3200" dirty="0">
              <a:solidFill>
                <a:srgbClr val="FF0000"/>
              </a:solidFill>
            </a:endParaRPr>
          </a:p>
        </p:txBody>
      </p:sp>
      <p:sp>
        <p:nvSpPr>
          <p:cNvPr id="81924" name="AutoShape 4"/>
          <p:cNvSpPr>
            <a:spLocks noChangeArrowheads="1"/>
          </p:cNvSpPr>
          <p:nvPr/>
        </p:nvSpPr>
        <p:spPr bwMode="auto">
          <a:xfrm>
            <a:off x="3429000" y="5943600"/>
            <a:ext cx="1214438" cy="714375"/>
          </a:xfrm>
          <a:prstGeom prst="leftRightArrow">
            <a:avLst>
              <a:gd name="adj1" fmla="val 50000"/>
              <a:gd name="adj2" fmla="val 34000"/>
            </a:avLst>
          </a:prstGeom>
          <a:solidFill>
            <a:srgbClr val="333399"/>
          </a:solidFill>
          <a:ln w="9525">
            <a:solidFill>
              <a:schemeClr val="tx1"/>
            </a:solidFill>
            <a:miter lim="800000"/>
            <a:headEnd/>
            <a:tailEnd/>
          </a:ln>
        </p:spPr>
        <p:txBody>
          <a:bodyPr wrap="none" anchor="ctr">
            <a:prstTxWarp prst="textNoShape">
              <a:avLst/>
            </a:prstTxWarp>
          </a:bodyPr>
          <a:lstStyle/>
          <a:p>
            <a:endParaRPr lang="it-IT"/>
          </a:p>
        </p:txBody>
      </p:sp>
      <p:sp>
        <p:nvSpPr>
          <p:cNvPr id="81925" name="Rectangle 5"/>
          <p:cNvSpPr>
            <a:spLocks noChangeArrowheads="1"/>
          </p:cNvSpPr>
          <p:nvPr/>
        </p:nvSpPr>
        <p:spPr bwMode="auto">
          <a:xfrm>
            <a:off x="1524000" y="6019800"/>
            <a:ext cx="1177925" cy="579438"/>
          </a:xfrm>
          <a:prstGeom prst="rect">
            <a:avLst/>
          </a:prstGeom>
          <a:noFill/>
          <a:ln w="9525">
            <a:noFill/>
            <a:miter lim="800000"/>
            <a:headEnd/>
            <a:tailEnd/>
          </a:ln>
        </p:spPr>
        <p:txBody>
          <a:bodyPr wrap="none">
            <a:prstTxWarp prst="textNoShape">
              <a:avLst/>
            </a:prstTxWarp>
            <a:spAutoFit/>
          </a:bodyPr>
          <a:lstStyle/>
          <a:p>
            <a:r>
              <a:rPr lang="en-GB" sz="3200">
                <a:solidFill>
                  <a:srgbClr val="FF0000"/>
                </a:solidFill>
              </a:rPr>
              <a:t>Coase</a:t>
            </a:r>
          </a:p>
        </p:txBody>
      </p:sp>
      <p:sp>
        <p:nvSpPr>
          <p:cNvPr id="81926" name="Rectangle 6"/>
          <p:cNvSpPr>
            <a:spLocks noChangeArrowheads="1"/>
          </p:cNvSpPr>
          <p:nvPr/>
        </p:nvSpPr>
        <p:spPr bwMode="auto">
          <a:xfrm>
            <a:off x="5562600" y="6019800"/>
            <a:ext cx="1155700" cy="579438"/>
          </a:xfrm>
          <a:prstGeom prst="rect">
            <a:avLst/>
          </a:prstGeom>
          <a:noFill/>
          <a:ln w="9525">
            <a:noFill/>
            <a:miter lim="800000"/>
            <a:headEnd/>
            <a:tailEnd/>
          </a:ln>
        </p:spPr>
        <p:txBody>
          <a:bodyPr wrap="none">
            <a:prstTxWarp prst="textNoShape">
              <a:avLst/>
            </a:prstTxWarp>
            <a:spAutoFit/>
          </a:bodyPr>
          <a:lstStyle/>
          <a:p>
            <a:r>
              <a:rPr lang="en-GB" sz="3200">
                <a:solidFill>
                  <a:srgbClr val="FF0000"/>
                </a:solidFill>
              </a:rPr>
              <a:t>Fuller</a:t>
            </a:r>
          </a:p>
        </p:txBody>
      </p:sp>
      <p:pic>
        <p:nvPicPr>
          <p:cNvPr id="81927" name="Immagine 6"/>
          <p:cNvPicPr>
            <a:picLocks noChangeAspect="1"/>
          </p:cNvPicPr>
          <p:nvPr/>
        </p:nvPicPr>
        <p:blipFill>
          <a:blip r:embed="rId3"/>
          <a:srcRect/>
          <a:stretch>
            <a:fillRect/>
          </a:stretch>
        </p:blipFill>
        <p:spPr bwMode="auto">
          <a:xfrm>
            <a:off x="6781800" y="5410200"/>
            <a:ext cx="957263" cy="1249363"/>
          </a:xfrm>
          <a:prstGeom prst="rect">
            <a:avLst/>
          </a:prstGeom>
          <a:noFill/>
          <a:ln w="9525">
            <a:noFill/>
            <a:miter lim="800000"/>
            <a:headEnd/>
            <a:tailEnd/>
          </a:ln>
        </p:spPr>
      </p:pic>
      <p:pic>
        <p:nvPicPr>
          <p:cNvPr id="81928" name="Immagine 7"/>
          <p:cNvPicPr>
            <a:picLocks noChangeAspect="1"/>
          </p:cNvPicPr>
          <p:nvPr/>
        </p:nvPicPr>
        <p:blipFill>
          <a:blip r:embed="rId4"/>
          <a:srcRect/>
          <a:stretch>
            <a:fillRect/>
          </a:stretch>
        </p:blipFill>
        <p:spPr bwMode="auto">
          <a:xfrm>
            <a:off x="533400" y="5334000"/>
            <a:ext cx="962025" cy="12065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0"/>
            <a:ext cx="9144000" cy="1066800"/>
          </a:xfrm>
          <a:solidFill>
            <a:srgbClr val="CECEEF"/>
          </a:solidFill>
        </p:spPr>
        <p:txBody>
          <a:bodyPr/>
          <a:lstStyle/>
          <a:p>
            <a:pPr eaLnBrk="1" hangingPunct="1"/>
            <a:r>
              <a:rPr lang="en-GB" b="1">
                <a:solidFill>
                  <a:srgbClr val="333399"/>
                </a:solidFill>
              </a:rPr>
              <a:t>The monitoring problem </a:t>
            </a:r>
            <a:br>
              <a:rPr lang="en-GB" b="1">
                <a:solidFill>
                  <a:srgbClr val="333399"/>
                </a:solidFill>
              </a:rPr>
            </a:br>
            <a:r>
              <a:rPr lang="en-GB" sz="2000" b="1">
                <a:solidFill>
                  <a:srgbClr val="333399"/>
                </a:solidFill>
              </a:rPr>
              <a:t>(Alchian, Demsetz)</a:t>
            </a:r>
          </a:p>
        </p:txBody>
      </p:sp>
      <p:sp>
        <p:nvSpPr>
          <p:cNvPr id="83971" name="AutoShape 3"/>
          <p:cNvSpPr>
            <a:spLocks noChangeArrowheads="1"/>
          </p:cNvSpPr>
          <p:nvPr/>
        </p:nvSpPr>
        <p:spPr bwMode="auto">
          <a:xfrm>
            <a:off x="228600" y="1295400"/>
            <a:ext cx="2057400" cy="533400"/>
          </a:xfrm>
          <a:prstGeom prst="flowChartProcess">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Team work</a:t>
            </a:r>
          </a:p>
        </p:txBody>
      </p:sp>
      <p:sp>
        <p:nvSpPr>
          <p:cNvPr id="83972" name="AutoShape 4"/>
          <p:cNvSpPr>
            <a:spLocks noChangeArrowheads="1"/>
          </p:cNvSpPr>
          <p:nvPr/>
        </p:nvSpPr>
        <p:spPr bwMode="auto">
          <a:xfrm>
            <a:off x="3276600" y="1295400"/>
            <a:ext cx="976313" cy="790575"/>
          </a:xfrm>
          <a:prstGeom prst="rightArrow">
            <a:avLst>
              <a:gd name="adj1" fmla="val 50000"/>
              <a:gd name="adj2" fmla="val 30874"/>
            </a:avLst>
          </a:prstGeom>
          <a:solidFill>
            <a:srgbClr val="333399"/>
          </a:solidFill>
          <a:ln w="9525">
            <a:solidFill>
              <a:schemeClr val="tx1"/>
            </a:solidFill>
            <a:miter lim="800000"/>
            <a:headEnd/>
            <a:tailEnd/>
          </a:ln>
        </p:spPr>
        <p:txBody>
          <a:bodyPr wrap="none" anchor="ctr">
            <a:prstTxWarp prst="textNoShape">
              <a:avLst/>
            </a:prstTxWarp>
          </a:bodyPr>
          <a:lstStyle/>
          <a:p>
            <a:endParaRPr lang="it-IT"/>
          </a:p>
        </p:txBody>
      </p:sp>
      <p:sp>
        <p:nvSpPr>
          <p:cNvPr id="83973" name="AutoShape 5"/>
          <p:cNvSpPr>
            <a:spLocks noChangeArrowheads="1"/>
          </p:cNvSpPr>
          <p:nvPr/>
        </p:nvSpPr>
        <p:spPr bwMode="auto">
          <a:xfrm>
            <a:off x="4648200" y="1219200"/>
            <a:ext cx="3581400" cy="914400"/>
          </a:xfrm>
          <a:prstGeom prst="flowChartProcess">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Employer with hiring </a:t>
            </a:r>
          </a:p>
          <a:p>
            <a:pPr algn="ctr"/>
            <a:r>
              <a:rPr lang="en-GB" sz="3200">
                <a:solidFill>
                  <a:srgbClr val="FF0000"/>
                </a:solidFill>
              </a:rPr>
              <a:t>and firing rights</a:t>
            </a:r>
          </a:p>
        </p:txBody>
      </p:sp>
      <p:sp>
        <p:nvSpPr>
          <p:cNvPr id="83974" name="Rectangle 6"/>
          <p:cNvSpPr>
            <a:spLocks noChangeArrowheads="1"/>
          </p:cNvSpPr>
          <p:nvPr/>
        </p:nvSpPr>
        <p:spPr bwMode="auto">
          <a:xfrm>
            <a:off x="0" y="2362200"/>
            <a:ext cx="9144000" cy="523875"/>
          </a:xfrm>
          <a:prstGeom prst="rect">
            <a:avLst/>
          </a:prstGeom>
          <a:solidFill>
            <a:srgbClr val="FFFF00"/>
          </a:solidFill>
          <a:ln w="9525">
            <a:solidFill>
              <a:schemeClr val="folHlink"/>
            </a:solidFill>
            <a:miter lim="800000"/>
            <a:headEnd/>
            <a:tailEnd/>
          </a:ln>
        </p:spPr>
        <p:txBody>
          <a:bodyPr>
            <a:prstTxWarp prst="textNoShape">
              <a:avLst/>
            </a:prstTxWarp>
            <a:spAutoFit/>
          </a:bodyPr>
          <a:lstStyle/>
          <a:p>
            <a:r>
              <a:rPr lang="en-GB" sz="2800">
                <a:solidFill>
                  <a:schemeClr val="tx2"/>
                </a:solidFill>
              </a:rPr>
              <a:t>Why capitalist ownership of the means of Production?</a:t>
            </a:r>
          </a:p>
        </p:txBody>
      </p:sp>
      <p:sp>
        <p:nvSpPr>
          <p:cNvPr id="83975" name="AutoShape 7"/>
          <p:cNvSpPr>
            <a:spLocks noChangeArrowheads="1"/>
          </p:cNvSpPr>
          <p:nvPr/>
        </p:nvSpPr>
        <p:spPr bwMode="auto">
          <a:xfrm>
            <a:off x="304800" y="3581400"/>
            <a:ext cx="2895600" cy="990600"/>
          </a:xfrm>
          <a:prstGeom prst="flowChartProcess">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Hard to monitor</a:t>
            </a:r>
          </a:p>
          <a:p>
            <a:pPr algn="ctr"/>
            <a:r>
              <a:rPr lang="en-GB" sz="3200">
                <a:solidFill>
                  <a:srgbClr val="FF0000"/>
                </a:solidFill>
              </a:rPr>
              <a:t>capital</a:t>
            </a:r>
          </a:p>
        </p:txBody>
      </p:sp>
      <p:sp>
        <p:nvSpPr>
          <p:cNvPr id="83976" name="AutoShape 8"/>
          <p:cNvSpPr>
            <a:spLocks noChangeArrowheads="1"/>
          </p:cNvSpPr>
          <p:nvPr/>
        </p:nvSpPr>
        <p:spPr bwMode="auto">
          <a:xfrm>
            <a:off x="3733800" y="3810000"/>
            <a:ext cx="1128713" cy="304800"/>
          </a:xfrm>
          <a:prstGeom prst="rightArrow">
            <a:avLst>
              <a:gd name="adj1" fmla="val 50000"/>
              <a:gd name="adj2" fmla="val 92578"/>
            </a:avLst>
          </a:prstGeom>
          <a:solidFill>
            <a:srgbClr val="333399"/>
          </a:solidFill>
          <a:ln w="9525">
            <a:solidFill>
              <a:schemeClr val="tx1"/>
            </a:solidFill>
            <a:miter lim="800000"/>
            <a:headEnd/>
            <a:tailEnd/>
          </a:ln>
        </p:spPr>
        <p:txBody>
          <a:bodyPr wrap="none" anchor="ctr">
            <a:prstTxWarp prst="textNoShape">
              <a:avLst/>
            </a:prstTxWarp>
          </a:bodyPr>
          <a:lstStyle/>
          <a:p>
            <a:endParaRPr lang="it-IT"/>
          </a:p>
        </p:txBody>
      </p:sp>
      <p:sp>
        <p:nvSpPr>
          <p:cNvPr id="83977" name="Rectangle 9"/>
          <p:cNvSpPr>
            <a:spLocks noChangeArrowheads="1"/>
          </p:cNvSpPr>
          <p:nvPr/>
        </p:nvSpPr>
        <p:spPr bwMode="auto">
          <a:xfrm>
            <a:off x="5410200" y="3505200"/>
            <a:ext cx="3505200" cy="10668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Capitalist ownership</a:t>
            </a:r>
          </a:p>
        </p:txBody>
      </p:sp>
      <p:sp>
        <p:nvSpPr>
          <p:cNvPr id="83978" name="Rectangle 10"/>
          <p:cNvSpPr>
            <a:spLocks noChangeArrowheads="1"/>
          </p:cNvSpPr>
          <p:nvPr/>
        </p:nvSpPr>
        <p:spPr bwMode="auto">
          <a:xfrm>
            <a:off x="0" y="4724400"/>
            <a:ext cx="9144000" cy="523875"/>
          </a:xfrm>
          <a:prstGeom prst="rect">
            <a:avLst/>
          </a:prstGeom>
          <a:solidFill>
            <a:srgbClr val="FFFF00"/>
          </a:solidFill>
          <a:ln w="9525">
            <a:solidFill>
              <a:schemeClr val="bg1"/>
            </a:solidFill>
            <a:miter lim="800000"/>
            <a:headEnd/>
            <a:tailEnd/>
          </a:ln>
        </p:spPr>
        <p:txBody>
          <a:bodyPr>
            <a:prstTxWarp prst="textNoShape">
              <a:avLst/>
            </a:prstTxWarp>
            <a:spAutoFit/>
          </a:bodyPr>
          <a:lstStyle/>
          <a:p>
            <a:r>
              <a:rPr lang="en-GB" sz="2800">
                <a:solidFill>
                  <a:schemeClr val="tx2"/>
                </a:solidFill>
              </a:rPr>
              <a:t>The same argument can be applied to hard to monitor labour.</a:t>
            </a:r>
          </a:p>
        </p:txBody>
      </p:sp>
      <p:sp>
        <p:nvSpPr>
          <p:cNvPr id="83979" name="Rectangle 11"/>
          <p:cNvSpPr>
            <a:spLocks noChangeArrowheads="1"/>
          </p:cNvSpPr>
          <p:nvPr/>
        </p:nvSpPr>
        <p:spPr bwMode="auto">
          <a:xfrm>
            <a:off x="304800" y="6019800"/>
            <a:ext cx="5499100" cy="584200"/>
          </a:xfrm>
          <a:prstGeom prst="rect">
            <a:avLst/>
          </a:prstGeom>
          <a:solidFill>
            <a:srgbClr val="FFFF00"/>
          </a:solidFill>
          <a:ln w="9525">
            <a:solidFill>
              <a:srgbClr val="660066"/>
            </a:solidFill>
            <a:miter lim="800000"/>
            <a:headEnd/>
            <a:tailEnd/>
          </a:ln>
        </p:spPr>
        <p:txBody>
          <a:bodyPr wrap="none">
            <a:prstTxWarp prst="textNoShape">
              <a:avLst/>
            </a:prstTxWarp>
            <a:spAutoFit/>
          </a:bodyPr>
          <a:lstStyle/>
          <a:p>
            <a:r>
              <a:rPr lang="en-GB" sz="3200">
                <a:solidFill>
                  <a:schemeClr val="accent2"/>
                </a:solidFill>
              </a:rPr>
              <a:t>Both arguments can be inverted.</a:t>
            </a:r>
          </a:p>
        </p:txBody>
      </p:sp>
      <p:pic>
        <p:nvPicPr>
          <p:cNvPr id="83980" name="Immagine 4"/>
          <p:cNvPicPr>
            <a:picLocks noChangeAspect="1"/>
          </p:cNvPicPr>
          <p:nvPr/>
        </p:nvPicPr>
        <p:blipFill>
          <a:blip r:embed="rId3"/>
          <a:srcRect/>
          <a:stretch>
            <a:fillRect/>
          </a:stretch>
        </p:blipFill>
        <p:spPr bwMode="auto">
          <a:xfrm>
            <a:off x="8077200" y="217488"/>
            <a:ext cx="838200" cy="795337"/>
          </a:xfrm>
          <a:prstGeom prst="rect">
            <a:avLst/>
          </a:prstGeom>
          <a:noFill/>
          <a:ln w="9525">
            <a:noFill/>
            <a:miter lim="800000"/>
            <a:headEnd/>
            <a:tailEnd/>
          </a:ln>
        </p:spPr>
      </p:pic>
      <p:pic>
        <p:nvPicPr>
          <p:cNvPr id="83981" name="Picture 12"/>
          <p:cNvPicPr>
            <a:picLocks noChangeAspect="1" noChangeArrowheads="1"/>
          </p:cNvPicPr>
          <p:nvPr/>
        </p:nvPicPr>
        <p:blipFill>
          <a:blip r:embed="rId4"/>
          <a:srcRect/>
          <a:stretch>
            <a:fillRect/>
          </a:stretch>
        </p:blipFill>
        <p:spPr bwMode="auto">
          <a:xfrm>
            <a:off x="304800" y="76200"/>
            <a:ext cx="782638" cy="10572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0"/>
            <a:ext cx="9144000" cy="838200"/>
          </a:xfrm>
          <a:solidFill>
            <a:schemeClr val="accent6">
              <a:lumMod val="20000"/>
              <a:lumOff val="80000"/>
            </a:schemeClr>
          </a:solidFill>
        </p:spPr>
        <p:txBody>
          <a:bodyPr/>
          <a:lstStyle/>
          <a:p>
            <a:pPr algn="l" eaLnBrk="1" hangingPunct="1">
              <a:defRPr/>
            </a:pPr>
            <a:r>
              <a:rPr lang="en-GB" b="1">
                <a:solidFill>
                  <a:srgbClr val="333399"/>
                </a:solidFill>
                <a:ea typeface="ＭＳ Ｐゴシック" pitchFamily="-106" charset="-128"/>
                <a:cs typeface="ＭＳ Ｐゴシック" pitchFamily="-106" charset="-128"/>
              </a:rPr>
              <a:t>The Specificity Problem   </a:t>
            </a:r>
            <a:r>
              <a:rPr lang="en-GB" sz="2800">
                <a:solidFill>
                  <a:srgbClr val="333399"/>
                </a:solidFill>
                <a:ea typeface="ＭＳ Ｐゴシック" pitchFamily="-106" charset="-128"/>
                <a:cs typeface="ＭＳ Ｐゴシック" pitchFamily="-106" charset="-128"/>
              </a:rPr>
              <a:t>(</a:t>
            </a:r>
            <a:r>
              <a:rPr lang="en-GB" sz="2400">
                <a:solidFill>
                  <a:srgbClr val="333399"/>
                </a:solidFill>
                <a:ea typeface="ＭＳ Ｐゴシック" pitchFamily="-106" charset="-128"/>
                <a:cs typeface="ＭＳ Ｐゴシック" pitchFamily="-106" charset="-128"/>
              </a:rPr>
              <a:t>Williamson</a:t>
            </a:r>
            <a:r>
              <a:rPr lang="en-GB" sz="2800">
                <a:solidFill>
                  <a:srgbClr val="333399"/>
                </a:solidFill>
                <a:ea typeface="ＭＳ Ｐゴシック" pitchFamily="-106" charset="-128"/>
                <a:cs typeface="ＭＳ Ｐゴシック" pitchFamily="-106" charset="-128"/>
              </a:rPr>
              <a:t>)</a:t>
            </a:r>
          </a:p>
        </p:txBody>
      </p:sp>
      <p:sp>
        <p:nvSpPr>
          <p:cNvPr id="86019" name="Rectangle 3"/>
          <p:cNvSpPr>
            <a:spLocks noChangeArrowheads="1"/>
          </p:cNvSpPr>
          <p:nvPr/>
        </p:nvSpPr>
        <p:spPr bwMode="auto">
          <a:xfrm>
            <a:off x="0" y="762000"/>
            <a:ext cx="9144000" cy="3046413"/>
          </a:xfrm>
          <a:prstGeom prst="rect">
            <a:avLst/>
          </a:prstGeom>
          <a:noFill/>
          <a:ln w="9525">
            <a:noFill/>
            <a:miter lim="800000"/>
            <a:headEnd/>
            <a:tailEnd/>
          </a:ln>
        </p:spPr>
        <p:txBody>
          <a:bodyPr>
            <a:prstTxWarp prst="textNoShape">
              <a:avLst/>
            </a:prstTxWarp>
            <a:spAutoFit/>
          </a:bodyPr>
          <a:lstStyle/>
          <a:p>
            <a:r>
              <a:rPr lang="en-GB" sz="3200" dirty="0">
                <a:solidFill>
                  <a:srgbClr val="FF0000"/>
                </a:solidFill>
              </a:rPr>
              <a:t>Specificity, Illiquidity, and Irreversibility</a:t>
            </a:r>
          </a:p>
          <a:p>
            <a:r>
              <a:rPr lang="en-GB" sz="3200" dirty="0">
                <a:solidFill>
                  <a:schemeClr val="accent2"/>
                </a:solidFill>
              </a:rPr>
              <a:t>Analogy with monitoring</a:t>
            </a:r>
            <a:r>
              <a:rPr lang="en-GB" sz="3200" dirty="0">
                <a:solidFill>
                  <a:schemeClr val="tx2"/>
                </a:solidFill>
              </a:rPr>
              <a:t>: rights should go to the </a:t>
            </a:r>
          </a:p>
          <a:p>
            <a:r>
              <a:rPr lang="en-GB" sz="3200" dirty="0">
                <a:solidFill>
                  <a:schemeClr val="tx2"/>
                </a:solidFill>
              </a:rPr>
              <a:t>most specific factors.</a:t>
            </a:r>
          </a:p>
          <a:p>
            <a:r>
              <a:rPr lang="en-GB" sz="3200" dirty="0">
                <a:solidFill>
                  <a:schemeClr val="accent2"/>
                </a:solidFill>
              </a:rPr>
              <a:t>Difference with monitoring:</a:t>
            </a:r>
            <a:r>
              <a:rPr lang="en-GB" sz="3200" dirty="0">
                <a:solidFill>
                  <a:schemeClr val="tx2"/>
                </a:solidFill>
              </a:rPr>
              <a:t> asset specificity cannot be defined by referring to a single relationship </a:t>
            </a:r>
          </a:p>
          <a:p>
            <a:endParaRPr lang="en-GB" sz="3200" dirty="0">
              <a:solidFill>
                <a:schemeClr val="tx2"/>
              </a:solidFill>
            </a:endParaRPr>
          </a:p>
        </p:txBody>
      </p:sp>
      <p:sp>
        <p:nvSpPr>
          <p:cNvPr id="86020" name="Rectangle 4"/>
          <p:cNvSpPr>
            <a:spLocks noChangeArrowheads="1"/>
          </p:cNvSpPr>
          <p:nvPr/>
        </p:nvSpPr>
        <p:spPr bwMode="auto">
          <a:xfrm>
            <a:off x="0" y="5943600"/>
            <a:ext cx="3783013" cy="588963"/>
          </a:xfrm>
          <a:prstGeom prst="rect">
            <a:avLst/>
          </a:prstGeom>
          <a:solidFill>
            <a:srgbClr val="333399"/>
          </a:solidFill>
          <a:ln w="9525">
            <a:solidFill>
              <a:schemeClr val="accent2"/>
            </a:solidFill>
            <a:miter lim="800000"/>
            <a:headEnd/>
            <a:tailEnd/>
          </a:ln>
        </p:spPr>
        <p:txBody>
          <a:bodyPr wrap="none">
            <a:prstTxWarp prst="textNoShape">
              <a:avLst/>
            </a:prstTxWarp>
            <a:spAutoFit/>
          </a:bodyPr>
          <a:lstStyle/>
          <a:p>
            <a:r>
              <a:rPr lang="en-GB" sz="3200">
                <a:solidFill>
                  <a:srgbClr val="FFFF00"/>
                </a:solidFill>
              </a:rPr>
              <a:t>The monopoly branch</a:t>
            </a:r>
          </a:p>
        </p:txBody>
      </p:sp>
      <p:sp>
        <p:nvSpPr>
          <p:cNvPr id="86021" name="Rectangle 5"/>
          <p:cNvSpPr>
            <a:spLocks noChangeArrowheads="1"/>
          </p:cNvSpPr>
          <p:nvPr/>
        </p:nvSpPr>
        <p:spPr bwMode="auto">
          <a:xfrm>
            <a:off x="5407025" y="5943600"/>
            <a:ext cx="3736975" cy="588963"/>
          </a:xfrm>
          <a:prstGeom prst="rect">
            <a:avLst/>
          </a:prstGeom>
          <a:solidFill>
            <a:srgbClr val="333399"/>
          </a:solidFill>
          <a:ln w="9525">
            <a:solidFill>
              <a:schemeClr val="accent2"/>
            </a:solidFill>
            <a:miter lim="800000"/>
            <a:headEnd/>
            <a:tailEnd/>
          </a:ln>
        </p:spPr>
        <p:txBody>
          <a:bodyPr wrap="none">
            <a:prstTxWarp prst="textNoShape">
              <a:avLst/>
            </a:prstTxWarp>
            <a:spAutoFit/>
          </a:bodyPr>
          <a:lstStyle/>
          <a:p>
            <a:r>
              <a:rPr lang="en-GB" sz="3200">
                <a:solidFill>
                  <a:srgbClr val="FFFF00"/>
                </a:solidFill>
              </a:rPr>
              <a:t>The efficiency branch</a:t>
            </a:r>
          </a:p>
        </p:txBody>
      </p:sp>
      <p:sp>
        <p:nvSpPr>
          <p:cNvPr id="86022" name="AutoShape 6"/>
          <p:cNvSpPr>
            <a:spLocks noChangeArrowheads="1"/>
          </p:cNvSpPr>
          <p:nvPr/>
        </p:nvSpPr>
        <p:spPr bwMode="auto">
          <a:xfrm>
            <a:off x="3962400" y="5867400"/>
            <a:ext cx="1214438" cy="838200"/>
          </a:xfrm>
          <a:prstGeom prst="leftRightArrowCallout">
            <a:avLst>
              <a:gd name="adj1" fmla="val 25000"/>
              <a:gd name="adj2" fmla="val 25000"/>
              <a:gd name="adj3" fmla="val 24899"/>
              <a:gd name="adj4"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it-IT"/>
          </a:p>
        </p:txBody>
      </p:sp>
      <p:sp>
        <p:nvSpPr>
          <p:cNvPr id="7" name="CasellaDiTesto 6"/>
          <p:cNvSpPr txBox="1"/>
          <p:nvPr/>
        </p:nvSpPr>
        <p:spPr>
          <a:xfrm>
            <a:off x="2590800" y="5410200"/>
            <a:ext cx="4189368" cy="461665"/>
          </a:xfrm>
          <a:prstGeom prst="rect">
            <a:avLst/>
          </a:prstGeom>
          <a:solidFill>
            <a:srgbClr val="FFFF00"/>
          </a:solidFill>
          <a:ln>
            <a:solidFill>
              <a:schemeClr val="tx1"/>
            </a:solidFill>
          </a:ln>
        </p:spPr>
        <p:txBody>
          <a:bodyPr wrap="none">
            <a:spAutoFit/>
          </a:bodyPr>
          <a:lstStyle/>
          <a:p>
            <a:pPr>
              <a:defRPr/>
            </a:pPr>
            <a:r>
              <a:rPr lang="en-US" b="1" dirty="0">
                <a:latin typeface="Times" pitchFamily="-83" charset="0"/>
              </a:rPr>
              <a:t>Two </a:t>
            </a:r>
            <a:r>
              <a:rPr lang="en-US" b="1" dirty="0">
                <a:ln>
                  <a:solidFill>
                    <a:srgbClr val="660066"/>
                  </a:solidFill>
                </a:ln>
                <a:latin typeface="Times" pitchFamily="-83" charset="0"/>
              </a:rPr>
              <a:t>explanations</a:t>
            </a:r>
            <a:r>
              <a:rPr lang="en-US" b="1" dirty="0">
                <a:latin typeface="Times" pitchFamily="-83" charset="0"/>
              </a:rPr>
              <a:t> of monopoly</a:t>
            </a:r>
          </a:p>
        </p:txBody>
      </p:sp>
      <p:pic>
        <p:nvPicPr>
          <p:cNvPr id="86024" name="Picture 7"/>
          <p:cNvPicPr>
            <a:picLocks noChangeAspect="1" noChangeArrowheads="1"/>
          </p:cNvPicPr>
          <p:nvPr/>
        </p:nvPicPr>
        <p:blipFill>
          <a:blip r:embed="rId3"/>
          <a:srcRect/>
          <a:stretch>
            <a:fillRect/>
          </a:stretch>
        </p:blipFill>
        <p:spPr bwMode="auto">
          <a:xfrm>
            <a:off x="8226425" y="0"/>
            <a:ext cx="917575" cy="1219200"/>
          </a:xfrm>
          <a:prstGeom prst="rect">
            <a:avLst/>
          </a:prstGeom>
          <a:noFill/>
          <a:ln w="9525">
            <a:noFill/>
            <a:miter lim="800000"/>
            <a:headEnd/>
            <a:tailEnd/>
          </a:ln>
        </p:spPr>
      </p:pic>
      <p:sp>
        <p:nvSpPr>
          <p:cNvPr id="9" name="CasellaDiTesto 8"/>
          <p:cNvSpPr txBox="1"/>
          <p:nvPr/>
        </p:nvSpPr>
        <p:spPr>
          <a:xfrm>
            <a:off x="280402" y="3581400"/>
            <a:ext cx="8482598" cy="1384995"/>
          </a:xfrm>
          <a:prstGeom prst="rect">
            <a:avLst/>
          </a:prstGeom>
          <a:solidFill>
            <a:srgbClr val="FFFFFF"/>
          </a:solidFill>
          <a:ln>
            <a:solidFill>
              <a:srgbClr val="000000"/>
            </a:solidFill>
          </a:ln>
        </p:spPr>
        <p:txBody>
          <a:bodyPr>
            <a:spAutoFit/>
          </a:bodyPr>
          <a:lstStyle/>
          <a:p>
            <a:pPr>
              <a:defRPr/>
            </a:pPr>
            <a:r>
              <a:rPr lang="en-GB" sz="2800" dirty="0">
                <a:ln>
                  <a:solidFill>
                    <a:srgbClr val="660066"/>
                  </a:solidFill>
                </a:ln>
                <a:solidFill>
                  <a:schemeClr val="hlink"/>
                </a:solidFill>
                <a:latin typeface="Times" pitchFamily="8" charset="0"/>
              </a:rPr>
              <a:t>Specificity, Competition and the Fundamental</a:t>
            </a:r>
          </a:p>
          <a:p>
            <a:pPr>
              <a:defRPr/>
            </a:pPr>
            <a:r>
              <a:rPr lang="en-GB" sz="2800" dirty="0">
                <a:ln>
                  <a:solidFill>
                    <a:srgbClr val="660066"/>
                  </a:solidFill>
                </a:ln>
                <a:solidFill>
                  <a:schemeClr val="hlink"/>
                </a:solidFill>
                <a:latin typeface="Times" pitchFamily="8" charset="0"/>
              </a:rPr>
              <a:t>                          Transformation.</a:t>
            </a:r>
          </a:p>
          <a:p>
            <a:pPr>
              <a:defRPr/>
            </a:pPr>
            <a:r>
              <a:rPr lang="en-GB" sz="2800" dirty="0">
                <a:ln>
                  <a:solidFill>
                    <a:srgbClr val="660066"/>
                  </a:solidFill>
                </a:ln>
                <a:solidFill>
                  <a:schemeClr val="hlink"/>
                </a:solidFill>
                <a:latin typeface="Times" pitchFamily="8" charset="0"/>
              </a:rPr>
              <a:t>Ex-ante competition  </a:t>
            </a:r>
            <a:r>
              <a:rPr lang="it-IT" sz="2800" dirty="0">
                <a:ln>
                  <a:solidFill>
                    <a:srgbClr val="660066"/>
                  </a:solidFill>
                </a:ln>
                <a:solidFill>
                  <a:schemeClr val="hlink"/>
                </a:solidFill>
                <a:latin typeface="Times" pitchFamily="8" charset="0"/>
                <a:sym typeface="Wingdings" pitchFamily="8" charset="2"/>
              </a:rPr>
              <a:t>     Ex-post monopoly</a:t>
            </a:r>
            <a:endParaRPr lang="en-GB" sz="2800" dirty="0">
              <a:ln>
                <a:solidFill>
                  <a:srgbClr val="660066"/>
                </a:solidFill>
              </a:ln>
              <a:solidFill>
                <a:schemeClr val="hlink"/>
              </a:solidFill>
              <a:latin typeface="Times" pitchFamily="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295400"/>
          </a:xfrm>
          <a:solidFill>
            <a:srgbClr val="FF0000"/>
          </a:solidFill>
        </p:spPr>
        <p:txBody>
          <a:bodyPr/>
          <a:lstStyle/>
          <a:p>
            <a:pPr eaLnBrk="1" hangingPunct="1"/>
            <a:r>
              <a:rPr lang="en-GB" sz="3200" b="1">
                <a:solidFill>
                  <a:schemeClr val="accent1"/>
                </a:solidFill>
              </a:rPr>
              <a:t>Dimension 2:  Self-realization Scarcity.</a:t>
            </a:r>
            <a:endParaRPr lang="en-GB"/>
          </a:p>
        </p:txBody>
      </p:sp>
      <p:sp>
        <p:nvSpPr>
          <p:cNvPr id="33795" name="Rectangle 3"/>
          <p:cNvSpPr>
            <a:spLocks noGrp="1" noChangeArrowheads="1"/>
          </p:cNvSpPr>
          <p:nvPr>
            <p:ph type="body" idx="1"/>
          </p:nvPr>
        </p:nvSpPr>
        <p:spPr>
          <a:xfrm>
            <a:off x="685800" y="1600200"/>
            <a:ext cx="8305800" cy="5029200"/>
          </a:xfrm>
        </p:spPr>
        <p:txBody>
          <a:bodyPr/>
          <a:lstStyle/>
          <a:p>
            <a:pPr eaLnBrk="1" hangingPunct="1">
              <a:buFontTx/>
              <a:buNone/>
            </a:pPr>
            <a:r>
              <a:rPr lang="en-GB" sz="2400"/>
              <a:t>Neoclassical theory divides human activities in work (</a:t>
            </a:r>
            <a:r>
              <a:rPr lang="en-GB" sz="2400">
                <a:solidFill>
                  <a:srgbClr val="FF0000"/>
                </a:solidFill>
              </a:rPr>
              <a:t>means</a:t>
            </a:r>
            <a:r>
              <a:rPr lang="en-GB" sz="2400"/>
              <a:t>) and leisure (</a:t>
            </a:r>
            <a:r>
              <a:rPr lang="en-GB" sz="2400">
                <a:solidFill>
                  <a:srgbClr val="FF0000"/>
                </a:solidFill>
              </a:rPr>
              <a:t>ends</a:t>
            </a:r>
            <a:r>
              <a:rPr lang="en-GB" sz="2400"/>
              <a:t>). Utility functions are defined over consumption goods and leisure while the production function on physical inputs and work. </a:t>
            </a:r>
          </a:p>
          <a:p>
            <a:pPr eaLnBrk="1" hangingPunct="1">
              <a:buFontTx/>
              <a:buNone/>
            </a:pPr>
            <a:r>
              <a:rPr lang="en-GB" sz="2400"/>
              <a:t>Between productive and consumption activities, a </a:t>
            </a:r>
            <a:r>
              <a:rPr lang="en-GB" sz="2400">
                <a:solidFill>
                  <a:srgbClr val="FF0000"/>
                </a:solidFill>
              </a:rPr>
              <a:t>dichotomy</a:t>
            </a:r>
            <a:r>
              <a:rPr lang="en-GB" sz="2400"/>
              <a:t> arises: consumption activities do not affect production functions while productive activities do not affect the utility functions. </a:t>
            </a:r>
          </a:p>
          <a:p>
            <a:pPr eaLnBrk="1" hangingPunct="1">
              <a:buFontTx/>
              <a:buNone/>
            </a:pPr>
            <a:r>
              <a:rPr lang="en-GB" sz="2400"/>
              <a:t>Following the Smithian and the Marxian traditions, one can easily argue that production activities directly affect the utility function. Most human activities are means and ends the same time. Moreover, the</a:t>
            </a:r>
            <a:r>
              <a:rPr lang="en-GB" sz="2400">
                <a:solidFill>
                  <a:srgbClr val="FF0000"/>
                </a:solidFill>
              </a:rPr>
              <a:t> distinction between means and ends</a:t>
            </a:r>
            <a:r>
              <a:rPr lang="en-GB" sz="2400"/>
              <a:t> should be </a:t>
            </a:r>
            <a:r>
              <a:rPr lang="en-GB" sz="2400">
                <a:solidFill>
                  <a:srgbClr val="FF0000"/>
                </a:solidFill>
              </a:rPr>
              <a:t>endogenous</a:t>
            </a:r>
            <a:r>
              <a:rPr lang="en-GB" sz="240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nvGraphicFramePr>
        <p:xfrm>
          <a:off x="457200" y="1447800"/>
          <a:ext cx="8305800" cy="4919599"/>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1155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Bounded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Rationality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Opportunism</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Asset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Specificity</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Contracting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Process:</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Planning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Promise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Ex-post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competition</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Times" charset="0"/>
                        </a:rPr>
                        <a:t>Governance</a:t>
                      </a:r>
                      <a:endParaRPr kumimoji="0" lang="en-GB" sz="2800" b="0" i="0" u="none" strike="noStrike" cap="none" normalizeH="0" baseline="0" dirty="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88098" name="Rectangle 34"/>
          <p:cNvSpPr>
            <a:spLocks noGrp="1" noChangeArrowheads="1"/>
          </p:cNvSpPr>
          <p:nvPr>
            <p:ph type="title" idx="4294967295"/>
          </p:nvPr>
        </p:nvSpPr>
        <p:spPr>
          <a:xfrm>
            <a:off x="0" y="0"/>
            <a:ext cx="9144000" cy="1143000"/>
          </a:xfrm>
          <a:solidFill>
            <a:srgbClr val="333399"/>
          </a:solidFill>
        </p:spPr>
        <p:txBody>
          <a:bodyPr/>
          <a:lstStyle/>
          <a:p>
            <a:pPr eaLnBrk="1" hangingPunct="1"/>
            <a:r>
              <a:rPr lang="en-GB" sz="3200">
                <a:solidFill>
                  <a:srgbClr val="FFFFFF"/>
                </a:solidFill>
              </a:rPr>
              <a:t>Transaction cost efficiency under alternative behavioural assumptions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9200" y="533400"/>
            <a:ext cx="7239000" cy="762000"/>
          </a:xfrm>
        </p:spPr>
        <p:txBody>
          <a:bodyPr/>
          <a:lstStyle/>
          <a:p>
            <a:pPr eaLnBrk="1" hangingPunct="1"/>
            <a:r>
              <a:rPr lang="en-GB" sz="4500"/>
              <a:t>The Cathedral framework.</a:t>
            </a:r>
          </a:p>
        </p:txBody>
      </p:sp>
      <p:sp>
        <p:nvSpPr>
          <p:cNvPr id="90115" name="Rectangle 3"/>
          <p:cNvSpPr>
            <a:spLocks noGrp="1" noChangeArrowheads="1"/>
          </p:cNvSpPr>
          <p:nvPr>
            <p:ph idx="1"/>
          </p:nvPr>
        </p:nvSpPr>
        <p:spPr>
          <a:xfrm>
            <a:off x="685800" y="1447800"/>
            <a:ext cx="8001000" cy="4953000"/>
          </a:xfrm>
          <a:solidFill>
            <a:srgbClr val="FFFFFF"/>
          </a:solidFill>
          <a:ln>
            <a:solidFill>
              <a:srgbClr val="660066"/>
            </a:solidFill>
          </a:ln>
        </p:spPr>
        <p:txBody>
          <a:bodyPr/>
          <a:lstStyle/>
          <a:p>
            <a:pPr eaLnBrk="1" hangingPunct="1">
              <a:lnSpc>
                <a:spcPct val="90000"/>
              </a:lnSpc>
            </a:pPr>
            <a:r>
              <a:rPr lang="en-GB" sz="2800" dirty="0"/>
              <a:t>Contractual incompleteness does not imply that everything should be decided in future negotiations, unfettered by third-party judiciary.</a:t>
            </a:r>
          </a:p>
          <a:p>
            <a:pPr eaLnBrk="1" hangingPunct="1">
              <a:lnSpc>
                <a:spcPct val="90000"/>
              </a:lnSpc>
            </a:pPr>
            <a:endParaRPr lang="en-GB" sz="2800" dirty="0"/>
          </a:p>
          <a:p>
            <a:pPr eaLnBrk="1" hangingPunct="1">
              <a:lnSpc>
                <a:spcPct val="90000"/>
              </a:lnSpc>
            </a:pPr>
            <a:r>
              <a:rPr lang="en-GB" sz="2800" dirty="0"/>
              <a:t>In the Cathedral, when ex-ante exchanges have been impossible, courts can still supervise ex-post negotiations. In </a:t>
            </a:r>
            <a:r>
              <a:rPr lang="en-GB" sz="2800" dirty="0" err="1"/>
              <a:t>Calabresi’s</a:t>
            </a:r>
            <a:r>
              <a:rPr lang="en-GB" sz="2800" dirty="0"/>
              <a:t> framework, when high transactions make it impossible to have ex-ante property exchanges,  it is still possible to apply liability rules and courts’ supervision of ex-post transactions. </a:t>
            </a:r>
          </a:p>
        </p:txBody>
      </p:sp>
      <p:pic>
        <p:nvPicPr>
          <p:cNvPr id="90116" name="Immagine 3"/>
          <p:cNvPicPr>
            <a:picLocks noChangeAspect="1"/>
          </p:cNvPicPr>
          <p:nvPr/>
        </p:nvPicPr>
        <p:blipFill>
          <a:blip r:embed="rId2"/>
          <a:srcRect/>
          <a:stretch>
            <a:fillRect/>
          </a:stretch>
        </p:blipFill>
        <p:spPr bwMode="auto">
          <a:xfrm>
            <a:off x="8072438" y="0"/>
            <a:ext cx="1071562" cy="1438275"/>
          </a:xfrm>
          <a:prstGeom prst="rect">
            <a:avLst/>
          </a:prstGeom>
          <a:noFill/>
          <a:ln w="9525">
            <a:noFill/>
            <a:miter lim="800000"/>
            <a:headEnd/>
            <a:tailEnd/>
          </a:ln>
        </p:spPr>
      </p:pic>
      <p:pic>
        <p:nvPicPr>
          <p:cNvPr id="90117" name="Immagine 4"/>
          <p:cNvPicPr>
            <a:picLocks noChangeAspect="1"/>
          </p:cNvPicPr>
          <p:nvPr/>
        </p:nvPicPr>
        <p:blipFill>
          <a:blip r:embed="rId3"/>
          <a:srcRect/>
          <a:stretch>
            <a:fillRect/>
          </a:stretch>
        </p:blipFill>
        <p:spPr bwMode="auto">
          <a:xfrm>
            <a:off x="0" y="0"/>
            <a:ext cx="1066800" cy="13493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90600" y="533400"/>
            <a:ext cx="7239000" cy="762000"/>
          </a:xfrm>
        </p:spPr>
        <p:txBody>
          <a:bodyPr/>
          <a:lstStyle/>
          <a:p>
            <a:pPr eaLnBrk="1" hangingPunct="1"/>
            <a:r>
              <a:rPr lang="en-GB" sz="3600" b="1">
                <a:solidFill>
                  <a:srgbClr val="660066"/>
                </a:solidFill>
              </a:rPr>
              <a:t>3 (+1) Columns for the Cathedral</a:t>
            </a:r>
            <a:r>
              <a:rPr lang="en-GB" sz="3600" b="1"/>
              <a:t>.</a:t>
            </a:r>
          </a:p>
        </p:txBody>
      </p:sp>
      <p:sp>
        <p:nvSpPr>
          <p:cNvPr id="91139" name="Rectangle 3"/>
          <p:cNvSpPr>
            <a:spLocks noGrp="1" noChangeArrowheads="1"/>
          </p:cNvSpPr>
          <p:nvPr>
            <p:ph idx="1"/>
          </p:nvPr>
        </p:nvSpPr>
        <p:spPr>
          <a:xfrm>
            <a:off x="685800" y="1447800"/>
            <a:ext cx="8001000" cy="4953000"/>
          </a:xfrm>
          <a:solidFill>
            <a:srgbClr val="FFFFFF"/>
          </a:solidFill>
          <a:ln>
            <a:solidFill>
              <a:srgbClr val="660066"/>
            </a:solidFill>
          </a:ln>
        </p:spPr>
        <p:txBody>
          <a:bodyPr/>
          <a:lstStyle/>
          <a:p>
            <a:pPr eaLnBrk="1" hangingPunct="1">
              <a:lnSpc>
                <a:spcPct val="90000"/>
              </a:lnSpc>
            </a:pPr>
            <a:r>
              <a:rPr lang="en-GB" sz="2800" dirty="0"/>
              <a:t> Property rules (low transaction costs).</a:t>
            </a:r>
          </a:p>
          <a:p>
            <a:pPr eaLnBrk="1" hangingPunct="1">
              <a:lnSpc>
                <a:spcPct val="90000"/>
              </a:lnSpc>
            </a:pPr>
            <a:r>
              <a:rPr lang="en-GB" sz="2800" dirty="0"/>
              <a:t> Liability rules (intermediate transaction costs)</a:t>
            </a:r>
          </a:p>
          <a:p>
            <a:pPr eaLnBrk="1" hangingPunct="1">
              <a:lnSpc>
                <a:spcPct val="90000"/>
              </a:lnSpc>
            </a:pPr>
            <a:r>
              <a:rPr lang="en-GB" sz="2800" dirty="0"/>
              <a:t> Negligence rules and criminal law (high transaction costs or inalienable assets).</a:t>
            </a:r>
          </a:p>
          <a:p>
            <a:pPr eaLnBrk="1" hangingPunct="1">
              <a:lnSpc>
                <a:spcPct val="90000"/>
              </a:lnSpc>
            </a:pPr>
            <a:endParaRPr lang="en-GB" sz="2800" dirty="0"/>
          </a:p>
          <a:p>
            <a:pPr eaLnBrk="1" hangingPunct="1">
              <a:lnSpc>
                <a:spcPct val="90000"/>
              </a:lnSpc>
            </a:pPr>
            <a:r>
              <a:rPr lang="en-GB" sz="2800" dirty="0">
                <a:solidFill>
                  <a:srgbClr val="660066"/>
                </a:solidFill>
              </a:rPr>
              <a:t>Another Column:</a:t>
            </a:r>
          </a:p>
          <a:p>
            <a:pPr eaLnBrk="1" hangingPunct="1">
              <a:lnSpc>
                <a:spcPct val="90000"/>
              </a:lnSpc>
              <a:buFontTx/>
              <a:buNone/>
            </a:pPr>
            <a:r>
              <a:rPr lang="en-GB" sz="2800" dirty="0"/>
              <a:t>Private orderings and corporate governance.</a:t>
            </a:r>
          </a:p>
          <a:p>
            <a:pPr eaLnBrk="1" hangingPunct="1">
              <a:lnSpc>
                <a:spcPct val="90000"/>
              </a:lnSpc>
              <a:buFontTx/>
              <a:buNone/>
            </a:pPr>
            <a:r>
              <a:rPr lang="en-GB" sz="2800" dirty="0"/>
              <a:t>Both </a:t>
            </a:r>
            <a:r>
              <a:rPr lang="en-GB" sz="2800" dirty="0" err="1"/>
              <a:t>Calabresi</a:t>
            </a:r>
            <a:r>
              <a:rPr lang="en-GB" sz="2800" dirty="0"/>
              <a:t> and Williamson involve a </a:t>
            </a:r>
            <a:r>
              <a:rPr lang="en-GB" sz="2800" dirty="0">
                <a:solidFill>
                  <a:srgbClr val="FF0033"/>
                </a:solidFill>
              </a:rPr>
              <a:t>fundamental transformation</a:t>
            </a:r>
            <a:r>
              <a:rPr lang="en-GB" sz="2800" dirty="0"/>
              <a:t> that makes monopoly and competition two different stages of the same relations.</a:t>
            </a:r>
          </a:p>
        </p:txBody>
      </p:sp>
      <p:pic>
        <p:nvPicPr>
          <p:cNvPr id="91140" name="Immagine 3"/>
          <p:cNvPicPr>
            <a:picLocks noChangeAspect="1"/>
          </p:cNvPicPr>
          <p:nvPr/>
        </p:nvPicPr>
        <p:blipFill>
          <a:blip r:embed="rId2"/>
          <a:srcRect/>
          <a:stretch>
            <a:fillRect/>
          </a:stretch>
        </p:blipFill>
        <p:spPr bwMode="auto">
          <a:xfrm>
            <a:off x="8072438" y="0"/>
            <a:ext cx="1071562" cy="1438275"/>
          </a:xfrm>
          <a:prstGeom prst="rect">
            <a:avLst/>
          </a:prstGeom>
          <a:noFill/>
          <a:ln w="9525">
            <a:noFill/>
            <a:miter lim="800000"/>
            <a:headEnd/>
            <a:tailEnd/>
          </a:ln>
        </p:spPr>
      </p:pic>
      <p:pic>
        <p:nvPicPr>
          <p:cNvPr id="91141" name="Immagine 4"/>
          <p:cNvPicPr>
            <a:picLocks noChangeAspect="1"/>
          </p:cNvPicPr>
          <p:nvPr/>
        </p:nvPicPr>
        <p:blipFill>
          <a:blip r:embed="rId3"/>
          <a:srcRect/>
          <a:stretch>
            <a:fillRect/>
          </a:stretch>
        </p:blipFill>
        <p:spPr bwMode="auto">
          <a:xfrm>
            <a:off x="0" y="0"/>
            <a:ext cx="1066800" cy="13493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p:cNvSpPr>
            <a:spLocks noGrp="1"/>
          </p:cNvSpPr>
          <p:nvPr>
            <p:ph type="title"/>
          </p:nvPr>
        </p:nvSpPr>
        <p:spPr>
          <a:xfrm>
            <a:off x="0" y="228600"/>
            <a:ext cx="9144000" cy="971550"/>
          </a:xfrm>
        </p:spPr>
        <p:txBody>
          <a:bodyPr/>
          <a:lstStyle/>
          <a:p>
            <a:pPr algn="ctr" eaLnBrk="1" hangingPunct="1"/>
            <a:r>
              <a:rPr lang="en-GB" sz="4400">
                <a:solidFill>
                  <a:srgbClr val="660066"/>
                </a:solidFill>
              </a:rPr>
              <a:t>Calabresi’s Fundamental Transformation:</a:t>
            </a:r>
          </a:p>
        </p:txBody>
      </p:sp>
      <p:sp>
        <p:nvSpPr>
          <p:cNvPr id="92163" name="Segnaposto contenuto 2"/>
          <p:cNvSpPr>
            <a:spLocks noGrp="1"/>
          </p:cNvSpPr>
          <p:nvPr>
            <p:ph idx="1"/>
          </p:nvPr>
        </p:nvSpPr>
        <p:spPr>
          <a:xfrm>
            <a:off x="0" y="1219200"/>
            <a:ext cx="9144000" cy="1219200"/>
          </a:xfrm>
          <a:solidFill>
            <a:srgbClr val="FF0000"/>
          </a:solidFill>
        </p:spPr>
        <p:txBody>
          <a:bodyPr/>
          <a:lstStyle/>
          <a:p>
            <a:pPr eaLnBrk="1" hangingPunct="1">
              <a:lnSpc>
                <a:spcPct val="90000"/>
              </a:lnSpc>
              <a:buFont typeface="Wingdings 2" pitchFamily="-110" charset="2"/>
              <a:buNone/>
            </a:pPr>
            <a:r>
              <a:rPr lang="en-GB">
                <a:solidFill>
                  <a:schemeClr val="bg1"/>
                </a:solidFill>
              </a:rPr>
              <a:t>Because of the high number of possible accidents, negotiations occur after individuals have “disinvested” in specific accidents.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b="1" dirty="0">
                <a:solidFill>
                  <a:schemeClr val="tx1"/>
                </a:solidFill>
                <a:ea typeface="ＭＳ Ｐゴシック" pitchFamily="112" charset="-128"/>
                <a:cs typeface="ＭＳ Ｐゴシック" pitchFamily="112" charset="-128"/>
              </a:rPr>
              <a:t>Ex-Post Transactions under Courts Supervision.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olo 1"/>
          <p:cNvSpPr>
            <a:spLocks noGrp="1"/>
          </p:cNvSpPr>
          <p:nvPr>
            <p:ph type="title"/>
          </p:nvPr>
        </p:nvSpPr>
        <p:spPr>
          <a:xfrm>
            <a:off x="0" y="228600"/>
            <a:ext cx="9144000" cy="971550"/>
          </a:xfrm>
        </p:spPr>
        <p:txBody>
          <a:bodyPr/>
          <a:lstStyle/>
          <a:p>
            <a:pPr algn="ctr" eaLnBrk="1" hangingPunct="1"/>
            <a:r>
              <a:rPr lang="en-GB" sz="4000">
                <a:solidFill>
                  <a:srgbClr val="660066"/>
                </a:solidFill>
              </a:rPr>
              <a:t>Williamsons’s Fundamental Transformation</a:t>
            </a:r>
            <a:r>
              <a:rPr lang="en-GB" sz="4500">
                <a:solidFill>
                  <a:srgbClr val="660066"/>
                </a:solidFill>
              </a:rPr>
              <a:t>:</a:t>
            </a:r>
          </a:p>
        </p:txBody>
      </p:sp>
      <p:sp>
        <p:nvSpPr>
          <p:cNvPr id="93187" name="Segnaposto contenuto 2"/>
          <p:cNvSpPr>
            <a:spLocks noGrp="1"/>
          </p:cNvSpPr>
          <p:nvPr>
            <p:ph idx="1"/>
          </p:nvPr>
        </p:nvSpPr>
        <p:spPr>
          <a:xfrm>
            <a:off x="0" y="1219200"/>
            <a:ext cx="9144000" cy="1219200"/>
          </a:xfrm>
          <a:solidFill>
            <a:srgbClr val="FF0000"/>
          </a:solidFill>
        </p:spPr>
        <p:txBody>
          <a:bodyPr/>
          <a:lstStyle/>
          <a:p>
            <a:pPr eaLnBrk="1" hangingPunct="1">
              <a:buFont typeface="Wingdings 2" pitchFamily="-110" charset="2"/>
              <a:buNone/>
            </a:pPr>
            <a:r>
              <a:rPr lang="en-GB">
                <a:solidFill>
                  <a:schemeClr val="bg1"/>
                </a:solidFill>
              </a:rPr>
              <a:t>Because of the high number of possible events, negotiations occur after individuals have invested in specific assets.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b="1" dirty="0">
                <a:solidFill>
                  <a:schemeClr val="tx1"/>
                </a:solidFill>
                <a:ea typeface="ＭＳ Ｐゴシック" pitchFamily="112" charset="-128"/>
                <a:cs typeface="ＭＳ Ｐゴシック" pitchFamily="112" charset="-128"/>
              </a:rPr>
              <a:t>Ex-Post Transactions under Firms’ Governance.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228600"/>
            <a:ext cx="8382000" cy="762000"/>
          </a:xfrm>
        </p:spPr>
        <p:txBody>
          <a:bodyPr/>
          <a:lstStyle/>
          <a:p>
            <a:pPr algn="ctr" eaLnBrk="1" hangingPunct="1"/>
            <a:r>
              <a:rPr lang="en-GB" sz="4500" b="1">
                <a:solidFill>
                  <a:srgbClr val="FF0000"/>
                </a:solidFill>
              </a:rPr>
              <a:t>The Fundamental Differences.</a:t>
            </a:r>
          </a:p>
        </p:txBody>
      </p:sp>
      <p:sp>
        <p:nvSpPr>
          <p:cNvPr id="94211" name="Rectangle 3"/>
          <p:cNvSpPr>
            <a:spLocks noGrp="1" noChangeArrowheads="1"/>
          </p:cNvSpPr>
          <p:nvPr>
            <p:ph idx="1"/>
          </p:nvPr>
        </p:nvSpPr>
        <p:spPr>
          <a:xfrm>
            <a:off x="228600" y="1066800"/>
            <a:ext cx="8686800" cy="5410200"/>
          </a:xfrm>
        </p:spPr>
        <p:txBody>
          <a:bodyPr/>
          <a:lstStyle/>
          <a:p>
            <a:pPr algn="just" eaLnBrk="1" hangingPunct="1">
              <a:lnSpc>
                <a:spcPct val="90000"/>
              </a:lnSpc>
            </a:pPr>
            <a:r>
              <a:rPr lang="en-GB" sz="2400" dirty="0">
                <a:solidFill>
                  <a:srgbClr val="660066"/>
                </a:solidFill>
                <a:latin typeface="Times New Roman" pitchFamily="-110" charset="0"/>
              </a:rPr>
              <a:t>Unlike accidental disinvestments, specific investments are more likely to involve a </a:t>
            </a:r>
            <a:r>
              <a:rPr lang="en-GB" sz="2400" dirty="0">
                <a:solidFill>
                  <a:srgbClr val="FF0000"/>
                </a:solidFill>
                <a:latin typeface="Times New Roman" pitchFamily="-110" charset="0"/>
              </a:rPr>
              <a:t>voluntary choice </a:t>
            </a:r>
            <a:r>
              <a:rPr lang="en-GB" sz="2400" dirty="0">
                <a:solidFill>
                  <a:srgbClr val="660066"/>
                </a:solidFill>
                <a:latin typeface="Times New Roman" pitchFamily="-110" charset="0"/>
              </a:rPr>
              <a:t>of the counterpart and of the third party  endowed with judicial power.</a:t>
            </a:r>
          </a:p>
          <a:p>
            <a:pPr algn="just" eaLnBrk="1" hangingPunct="1">
              <a:lnSpc>
                <a:spcPct val="90000"/>
              </a:lnSpc>
              <a:buFont typeface="Wingdings 2" pitchFamily="-110" charset="2"/>
              <a:buNone/>
            </a:pPr>
            <a:endParaRPr lang="en-GB" sz="2400" dirty="0">
              <a:solidFill>
                <a:srgbClr val="660066"/>
              </a:solidFill>
              <a:latin typeface="Times New Roman" pitchFamily="-110" charset="0"/>
            </a:endParaRPr>
          </a:p>
          <a:p>
            <a:pPr algn="just" eaLnBrk="1" hangingPunct="1">
              <a:lnSpc>
                <a:spcPct val="90000"/>
              </a:lnSpc>
            </a:pPr>
            <a:r>
              <a:rPr lang="en-GB" sz="2400" dirty="0">
                <a:solidFill>
                  <a:srgbClr val="660066"/>
                </a:solidFill>
                <a:latin typeface="Times New Roman" pitchFamily="-110" charset="0"/>
              </a:rPr>
              <a:t>In cases like car accidents, the ex-post relation lasts only for the time of readdressing the specific damage. There are no gains from continued cooperation and </a:t>
            </a:r>
            <a:r>
              <a:rPr lang="en-GB" sz="2400" dirty="0">
                <a:solidFill>
                  <a:srgbClr val="FF0000"/>
                </a:solidFill>
                <a:latin typeface="Times New Roman" pitchFamily="-110" charset="0"/>
              </a:rPr>
              <a:t>no incentive of private third parties to make second-order specific investments </a:t>
            </a:r>
            <a:r>
              <a:rPr lang="en-GB" sz="2400" dirty="0">
                <a:solidFill>
                  <a:srgbClr val="660066"/>
                </a:solidFill>
                <a:latin typeface="Times New Roman" pitchFamily="-110" charset="0"/>
              </a:rPr>
              <a:t>in the verification of the specific (dis)investments.</a:t>
            </a:r>
          </a:p>
          <a:p>
            <a:pPr algn="just" eaLnBrk="1" hangingPunct="1">
              <a:lnSpc>
                <a:spcPct val="90000"/>
              </a:lnSpc>
            </a:pPr>
            <a:endParaRPr lang="en-GB" sz="2400" dirty="0">
              <a:solidFill>
                <a:srgbClr val="660066"/>
              </a:solidFill>
              <a:latin typeface="Times New Roman" pitchFamily="-110" charset="0"/>
            </a:endParaRPr>
          </a:p>
          <a:p>
            <a:pPr algn="just" eaLnBrk="1" hangingPunct="1">
              <a:lnSpc>
                <a:spcPct val="90000"/>
              </a:lnSpc>
            </a:pPr>
            <a:r>
              <a:rPr lang="en-GB" sz="2400" dirty="0">
                <a:solidFill>
                  <a:srgbClr val="660066"/>
                </a:solidFill>
                <a:latin typeface="Times New Roman" pitchFamily="-110" charset="0"/>
              </a:rPr>
              <a:t>The private agents making verification investments can set up governance structures and </a:t>
            </a:r>
            <a:r>
              <a:rPr lang="en-GB" sz="2400" dirty="0">
                <a:solidFill>
                  <a:srgbClr val="FF0000"/>
                </a:solidFill>
                <a:latin typeface="Times New Roman" pitchFamily="-110" charset="0"/>
              </a:rPr>
              <a:t>become residual claimants for the extra-return on (first order) specific investments </a:t>
            </a:r>
            <a:r>
              <a:rPr lang="en-GB" sz="2400" dirty="0">
                <a:solidFill>
                  <a:srgbClr val="660066"/>
                </a:solidFill>
                <a:latin typeface="Times New Roman" pitchFamily="-110" charset="0"/>
              </a:rPr>
              <a:t>which are due to they “second-order investments” in the building of appropriate private orderings.</a:t>
            </a:r>
          </a:p>
          <a:p>
            <a:pPr eaLnBrk="1" hangingPunct="1">
              <a:lnSpc>
                <a:spcPct val="90000"/>
              </a:lnSpc>
              <a:buFontTx/>
              <a:buNone/>
            </a:pPr>
            <a:endParaRPr lang="en-GB" sz="280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457200" y="228600"/>
            <a:ext cx="8458200" cy="838200"/>
          </a:xfrm>
          <a:solidFill>
            <a:srgbClr val="FF0000"/>
          </a:solidFill>
          <a:ln>
            <a:solidFill>
              <a:srgbClr val="660066"/>
            </a:solidFill>
          </a:ln>
        </p:spPr>
        <p:txBody>
          <a:bodyPr/>
          <a:lstStyle/>
          <a:p>
            <a:pPr eaLnBrk="1" hangingPunct="1"/>
            <a:r>
              <a:rPr lang="it-IT" sz="4000">
                <a:solidFill>
                  <a:schemeClr val="bg1"/>
                </a:solidFill>
              </a:rPr>
              <a:t>E</a:t>
            </a:r>
            <a:r>
              <a:rPr lang="en-GB" sz="4000">
                <a:solidFill>
                  <a:schemeClr val="bg1"/>
                </a:solidFill>
              </a:rPr>
              <a:t>x-ante contractual Incompleteness</a:t>
            </a:r>
          </a:p>
        </p:txBody>
      </p:sp>
      <p:sp>
        <p:nvSpPr>
          <p:cNvPr id="95235" name="Segnaposto contenuto 2"/>
          <p:cNvSpPr>
            <a:spLocks noGrp="1"/>
          </p:cNvSpPr>
          <p:nvPr>
            <p:ph idx="1"/>
          </p:nvPr>
        </p:nvSpPr>
        <p:spPr>
          <a:xfrm>
            <a:off x="457200" y="2209800"/>
            <a:ext cx="8305800" cy="685800"/>
          </a:xfrm>
          <a:ln>
            <a:solidFill>
              <a:srgbClr val="660066"/>
            </a:solidFill>
          </a:ln>
        </p:spPr>
        <p:txBody>
          <a:bodyPr/>
          <a:lstStyle/>
          <a:p>
            <a:pPr algn="ctr" eaLnBrk="1" hangingPunct="1">
              <a:buFont typeface="Wingdings 2" pitchFamily="-110" charset="2"/>
              <a:buNone/>
            </a:pPr>
            <a:r>
              <a:rPr lang="en-GB" sz="4000">
                <a:solidFill>
                  <a:srgbClr val="FF0000"/>
                </a:solidFill>
              </a:rPr>
              <a:t>Ex-post Verification Capabilities.</a:t>
            </a:r>
          </a:p>
        </p:txBody>
      </p:sp>
      <p:sp>
        <p:nvSpPr>
          <p:cNvPr id="8" name="Callout con freccia in giù 7"/>
          <p:cNvSpPr/>
          <p:nvPr/>
        </p:nvSpPr>
        <p:spPr>
          <a:xfrm>
            <a:off x="2667000" y="1066800"/>
            <a:ext cx="4267200" cy="1143000"/>
          </a:xfrm>
          <a:prstGeom prst="downArrowCallout">
            <a:avLst>
              <a:gd name="adj1" fmla="val 50000"/>
              <a:gd name="adj2" fmla="val 25000"/>
              <a:gd name="adj3" fmla="val 25000"/>
              <a:gd name="adj4" fmla="val 53402"/>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Calabresi and Williamson</a:t>
            </a:r>
          </a:p>
        </p:txBody>
      </p:sp>
      <p:sp>
        <p:nvSpPr>
          <p:cNvPr id="9" name="Callout con freccia in giù 8"/>
          <p:cNvSpPr/>
          <p:nvPr/>
        </p:nvSpPr>
        <p:spPr>
          <a:xfrm>
            <a:off x="1371600" y="2895600"/>
            <a:ext cx="1676400" cy="1295400"/>
          </a:xfrm>
          <a:prstGeom prst="downArrowCallout">
            <a:avLst>
              <a:gd name="adj1" fmla="val 25000"/>
              <a:gd name="adj2" fmla="val 32717"/>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Calabresi</a:t>
            </a:r>
          </a:p>
        </p:txBody>
      </p:sp>
      <p:sp>
        <p:nvSpPr>
          <p:cNvPr id="10" name="Callout con freccia in giù 9"/>
          <p:cNvSpPr/>
          <p:nvPr/>
        </p:nvSpPr>
        <p:spPr>
          <a:xfrm>
            <a:off x="6324600" y="2895600"/>
            <a:ext cx="1752600" cy="1295400"/>
          </a:xfrm>
          <a:prstGeom prst="downArrowCallout">
            <a:avLst>
              <a:gd name="adj1" fmla="val 25000"/>
              <a:gd name="adj2" fmla="val 35748"/>
              <a:gd name="adj3" fmla="val 25000"/>
              <a:gd name="adj4" fmla="val 56984"/>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Williamson</a:t>
            </a:r>
          </a:p>
        </p:txBody>
      </p:sp>
      <p:sp>
        <p:nvSpPr>
          <p:cNvPr id="11" name="Rettangolo 10"/>
          <p:cNvSpPr/>
          <p:nvPr/>
        </p:nvSpPr>
        <p:spPr>
          <a:xfrm>
            <a:off x="914400" y="4419600"/>
            <a:ext cx="2362200" cy="2057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FFFF"/>
                </a:solidFill>
                <a:ea typeface="ＭＳ Ｐゴシック" pitchFamily="112" charset="-128"/>
                <a:cs typeface="ＭＳ Ｐゴシック" pitchFamily="112" charset="-128"/>
              </a:rPr>
              <a:t>Public orderings.</a:t>
            </a:r>
          </a:p>
          <a:p>
            <a:pPr algn="ctr">
              <a:defRPr/>
            </a:pPr>
            <a:r>
              <a:rPr lang="en-GB">
                <a:solidFill>
                  <a:srgbClr val="FFFFFF"/>
                </a:solidFill>
                <a:ea typeface="ＭＳ Ｐゴシック" pitchFamily="112" charset="-128"/>
                <a:cs typeface="ＭＳ Ｐゴシック" pitchFamily="112" charset="-128"/>
              </a:rPr>
              <a:t>Independent</a:t>
            </a:r>
          </a:p>
          <a:p>
            <a:pPr algn="ctr">
              <a:defRPr/>
            </a:pPr>
            <a:r>
              <a:rPr lang="en-GB">
                <a:solidFill>
                  <a:srgbClr val="FFFFFF"/>
                </a:solidFill>
                <a:ea typeface="ＭＳ Ｐゴシック" pitchFamily="112" charset="-128"/>
                <a:cs typeface="ＭＳ Ｐゴシック" pitchFamily="112" charset="-128"/>
              </a:rPr>
              <a:t>Agents.</a:t>
            </a:r>
          </a:p>
        </p:txBody>
      </p:sp>
      <p:sp>
        <p:nvSpPr>
          <p:cNvPr id="12" name="Rettangolo 11"/>
          <p:cNvSpPr/>
          <p:nvPr/>
        </p:nvSpPr>
        <p:spPr>
          <a:xfrm>
            <a:off x="6172200" y="4419600"/>
            <a:ext cx="2438400" cy="2057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FFFF"/>
                </a:solidFill>
                <a:ea typeface="ＭＳ Ｐゴシック" pitchFamily="112" charset="-128"/>
                <a:cs typeface="ＭＳ Ｐゴシック" pitchFamily="112" charset="-128"/>
              </a:rPr>
              <a:t>Private Orderings.</a:t>
            </a:r>
          </a:p>
          <a:p>
            <a:pPr algn="ctr">
              <a:defRPr/>
            </a:pPr>
            <a:r>
              <a:rPr lang="en-GB">
                <a:solidFill>
                  <a:srgbClr val="FFFFFF"/>
                </a:solidFill>
                <a:ea typeface="ＭＳ Ｐゴシック" pitchFamily="112" charset="-128"/>
                <a:cs typeface="ＭＳ Ｐゴシック" pitchFamily="112" charset="-128"/>
              </a:rPr>
              <a:t> Employed </a:t>
            </a:r>
          </a:p>
          <a:p>
            <a:pPr algn="ctr">
              <a:defRPr/>
            </a:pPr>
            <a:r>
              <a:rPr lang="en-GB">
                <a:solidFill>
                  <a:srgbClr val="FFFFFF"/>
                </a:solidFill>
                <a:ea typeface="ＭＳ Ｐゴシック" pitchFamily="112" charset="-128"/>
                <a:cs typeface="ＭＳ Ｐゴシック" pitchFamily="112" charset="-128"/>
              </a:rPr>
              <a:t>Agents</a:t>
            </a:r>
          </a:p>
        </p:txBody>
      </p:sp>
      <p:sp>
        <p:nvSpPr>
          <p:cNvPr id="13" name="Callout con freccia destra 12"/>
          <p:cNvSpPr/>
          <p:nvPr/>
        </p:nvSpPr>
        <p:spPr>
          <a:xfrm>
            <a:off x="3505200" y="4419600"/>
            <a:ext cx="2514600" cy="2057400"/>
          </a:xfrm>
          <a:prstGeom prst="rightArrowCallout">
            <a:avLst>
              <a:gd name="adj1" fmla="val 25000"/>
              <a:gd name="adj2" fmla="val 25000"/>
              <a:gd name="adj3" fmla="val 25000"/>
              <a:gd name="adj4" fmla="val 7479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Fuller-Coase</a:t>
            </a:r>
          </a:p>
          <a:p>
            <a:pPr algn="ctr">
              <a:defRPr/>
            </a:pPr>
            <a:r>
              <a:rPr lang="en-GB">
                <a:solidFill>
                  <a:srgbClr val="FF0000"/>
                </a:solidFill>
                <a:ea typeface="ＭＳ Ｐゴシック" pitchFamily="112" charset="-128"/>
                <a:cs typeface="ＭＳ Ｐゴシック" pitchFamily="112" charset="-128"/>
              </a:rPr>
              <a:t>Emergence</a:t>
            </a:r>
          </a:p>
          <a:p>
            <a:pPr algn="ctr">
              <a:defRPr/>
            </a:pPr>
            <a:r>
              <a:rPr lang="it-IT">
                <a:solidFill>
                  <a:srgbClr val="FF0000"/>
                </a:solidFill>
                <a:ea typeface="ＭＳ Ｐゴシック" pitchFamily="112" charset="-128"/>
                <a:cs typeface="ＭＳ Ｐゴシック" pitchFamily="112" charset="-128"/>
              </a:rPr>
              <a:t>o</a:t>
            </a:r>
            <a:r>
              <a:rPr lang="en-GB">
                <a:solidFill>
                  <a:srgbClr val="FF0000"/>
                </a:solidFill>
                <a:ea typeface="ＭＳ Ｐゴシック" pitchFamily="112" charset="-128"/>
                <a:cs typeface="ＭＳ Ｐゴシック" pitchFamily="112" charset="-128"/>
              </a:rPr>
              <a:t>f</a:t>
            </a:r>
          </a:p>
          <a:p>
            <a:pPr algn="ctr">
              <a:defRPr/>
            </a:pPr>
            <a:r>
              <a:rPr lang="it-IT">
                <a:solidFill>
                  <a:srgbClr val="FF0000"/>
                </a:solidFill>
                <a:ea typeface="ＭＳ Ｐゴシック" pitchFamily="112" charset="-128"/>
                <a:cs typeface="ＭＳ Ｐゴシック" pitchFamily="112" charset="-128"/>
              </a:rPr>
              <a:t>t</a:t>
            </a:r>
            <a:r>
              <a:rPr lang="en-GB">
                <a:solidFill>
                  <a:srgbClr val="FF0000"/>
                </a:solidFill>
                <a:ea typeface="ＭＳ Ｐゴシック" pitchFamily="112" charset="-128"/>
                <a:cs typeface="ＭＳ Ｐゴシック" pitchFamily="112" charset="-128"/>
              </a:rPr>
              <a:t>he Firm.</a:t>
            </a:r>
          </a:p>
          <a:p>
            <a:pPr algn="ctr">
              <a:defRPr/>
            </a:pPr>
            <a:endParaRPr lang="en-GB">
              <a:solidFill>
                <a:srgbClr val="FFFFFF"/>
              </a:solidFill>
              <a:ea typeface="ＭＳ Ｐゴシック" pitchFamily="112" charset="-128"/>
              <a:cs typeface="ＭＳ Ｐゴシック" pitchFamily="112"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228600"/>
            <a:ext cx="8458200" cy="990600"/>
          </a:xfrm>
          <a:solidFill>
            <a:srgbClr val="CCFFCC"/>
          </a:solidFill>
        </p:spPr>
        <p:txBody>
          <a:bodyPr/>
          <a:lstStyle/>
          <a:p>
            <a:pPr eaLnBrk="1" hangingPunct="1"/>
            <a:r>
              <a:rPr lang="en-GB" sz="3200">
                <a:solidFill>
                  <a:schemeClr val="accent2"/>
                </a:solidFill>
              </a:rPr>
              <a:t>Grossman, Hart and Moore Model</a:t>
            </a:r>
          </a:p>
        </p:txBody>
      </p:sp>
      <p:sp>
        <p:nvSpPr>
          <p:cNvPr id="96259" name="Rectangle 3"/>
          <p:cNvSpPr>
            <a:spLocks noChangeArrowheads="1"/>
          </p:cNvSpPr>
          <p:nvPr/>
        </p:nvSpPr>
        <p:spPr bwMode="auto">
          <a:xfrm>
            <a:off x="14288" y="685800"/>
            <a:ext cx="9129712" cy="6792913"/>
          </a:xfrm>
          <a:prstGeom prst="rect">
            <a:avLst/>
          </a:prstGeom>
          <a:noFill/>
          <a:ln w="9525">
            <a:noFill/>
            <a:miter lim="800000"/>
            <a:headEnd/>
            <a:tailEnd/>
          </a:ln>
        </p:spPr>
        <p:txBody>
          <a:bodyPr>
            <a:prstTxWarp prst="textNoShape">
              <a:avLst/>
            </a:prstTxWarp>
            <a:spAutoFit/>
          </a:bodyPr>
          <a:lstStyle/>
          <a:p>
            <a:pPr>
              <a:buFont typeface="Times" pitchFamily="-110" charset="0"/>
              <a:buNone/>
            </a:pPr>
            <a:r>
              <a:rPr lang="en-GB" sz="3200">
                <a:solidFill>
                  <a:schemeClr val="hlink"/>
                </a:solidFill>
              </a:rPr>
              <a:t>a) </a:t>
            </a:r>
            <a:r>
              <a:rPr lang="en-GB" sz="3200">
                <a:solidFill>
                  <a:srgbClr val="FF0000"/>
                </a:solidFill>
              </a:rPr>
              <a:t>Specificity</a:t>
            </a:r>
            <a:r>
              <a:rPr lang="en-GB" sz="3200">
                <a:solidFill>
                  <a:schemeClr val="tx2"/>
                </a:solidFill>
              </a:rPr>
              <a:t> is both absolute and a marginal.</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b)</a:t>
            </a:r>
            <a:r>
              <a:rPr lang="en-GB" sz="3200">
                <a:solidFill>
                  <a:schemeClr val="tx2"/>
                </a:solidFill>
              </a:rPr>
              <a:t> </a:t>
            </a:r>
            <a:r>
              <a:rPr lang="en-GB" sz="3200">
                <a:solidFill>
                  <a:srgbClr val="FF0000"/>
                </a:solidFill>
              </a:rPr>
              <a:t>Contractual incompleteness</a:t>
            </a:r>
            <a:r>
              <a:rPr lang="en-GB" sz="3200">
                <a:solidFill>
                  <a:schemeClr val="tx2"/>
                </a:solidFill>
              </a:rPr>
              <a:t> is justified by the facts</a:t>
            </a:r>
          </a:p>
          <a:p>
            <a:pPr>
              <a:buFont typeface="Times" pitchFamily="-110" charset="0"/>
              <a:buNone/>
            </a:pPr>
            <a:r>
              <a:rPr lang="en-GB" sz="3200">
                <a:solidFill>
                  <a:schemeClr val="tx2"/>
                </a:solidFill>
              </a:rPr>
              <a:t> that specific investments in human capital are </a:t>
            </a:r>
          </a:p>
          <a:p>
            <a:pPr>
              <a:buFont typeface="Times" pitchFamily="-110" charset="0"/>
              <a:buNone/>
            </a:pPr>
            <a:r>
              <a:rPr lang="en-GB" sz="3200">
                <a:solidFill>
                  <a:schemeClr val="tx2"/>
                </a:solidFill>
              </a:rPr>
              <a:t>observable but not verifiable. </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c)</a:t>
            </a:r>
            <a:r>
              <a:rPr lang="en-GB" sz="3200">
                <a:solidFill>
                  <a:schemeClr val="tx2"/>
                </a:solidFill>
              </a:rPr>
              <a:t> Agents are characterised by </a:t>
            </a:r>
            <a:r>
              <a:rPr lang="en-GB" sz="3200">
                <a:solidFill>
                  <a:srgbClr val="FF0000"/>
                </a:solidFill>
              </a:rPr>
              <a:t>unbounded rationality</a:t>
            </a:r>
            <a:endParaRPr lang="en-GB" sz="3200">
              <a:solidFill>
                <a:schemeClr val="tx2"/>
              </a:solidFill>
            </a:endParaRPr>
          </a:p>
          <a:p>
            <a:pPr>
              <a:buFont typeface="Times" pitchFamily="-110" charset="0"/>
              <a:buNone/>
            </a:pPr>
            <a:r>
              <a:rPr lang="en-GB" sz="3200">
                <a:solidFill>
                  <a:schemeClr val="tx2"/>
                </a:solidFill>
              </a:rPr>
              <a:t>and decide their investments in the 1th period on the </a:t>
            </a:r>
          </a:p>
          <a:p>
            <a:pPr>
              <a:buFont typeface="Times" pitchFamily="-110" charset="0"/>
              <a:buNone/>
            </a:pPr>
            <a:r>
              <a:rPr lang="en-GB" sz="3200">
                <a:solidFill>
                  <a:schemeClr val="tx2"/>
                </a:solidFill>
              </a:rPr>
              <a:t>basis of the anticipated bargaining of the 2nd period.</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d)</a:t>
            </a:r>
            <a:r>
              <a:rPr lang="en-GB" sz="3200">
                <a:solidFill>
                  <a:schemeClr val="tx2"/>
                </a:solidFill>
              </a:rPr>
              <a:t> They exchange machines in the first period to </a:t>
            </a:r>
          </a:p>
          <a:p>
            <a:pPr>
              <a:buFont typeface="Times" pitchFamily="-110" charset="0"/>
              <a:buNone/>
            </a:pPr>
            <a:r>
              <a:rPr lang="en-GB" sz="3200">
                <a:solidFill>
                  <a:schemeClr val="tx2"/>
                </a:solidFill>
              </a:rPr>
              <a:t>maximise the total surplus (</a:t>
            </a:r>
            <a:r>
              <a:rPr lang="en-GB" sz="3200">
                <a:solidFill>
                  <a:srgbClr val="FF0000"/>
                </a:solidFill>
              </a:rPr>
              <a:t>Swiss Cheese Assumption</a:t>
            </a:r>
            <a:r>
              <a:rPr lang="en-GB" sz="3200">
                <a:solidFill>
                  <a:schemeClr val="tx2"/>
                </a:solidFill>
              </a:rPr>
              <a:t>)</a:t>
            </a:r>
          </a:p>
          <a:p>
            <a:pPr>
              <a:buFont typeface="Times" pitchFamily="-110" charset="0"/>
              <a:buNone/>
            </a:pPr>
            <a:endParaRPr lang="en-GB" sz="3200">
              <a:solidFill>
                <a:schemeClr val="tx2"/>
              </a:solidFill>
            </a:endParaRPr>
          </a:p>
          <a:p>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228600"/>
            <a:ext cx="9144000" cy="457200"/>
          </a:xfrm>
          <a:solidFill>
            <a:srgbClr val="FF0000"/>
          </a:solidFill>
        </p:spPr>
        <p:txBody>
          <a:bodyPr/>
          <a:lstStyle/>
          <a:p>
            <a:pPr eaLnBrk="1" hangingPunct="1"/>
            <a:r>
              <a:rPr lang="en-GB" sz="3600" b="1">
                <a:solidFill>
                  <a:schemeClr val="bg1"/>
                </a:solidFill>
              </a:rPr>
              <a:t>From butter milk to Swiss cheese</a:t>
            </a:r>
          </a:p>
        </p:txBody>
      </p:sp>
      <p:sp>
        <p:nvSpPr>
          <p:cNvPr id="98307" name="Rectangle 3"/>
          <p:cNvSpPr>
            <a:spLocks noGrp="1" noChangeArrowheads="1"/>
          </p:cNvSpPr>
          <p:nvPr>
            <p:ph idx="1"/>
          </p:nvPr>
        </p:nvSpPr>
        <p:spPr>
          <a:xfrm>
            <a:off x="1981200" y="838200"/>
            <a:ext cx="6775450" cy="5867400"/>
          </a:xfrm>
          <a:solidFill>
            <a:srgbClr val="FFFFFF"/>
          </a:solidFill>
        </p:spPr>
        <p:txBody>
          <a:bodyPr/>
          <a:lstStyle/>
          <a:p>
            <a:pPr eaLnBrk="1" hangingPunct="1">
              <a:lnSpc>
                <a:spcPct val="90000"/>
              </a:lnSpc>
            </a:pPr>
            <a:r>
              <a:rPr lang="en-US" sz="2400">
                <a:solidFill>
                  <a:srgbClr val="000090"/>
                </a:solidFill>
              </a:rPr>
              <a:t>In a famous passage, quoted by Coase in his 1937 article on Nature of the Firm  (p. 35), Denis Robertson (1928) observed how in the market economy firms can be seen as </a:t>
            </a:r>
          </a:p>
          <a:p>
            <a:pPr eaLnBrk="1" hangingPunct="1">
              <a:lnSpc>
                <a:spcPct val="90000"/>
              </a:lnSpc>
              <a:buFont typeface="Wingdings 2" pitchFamily="-110" charset="2"/>
              <a:buNone/>
            </a:pPr>
            <a:r>
              <a:rPr lang="en-US" sz="2400">
                <a:solidFill>
                  <a:srgbClr val="000090"/>
                </a:solidFill>
              </a:rPr>
              <a:t>"</a:t>
            </a:r>
            <a:r>
              <a:rPr lang="en-US" sz="2400" i="1">
                <a:solidFill>
                  <a:srgbClr val="000090"/>
                </a:solidFill>
              </a:rPr>
              <a:t>islands of conscious power in this ocean of unconscious cooperation like lumps of butter coagulating in a pail of buttermilk</a:t>
            </a:r>
            <a:r>
              <a:rPr lang="en-US" sz="2400">
                <a:solidFill>
                  <a:srgbClr val="000090"/>
                </a:solidFill>
              </a:rPr>
              <a:t>". </a:t>
            </a:r>
          </a:p>
          <a:p>
            <a:pPr algn="just" eaLnBrk="1" hangingPunct="1">
              <a:lnSpc>
                <a:spcPct val="90000"/>
              </a:lnSpc>
              <a:buFontTx/>
              <a:buNone/>
            </a:pPr>
            <a:r>
              <a:rPr lang="en-US" sz="2400">
                <a:solidFill>
                  <a:srgbClr val="000090"/>
                </a:solidFill>
              </a:rPr>
              <a:t>In the New Property Rights approach the memory of the butter and the buttermilk has faded away . Its place has been taken by some sort of Swiss cheese where holes of incomplete contracts are open in a desert of perfectly working and costless markets. </a:t>
            </a:r>
          </a:p>
          <a:p>
            <a:pPr algn="just" eaLnBrk="1" hangingPunct="1">
              <a:lnSpc>
                <a:spcPct val="90000"/>
              </a:lnSpc>
              <a:buFontTx/>
              <a:buNone/>
            </a:pPr>
            <a:r>
              <a:rPr lang="en-US" sz="2400">
                <a:solidFill>
                  <a:srgbClr val="000090"/>
                </a:solidFill>
              </a:rPr>
              <a:t>Still, the model is useful because it allows us to see how many things change when we just carve few holes of contractual incompleteness in the neo-classical approach.</a:t>
            </a:r>
          </a:p>
          <a:p>
            <a:pPr eaLnBrk="1" hangingPunct="1">
              <a:lnSpc>
                <a:spcPct val="90000"/>
              </a:lnSpc>
            </a:pPr>
            <a:endParaRPr lang="en-GB" sz="2800">
              <a:solidFill>
                <a:srgbClr val="000090"/>
              </a:solidFill>
            </a:endParaRPr>
          </a:p>
        </p:txBody>
      </p:sp>
      <p:pic>
        <p:nvPicPr>
          <p:cNvPr id="98308" name="Immagine 3"/>
          <p:cNvPicPr>
            <a:picLocks noChangeAspect="1"/>
          </p:cNvPicPr>
          <p:nvPr/>
        </p:nvPicPr>
        <p:blipFill>
          <a:blip r:embed="rId3"/>
          <a:srcRect/>
          <a:stretch>
            <a:fillRect/>
          </a:stretch>
        </p:blipFill>
        <p:spPr bwMode="auto">
          <a:xfrm>
            <a:off x="0" y="914400"/>
            <a:ext cx="1600200" cy="2381250"/>
          </a:xfrm>
          <a:prstGeom prst="rect">
            <a:avLst/>
          </a:prstGeom>
          <a:noFill/>
          <a:ln w="9525">
            <a:noFill/>
            <a:miter lim="800000"/>
            <a:headEnd/>
            <a:tailEnd/>
          </a:ln>
        </p:spPr>
      </p:pic>
      <p:pic>
        <p:nvPicPr>
          <p:cNvPr id="98309" name="Immagine 4"/>
          <p:cNvPicPr>
            <a:picLocks noChangeAspect="1"/>
          </p:cNvPicPr>
          <p:nvPr/>
        </p:nvPicPr>
        <p:blipFill>
          <a:blip r:embed="rId4"/>
          <a:srcRect/>
          <a:stretch>
            <a:fillRect/>
          </a:stretch>
        </p:blipFill>
        <p:spPr bwMode="auto">
          <a:xfrm>
            <a:off x="0" y="3733800"/>
            <a:ext cx="1952625" cy="2057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olo 1"/>
          <p:cNvSpPr>
            <a:spLocks noGrp="1"/>
          </p:cNvSpPr>
          <p:nvPr>
            <p:ph type="title"/>
          </p:nvPr>
        </p:nvSpPr>
        <p:spPr>
          <a:xfrm>
            <a:off x="0" y="228600"/>
            <a:ext cx="9144000" cy="971550"/>
          </a:xfrm>
        </p:spPr>
        <p:txBody>
          <a:bodyPr/>
          <a:lstStyle/>
          <a:p>
            <a:pPr eaLnBrk="1" hangingPunct="1"/>
            <a:r>
              <a:rPr lang="it-IT" sz="4000">
                <a:solidFill>
                  <a:srgbClr val="660066"/>
                </a:solidFill>
                <a:ea typeface="ＭＳ Ｐゴシック" pitchFamily="112" charset="-128"/>
                <a:cs typeface="ＭＳ Ｐゴシック" pitchFamily="112" charset="-128"/>
              </a:rPr>
              <a:t> Hart’s non-fundamental transformation</a:t>
            </a:r>
            <a:r>
              <a:rPr lang="en-GB" altLang="ja-JP" sz="4500">
                <a:solidFill>
                  <a:srgbClr val="660066"/>
                </a:solidFill>
                <a:ea typeface="ＭＳ Ｐゴシック" pitchFamily="112" charset="-128"/>
                <a:cs typeface="ＭＳ Ｐゴシック" pitchFamily="112" charset="-128"/>
              </a:rPr>
              <a:t>:</a:t>
            </a:r>
            <a:endParaRPr lang="en-GB" sz="4500">
              <a:solidFill>
                <a:srgbClr val="660066"/>
              </a:solidFill>
              <a:ea typeface="ＭＳ Ｐゴシック" pitchFamily="112" charset="-128"/>
              <a:cs typeface="ＭＳ Ｐゴシック" pitchFamily="112" charset="-128"/>
            </a:endParaRPr>
          </a:p>
        </p:txBody>
      </p:sp>
      <p:sp>
        <p:nvSpPr>
          <p:cNvPr id="150531" name="Segnaposto contenuto 2"/>
          <p:cNvSpPr>
            <a:spLocks noGrp="1"/>
          </p:cNvSpPr>
          <p:nvPr>
            <p:ph idx="1"/>
          </p:nvPr>
        </p:nvSpPr>
        <p:spPr>
          <a:xfrm>
            <a:off x="0" y="1219200"/>
            <a:ext cx="9144000" cy="1219200"/>
          </a:xfrm>
          <a:solidFill>
            <a:srgbClr val="FF0000"/>
          </a:solidFill>
        </p:spPr>
        <p:txBody>
          <a:bodyPr/>
          <a:lstStyle/>
          <a:p>
            <a:pPr eaLnBrk="1" hangingPunct="1">
              <a:buFont typeface="Wingdings 2" charset="2"/>
              <a:buNone/>
            </a:pPr>
            <a:r>
              <a:rPr lang="en-GB">
                <a:solidFill>
                  <a:schemeClr val="bg1"/>
                </a:solidFill>
                <a:ea typeface="ＭＳ Ｐゴシック" pitchFamily="112" charset="-128"/>
                <a:cs typeface="ＭＳ Ｐゴシック" pitchFamily="112" charset="-128"/>
              </a:rPr>
              <a:t>Lacking courts’ verification, ex-post bargaining is not constrained by competitive markets.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0" hangingPunct="0"/>
            <a:r>
              <a:rPr lang="en-GB" sz="2400" b="1" dirty="0">
                <a:solidFill>
                  <a:schemeClr val="tx1"/>
                </a:solidFill>
                <a:ea typeface="MS PGothic" charset="0"/>
                <a:cs typeface="MS PGothic" charset="0"/>
              </a:rPr>
              <a:t>Ex-ante competitive exchanges of property rights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219200"/>
          </a:xfrm>
          <a:solidFill>
            <a:srgbClr val="FF0000"/>
          </a:solidFill>
        </p:spPr>
        <p:txBody>
          <a:bodyPr/>
          <a:lstStyle/>
          <a:p>
            <a:pPr eaLnBrk="1" hangingPunct="1"/>
            <a:r>
              <a:rPr lang="en-GB" sz="3600">
                <a:solidFill>
                  <a:schemeClr val="accent1"/>
                </a:solidFill>
              </a:rPr>
              <a:t>The ends -means separation problem.</a:t>
            </a:r>
            <a:endParaRPr lang="en-GB"/>
          </a:p>
        </p:txBody>
      </p:sp>
      <p:sp>
        <p:nvSpPr>
          <p:cNvPr id="34819" name="Rectangle 3"/>
          <p:cNvSpPr>
            <a:spLocks noGrp="1" noChangeArrowheads="1"/>
          </p:cNvSpPr>
          <p:nvPr>
            <p:ph type="body" idx="1"/>
          </p:nvPr>
        </p:nvSpPr>
        <p:spPr>
          <a:xfrm>
            <a:off x="609600" y="1295400"/>
            <a:ext cx="8077200" cy="5562600"/>
          </a:xfrm>
        </p:spPr>
        <p:txBody>
          <a:bodyPr/>
          <a:lstStyle/>
          <a:p>
            <a:pPr eaLnBrk="1" hangingPunct="1">
              <a:lnSpc>
                <a:spcPct val="90000"/>
              </a:lnSpc>
              <a:buFontTx/>
              <a:buNone/>
            </a:pPr>
            <a:r>
              <a:rPr lang="en-GB" sz="2800"/>
              <a:t>When preferences for work are taken into account (and even more if we endogenize the definition of work itself), the problem becomes more complex because ends </a:t>
            </a:r>
            <a:r>
              <a:rPr lang="en-GB" sz="2800">
                <a:solidFill>
                  <a:srgbClr val="FF0000"/>
                </a:solidFill>
              </a:rPr>
              <a:t>cannot be separated a a priori</a:t>
            </a:r>
            <a:r>
              <a:rPr lang="en-GB" sz="2800"/>
              <a:t> from means.</a:t>
            </a:r>
          </a:p>
          <a:p>
            <a:pPr eaLnBrk="1" hangingPunct="1">
              <a:lnSpc>
                <a:spcPct val="90000"/>
              </a:lnSpc>
              <a:buFontTx/>
              <a:buNone/>
            </a:pPr>
            <a:r>
              <a:rPr lang="en-GB" sz="2800"/>
              <a:t> </a:t>
            </a:r>
            <a:r>
              <a:rPr lang="en-GB" sz="2800">
                <a:solidFill>
                  <a:srgbClr val="FF0000"/>
                </a:solidFill>
              </a:rPr>
              <a:t>Technological efficiency</a:t>
            </a:r>
            <a:r>
              <a:rPr lang="en-GB" sz="2800"/>
              <a:t> cannot be stated independently of preferences for different types of human activities. </a:t>
            </a:r>
          </a:p>
          <a:p>
            <a:pPr eaLnBrk="1" hangingPunct="1">
              <a:lnSpc>
                <a:spcPct val="90000"/>
              </a:lnSpc>
              <a:buFontTx/>
              <a:buNone/>
            </a:pPr>
            <a:r>
              <a:rPr lang="en-GB" sz="2800">
                <a:solidFill>
                  <a:srgbClr val="FF0000"/>
                </a:solidFill>
              </a:rPr>
              <a:t>Self-realization scarcity arises:</a:t>
            </a:r>
            <a:r>
              <a:rPr lang="en-GB" sz="2800"/>
              <a:t> some human productive activities are more in demand than others because they allow more work satisfaction in terms of creativity and self-realization.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0"/>
            <a:ext cx="9144000" cy="7721600"/>
          </a:xfrm>
          <a:prstGeom prst="rect">
            <a:avLst/>
          </a:prstGeom>
          <a:noFill/>
          <a:ln w="9525">
            <a:solidFill>
              <a:schemeClr val="accent2"/>
            </a:solidFill>
            <a:miter lim="800000"/>
            <a:headEnd/>
            <a:tailEnd/>
          </a:ln>
        </p:spPr>
        <p:txBody>
          <a:bodyPr>
            <a:prstTxWarp prst="textNoShape">
              <a:avLst/>
            </a:prstTxWarp>
            <a:spAutoFit/>
          </a:bodyPr>
          <a:lstStyle/>
          <a:p>
            <a:r>
              <a:rPr lang="en-GB" sz="2000">
                <a:solidFill>
                  <a:srgbClr val="000000"/>
                </a:solidFill>
                <a:latin typeface="Chicago" charset="0"/>
              </a:rPr>
              <a:t>M1             (Input)        M2</a:t>
            </a:r>
          </a:p>
          <a:p>
            <a:r>
              <a:rPr lang="en-GB" sz="2000">
                <a:solidFill>
                  <a:srgbClr val="000000"/>
                </a:solidFill>
                <a:latin typeface="Chicago" charset="0"/>
              </a:rPr>
              <a:t>_______     &lt;------ _______ </a:t>
            </a:r>
          </a:p>
          <a:p>
            <a:r>
              <a:rPr lang="en-GB" sz="2000">
                <a:solidFill>
                  <a:srgbClr val="000000"/>
                </a:solidFill>
                <a:latin typeface="Chicago" charset="0"/>
              </a:rPr>
              <a:t> a1                                  a2</a:t>
            </a:r>
          </a:p>
          <a:p>
            <a:endParaRPr lang="en-GB" sz="2000">
              <a:solidFill>
                <a:srgbClr val="000000"/>
              </a:solidFill>
              <a:latin typeface="Chicago" charset="0"/>
            </a:endParaRPr>
          </a:p>
          <a:p>
            <a:r>
              <a:rPr lang="en-GB" sz="2000">
                <a:solidFill>
                  <a:schemeClr val="hlink"/>
                </a:solidFill>
                <a:latin typeface="Chicago" charset="0"/>
              </a:rPr>
              <a:t>Ex-ante relationship-specific investments</a:t>
            </a:r>
            <a:r>
              <a:rPr lang="en-GB" sz="2000">
                <a:solidFill>
                  <a:srgbClr val="000000"/>
                </a:solidFill>
                <a:latin typeface="Chicago" charset="0"/>
              </a:rPr>
              <a:t> are made at date 0 and the widget is supplied at date 1.</a:t>
            </a:r>
          </a:p>
          <a:p>
            <a:r>
              <a:rPr lang="en-GB" sz="2000">
                <a:solidFill>
                  <a:srgbClr val="000000"/>
                </a:solidFill>
                <a:latin typeface="Chicago" charset="0"/>
              </a:rPr>
              <a:t>There is </a:t>
            </a:r>
            <a:r>
              <a:rPr lang="en-GB" sz="2000">
                <a:solidFill>
                  <a:srgbClr val="FF0000"/>
                </a:solidFill>
                <a:latin typeface="Chicago" charset="0"/>
              </a:rPr>
              <a:t>only uncertainty</a:t>
            </a:r>
            <a:r>
              <a:rPr lang="en-GB" sz="2000">
                <a:solidFill>
                  <a:srgbClr val="000000"/>
                </a:solidFill>
                <a:latin typeface="Chicago" charset="0"/>
              </a:rPr>
              <a:t> about the type of widget M1 requires and this uncertainty is resolved at date 1.</a:t>
            </a:r>
          </a:p>
          <a:p>
            <a:endParaRPr lang="en-GB" sz="2000">
              <a:solidFill>
                <a:srgbClr val="000000"/>
              </a:solidFill>
              <a:latin typeface="Chicago" charset="0"/>
            </a:endParaRPr>
          </a:p>
          <a:p>
            <a:r>
              <a:rPr lang="en-GB" sz="2000">
                <a:solidFill>
                  <a:srgbClr val="000000"/>
                </a:solidFill>
                <a:latin typeface="Chicago" charset="0"/>
              </a:rPr>
              <a:t>Assume that:</a:t>
            </a:r>
          </a:p>
          <a:p>
            <a:r>
              <a:rPr lang="en-GB" sz="2000">
                <a:solidFill>
                  <a:srgbClr val="000000"/>
                </a:solidFill>
                <a:latin typeface="Chicago" charset="0"/>
              </a:rPr>
              <a:t>-the parties are </a:t>
            </a:r>
            <a:r>
              <a:rPr lang="en-GB" sz="2000">
                <a:solidFill>
                  <a:srgbClr val="FF0000"/>
                </a:solidFill>
                <a:latin typeface="Chicago" charset="0"/>
              </a:rPr>
              <a:t>risk-neutral</a:t>
            </a:r>
            <a:r>
              <a:rPr lang="en-GB" sz="2000">
                <a:solidFill>
                  <a:srgbClr val="000000"/>
                </a:solidFill>
                <a:latin typeface="Chicago" charset="0"/>
              </a:rPr>
              <a:t> and have large (unlimited) amounts of initial wealth and the interest rate to be zero;</a:t>
            </a:r>
          </a:p>
          <a:p>
            <a:pPr>
              <a:buFontTx/>
              <a:buChar char="-"/>
            </a:pPr>
            <a:r>
              <a:rPr lang="en-GB" sz="2000">
                <a:solidFill>
                  <a:srgbClr val="000000"/>
                </a:solidFill>
                <a:latin typeface="Chicago" charset="0"/>
              </a:rPr>
              <a:t>it is </a:t>
            </a:r>
            <a:r>
              <a:rPr lang="en-GB" sz="2000">
                <a:solidFill>
                  <a:srgbClr val="FF0000"/>
                </a:solidFill>
                <a:latin typeface="Chicago" charset="0"/>
              </a:rPr>
              <a:t>too costly</a:t>
            </a:r>
            <a:r>
              <a:rPr lang="en-GB" sz="2000">
                <a:solidFill>
                  <a:srgbClr val="000000"/>
                </a:solidFill>
                <a:latin typeface="Chicago" charset="0"/>
              </a:rPr>
              <a:t> for the parties to specify particular uses of assets a1 and a2 in a date 0 contract.</a:t>
            </a:r>
          </a:p>
          <a:p>
            <a:pPr>
              <a:buFontTx/>
              <a:buChar char="-"/>
            </a:pPr>
            <a:endParaRPr lang="en-GB" sz="2000">
              <a:solidFill>
                <a:srgbClr val="000000"/>
              </a:solidFill>
              <a:latin typeface="Chicago" charset="0"/>
            </a:endParaRPr>
          </a:p>
          <a:p>
            <a:r>
              <a:rPr lang="en-GB" sz="2000">
                <a:solidFill>
                  <a:srgbClr val="FF0000"/>
                </a:solidFill>
                <a:latin typeface="Chicago" charset="0"/>
              </a:rPr>
              <a:t>Non</a:t>
            </a:r>
            <a:r>
              <a:rPr lang="en-GB" sz="2000">
                <a:solidFill>
                  <a:srgbClr val="000000"/>
                </a:solidFill>
                <a:latin typeface="Chicago" charset="0"/>
              </a:rPr>
              <a:t>-integration:                   M1 owns a1 and M2 owns a2.</a:t>
            </a:r>
          </a:p>
          <a:p>
            <a:r>
              <a:rPr lang="en-GB" sz="2000">
                <a:solidFill>
                  <a:srgbClr val="000000"/>
                </a:solidFill>
                <a:latin typeface="Chicago" charset="0"/>
              </a:rPr>
              <a:t>Type </a:t>
            </a:r>
            <a:r>
              <a:rPr lang="en-GB" sz="2000">
                <a:solidFill>
                  <a:srgbClr val="FF0000"/>
                </a:solidFill>
                <a:latin typeface="Chicago" charset="0"/>
              </a:rPr>
              <a:t>1 </a:t>
            </a:r>
            <a:r>
              <a:rPr lang="en-GB" sz="2000">
                <a:solidFill>
                  <a:srgbClr val="000000"/>
                </a:solidFill>
                <a:latin typeface="Chicago" charset="0"/>
              </a:rPr>
              <a:t>integration:                 M1 owns a1 and a2</a:t>
            </a:r>
          </a:p>
          <a:p>
            <a:r>
              <a:rPr lang="en-GB" sz="2000">
                <a:solidFill>
                  <a:srgbClr val="000000"/>
                </a:solidFill>
                <a:latin typeface="Chicago" charset="0"/>
              </a:rPr>
              <a:t>Type </a:t>
            </a:r>
            <a:r>
              <a:rPr lang="en-GB" sz="2000">
                <a:solidFill>
                  <a:srgbClr val="FF0000"/>
                </a:solidFill>
                <a:latin typeface="Chicago" charset="0"/>
              </a:rPr>
              <a:t>2</a:t>
            </a:r>
            <a:r>
              <a:rPr lang="en-GB" sz="2000">
                <a:solidFill>
                  <a:srgbClr val="000000"/>
                </a:solidFill>
                <a:latin typeface="Chicago" charset="0"/>
              </a:rPr>
              <a:t> integration:                M2 owns a1 and a2</a:t>
            </a:r>
          </a:p>
          <a:p>
            <a:endParaRPr lang="en-GB" sz="2000">
              <a:solidFill>
                <a:srgbClr val="000000"/>
              </a:solidFill>
              <a:latin typeface="Chicago" charset="0"/>
            </a:endParaRPr>
          </a:p>
          <a:p>
            <a:r>
              <a:rPr lang="en-GB" sz="2000" i="1">
                <a:solidFill>
                  <a:srgbClr val="000000"/>
                </a:solidFill>
                <a:latin typeface="Chicago" charset="0"/>
              </a:rPr>
              <a:t>i   </a:t>
            </a:r>
            <a:r>
              <a:rPr lang="en-GB" sz="2000">
                <a:solidFill>
                  <a:srgbClr val="000000"/>
                </a:solidFill>
                <a:latin typeface="Chicago" charset="0"/>
              </a:rPr>
              <a:t>non-negative number expressing</a:t>
            </a:r>
            <a:r>
              <a:rPr lang="en-GB" sz="2000" i="1">
                <a:solidFill>
                  <a:srgbClr val="000000"/>
                </a:solidFill>
                <a:latin typeface="Chicago" charset="0"/>
              </a:rPr>
              <a:t> </a:t>
            </a:r>
            <a:r>
              <a:rPr lang="en-GB" sz="2000">
                <a:solidFill>
                  <a:srgbClr val="000000"/>
                </a:solidFill>
                <a:latin typeface="Chicago" charset="0"/>
              </a:rPr>
              <a:t>level and cost of M1's </a:t>
            </a:r>
            <a:r>
              <a:rPr lang="en-GB" sz="2000">
                <a:solidFill>
                  <a:srgbClr val="FF0000"/>
                </a:solidFill>
                <a:latin typeface="Chicago" charset="0"/>
              </a:rPr>
              <a:t>relationship-specific investment</a:t>
            </a:r>
            <a:r>
              <a:rPr lang="en-GB" sz="2000">
                <a:solidFill>
                  <a:srgbClr val="000000"/>
                </a:solidFill>
                <a:latin typeface="Chicago" charset="0"/>
              </a:rPr>
              <a:t>.</a:t>
            </a:r>
          </a:p>
          <a:p>
            <a:endParaRPr lang="en-GB" sz="2000">
              <a:solidFill>
                <a:srgbClr val="000000"/>
              </a:solidFill>
              <a:latin typeface="Chicago" charset="0"/>
            </a:endParaRPr>
          </a:p>
          <a:p>
            <a:endParaRPr lang="en-GB" sz="2000">
              <a:solidFill>
                <a:srgbClr val="000000"/>
              </a:solidFill>
              <a:latin typeface="Chicago" charset="0"/>
            </a:endParaRPr>
          </a:p>
          <a:p>
            <a:pPr>
              <a:buFontTx/>
              <a:buChar char="-"/>
            </a:pPr>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8686800" cy="7712075"/>
          </a:xfrm>
          <a:prstGeom prst="rect">
            <a:avLst/>
          </a:prstGeom>
          <a:noFill/>
          <a:ln w="9525">
            <a:noFill/>
            <a:miter lim="800000"/>
            <a:headEnd/>
            <a:tailEnd/>
          </a:ln>
        </p:spPr>
        <p:txBody>
          <a:bodyPr>
            <a:prstTxWarp prst="textNoShape">
              <a:avLst/>
            </a:prstTxWarp>
            <a:spAutoFit/>
          </a:bodyPr>
          <a:lstStyle/>
          <a:p>
            <a:r>
              <a:rPr lang="en-GB" sz="2000" u="sng">
                <a:solidFill>
                  <a:srgbClr val="FF0000"/>
                </a:solidFill>
                <a:latin typeface="Chicago" charset="0"/>
              </a:rPr>
              <a:t>If trade occurs:</a:t>
            </a:r>
            <a:endParaRPr lang="en-GB" sz="2000" u="sng">
              <a:solidFill>
                <a:srgbClr val="000000"/>
              </a:solidFill>
              <a:latin typeface="Chicago" charset="0"/>
            </a:endParaRPr>
          </a:p>
          <a:p>
            <a:r>
              <a:rPr lang="en-GB" sz="2000">
                <a:solidFill>
                  <a:srgbClr val="000000"/>
                </a:solidFill>
                <a:latin typeface="Chicago" charset="0"/>
              </a:rPr>
              <a:t>M1's revenue is denoted by        R(i);</a:t>
            </a:r>
          </a:p>
          <a:p>
            <a:r>
              <a:rPr lang="en-GB" sz="2000">
                <a:solidFill>
                  <a:srgbClr val="000000"/>
                </a:solidFill>
                <a:latin typeface="Chicago" charset="0"/>
              </a:rPr>
              <a:t>his ex post payoff is                    R(i) - p      where p is the agreed       	                                                               widget price</a:t>
            </a:r>
          </a:p>
          <a:p>
            <a:r>
              <a:rPr lang="en-GB" sz="2000">
                <a:solidFill>
                  <a:srgbClr val="000000"/>
                </a:solidFill>
                <a:latin typeface="Chicago" charset="0"/>
              </a:rPr>
              <a:t>his ex-ante payoff is                 R(i) - p - i</a:t>
            </a:r>
          </a:p>
          <a:p>
            <a:endParaRPr lang="en-GB" sz="2000">
              <a:solidFill>
                <a:srgbClr val="000000"/>
              </a:solidFill>
              <a:latin typeface="Chicago" charset="0"/>
            </a:endParaRPr>
          </a:p>
          <a:p>
            <a:r>
              <a:rPr lang="en-GB" sz="2000" u="sng">
                <a:solidFill>
                  <a:srgbClr val="FF0000"/>
                </a:solidFill>
                <a:latin typeface="Chicago" charset="0"/>
              </a:rPr>
              <a:t>If trade does not occur:</a:t>
            </a:r>
          </a:p>
          <a:p>
            <a:r>
              <a:rPr lang="en-GB" sz="2000">
                <a:solidFill>
                  <a:srgbClr val="000000"/>
                </a:solidFill>
                <a:latin typeface="Chicago" charset="0"/>
              </a:rPr>
              <a:t>M1 buys a "non-specific" widget from an outside supplier at price </a:t>
            </a:r>
            <a:r>
              <a:rPr lang="en-GB" sz="2000" u="sng">
                <a:solidFill>
                  <a:srgbClr val="000000"/>
                </a:solidFill>
                <a:latin typeface="Chicago" charset="0"/>
              </a:rPr>
              <a:t>p</a:t>
            </a:r>
            <a:r>
              <a:rPr lang="en-GB" sz="2000">
                <a:solidFill>
                  <a:srgbClr val="000000"/>
                </a:solidFill>
                <a:latin typeface="Chicago" charset="0"/>
              </a:rPr>
              <a:t> that may lead to lower-quality output</a:t>
            </a:r>
          </a:p>
          <a:p>
            <a:endParaRPr lang="en-GB" sz="2000">
              <a:solidFill>
                <a:srgbClr val="000000"/>
              </a:solidFill>
              <a:latin typeface="Chicago" charset="0"/>
            </a:endParaRPr>
          </a:p>
          <a:p>
            <a:r>
              <a:rPr lang="en-GB" sz="2000">
                <a:solidFill>
                  <a:srgbClr val="000000"/>
                </a:solidFill>
                <a:latin typeface="Chicago" charset="0"/>
              </a:rPr>
              <a:t>M1's revenue is indicated by         r(i;A) </a:t>
            </a:r>
          </a:p>
          <a:p>
            <a:r>
              <a:rPr lang="en-GB" sz="2000">
                <a:solidFill>
                  <a:srgbClr val="000000"/>
                </a:solidFill>
                <a:latin typeface="Chicago" charset="0"/>
              </a:rPr>
              <a:t>his ex-post payoff by                    r(i;A) - </a:t>
            </a:r>
            <a:r>
              <a:rPr lang="en-GB" sz="2000" u="sng">
                <a:solidFill>
                  <a:srgbClr val="000000"/>
                </a:solidFill>
                <a:latin typeface="Chicago" charset="0"/>
              </a:rPr>
              <a:t>p</a:t>
            </a:r>
          </a:p>
          <a:p>
            <a:endParaRPr lang="en-GB" sz="2000" u="sng">
              <a:solidFill>
                <a:srgbClr val="000000"/>
              </a:solidFill>
              <a:latin typeface="Chicago" charset="0"/>
            </a:endParaRPr>
          </a:p>
          <a:p>
            <a:r>
              <a:rPr lang="en-GB" sz="2000">
                <a:solidFill>
                  <a:schemeClr val="accent2"/>
                </a:solidFill>
                <a:latin typeface="Chicago" charset="0"/>
              </a:rPr>
              <a:t>Remark:</a:t>
            </a:r>
            <a:r>
              <a:rPr lang="en-GB" sz="2000">
                <a:solidFill>
                  <a:srgbClr val="000000"/>
                </a:solidFill>
                <a:latin typeface="Chicago" charset="0"/>
              </a:rPr>
              <a:t> lower-case r indicates the absence of M2's human capital and the argument A refers to the set of assets M1has access to in the event that trade does not occur.</a:t>
            </a:r>
          </a:p>
          <a:p>
            <a:endParaRPr lang="en-GB" sz="2000">
              <a:solidFill>
                <a:srgbClr val="000000"/>
              </a:solidFill>
              <a:latin typeface="Chicago" charset="0"/>
            </a:endParaRPr>
          </a:p>
          <a:p>
            <a:r>
              <a:rPr lang="en-GB" sz="2000">
                <a:solidFill>
                  <a:srgbClr val="000000"/>
                </a:solidFill>
                <a:latin typeface="Chicago" charset="0"/>
              </a:rPr>
              <a:t>Under </a:t>
            </a:r>
            <a:r>
              <a:rPr lang="en-GB" sz="2000">
                <a:solidFill>
                  <a:schemeClr val="accent2"/>
                </a:solidFill>
                <a:latin typeface="Chicago" charset="0"/>
              </a:rPr>
              <a:t>non-</a:t>
            </a:r>
            <a:r>
              <a:rPr lang="en-GB" sz="2000">
                <a:solidFill>
                  <a:srgbClr val="000000"/>
                </a:solidFill>
                <a:latin typeface="Chicago" charset="0"/>
              </a:rPr>
              <a:t>integration A = {a1}</a:t>
            </a:r>
          </a:p>
          <a:p>
            <a:r>
              <a:rPr lang="en-GB" sz="2000">
                <a:solidFill>
                  <a:srgbClr val="000000"/>
                </a:solidFill>
                <a:latin typeface="Chicago" charset="0"/>
              </a:rPr>
              <a:t>under type </a:t>
            </a:r>
            <a:r>
              <a:rPr lang="en-GB" sz="2000">
                <a:solidFill>
                  <a:schemeClr val="accent2"/>
                </a:solidFill>
                <a:latin typeface="Chicago" charset="0"/>
              </a:rPr>
              <a:t>1</a:t>
            </a:r>
            <a:r>
              <a:rPr lang="en-GB" sz="2000">
                <a:solidFill>
                  <a:srgbClr val="000000"/>
                </a:solidFill>
                <a:latin typeface="Chicago" charset="0"/>
              </a:rPr>
              <a:t> integration A = {a1, a2}.</a:t>
            </a:r>
          </a:p>
          <a:p>
            <a:r>
              <a:rPr lang="en-GB" sz="2000">
                <a:solidFill>
                  <a:srgbClr val="000000"/>
                </a:solidFill>
                <a:latin typeface="Chicago" charset="0"/>
              </a:rPr>
              <a:t>under type </a:t>
            </a:r>
            <a:r>
              <a:rPr lang="en-GB" sz="2000">
                <a:solidFill>
                  <a:schemeClr val="accent2"/>
                </a:solidFill>
                <a:latin typeface="Chicago" charset="0"/>
              </a:rPr>
              <a:t>2</a:t>
            </a:r>
            <a:r>
              <a:rPr lang="en-GB" sz="2000">
                <a:solidFill>
                  <a:srgbClr val="000000"/>
                </a:solidFill>
                <a:latin typeface="Chicago" charset="0"/>
              </a:rPr>
              <a:t> integration A ={</a:t>
            </a:r>
            <a:r>
              <a:rPr lang="en-GB" sz="2000">
                <a:solidFill>
                  <a:srgbClr val="000000"/>
                </a:solidFill>
                <a:latin typeface="Symbol" pitchFamily="-110" charset="2"/>
              </a:rPr>
              <a:t>F</a:t>
            </a:r>
            <a:r>
              <a:rPr lang="en-GB" sz="2000">
                <a:solidFill>
                  <a:srgbClr val="000000"/>
                </a:solidFill>
                <a:latin typeface="Chicago" charset="0"/>
              </a:rPr>
              <a:t>}</a:t>
            </a:r>
          </a:p>
          <a:p>
            <a:endParaRPr lang="en-GB" sz="2000" u="sng">
              <a:solidFill>
                <a:srgbClr val="000000"/>
              </a:solidFill>
              <a:latin typeface="Chicago" charset="0"/>
            </a:endParaRPr>
          </a:p>
          <a:p>
            <a:endParaRPr lang="en-GB" sz="2000" u="sng">
              <a:solidFill>
                <a:srgbClr val="000000"/>
              </a:solidFill>
              <a:latin typeface="Chicago" charset="0"/>
            </a:endParaRPr>
          </a:p>
          <a:p>
            <a:endParaRPr lang="en-GB" sz="2000" u="sng">
              <a:solidFill>
                <a:srgbClr val="000000"/>
              </a:solidFill>
              <a:latin typeface="Chicago" charset="0"/>
            </a:endParaRPr>
          </a:p>
          <a:p>
            <a:endParaRPr lang="en-GB" sz="2000">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6980238"/>
          </a:xfrm>
          <a:prstGeom prst="rect">
            <a:avLst/>
          </a:prstGeom>
          <a:noFill/>
          <a:ln w="9525">
            <a:noFill/>
            <a:miter lim="800000"/>
            <a:headEnd/>
            <a:tailEnd/>
          </a:ln>
        </p:spPr>
        <p:txBody>
          <a:bodyPr>
            <a:prstTxWarp prst="textNoShape">
              <a:avLst/>
            </a:prstTxWarp>
            <a:spAutoFit/>
          </a:bodyPr>
          <a:lstStyle/>
          <a:p>
            <a:r>
              <a:rPr lang="en-GB" sz="2000">
                <a:solidFill>
                  <a:srgbClr val="000000"/>
                </a:solidFill>
                <a:latin typeface="Chicago" charset="0"/>
              </a:rPr>
              <a:t>e</a:t>
            </a:r>
            <a:r>
              <a:rPr lang="en-GB" sz="2000" i="1">
                <a:solidFill>
                  <a:srgbClr val="000000"/>
                </a:solidFill>
                <a:latin typeface="Chicago" charset="0"/>
              </a:rPr>
              <a:t> </a:t>
            </a:r>
            <a:r>
              <a:rPr lang="en-GB" sz="2000">
                <a:solidFill>
                  <a:srgbClr val="000000"/>
                </a:solidFill>
                <a:latin typeface="Chicago" charset="0"/>
              </a:rPr>
              <a:t>denotes M2's relationship-specific investment at date O</a:t>
            </a:r>
          </a:p>
          <a:p>
            <a:r>
              <a:rPr lang="en-GB" sz="2000">
                <a:solidFill>
                  <a:srgbClr val="000000"/>
                </a:solidFill>
                <a:latin typeface="Chicago" charset="0"/>
              </a:rPr>
              <a:t> </a:t>
            </a:r>
          </a:p>
          <a:p>
            <a:r>
              <a:rPr lang="en-GB" sz="2000" u="sng">
                <a:solidFill>
                  <a:srgbClr val="FF0000"/>
                </a:solidFill>
                <a:latin typeface="Chicago" charset="0"/>
              </a:rPr>
              <a:t>If trade occurs</a:t>
            </a:r>
          </a:p>
          <a:p>
            <a:r>
              <a:rPr lang="en-GB" sz="2000">
                <a:solidFill>
                  <a:srgbClr val="000000"/>
                </a:solidFill>
                <a:latin typeface="Chicago" charset="0"/>
              </a:rPr>
              <a:t>M2's production costs are denoted by        C(e)</a:t>
            </a:r>
          </a:p>
          <a:p>
            <a:r>
              <a:rPr lang="en-GB" sz="2000">
                <a:solidFill>
                  <a:srgbClr val="000000"/>
                </a:solidFill>
                <a:latin typeface="Chicago" charset="0"/>
              </a:rPr>
              <a:t>her </a:t>
            </a:r>
            <a:r>
              <a:rPr lang="en-GB" sz="2000" i="1">
                <a:solidFill>
                  <a:srgbClr val="000000"/>
                </a:solidFill>
                <a:latin typeface="Chicago" charset="0"/>
              </a:rPr>
              <a:t>ex-post </a:t>
            </a:r>
            <a:r>
              <a:rPr lang="en-GB" sz="2000">
                <a:solidFill>
                  <a:srgbClr val="000000"/>
                </a:solidFill>
                <a:latin typeface="Chicago" charset="0"/>
              </a:rPr>
              <a:t> payoff is                                 p-C(e)</a:t>
            </a:r>
          </a:p>
          <a:p>
            <a:r>
              <a:rPr lang="en-GB" sz="2000">
                <a:solidFill>
                  <a:srgbClr val="000000"/>
                </a:solidFill>
                <a:latin typeface="Chicago" charset="0"/>
              </a:rPr>
              <a:t>her ex-ante payoff is                                p - C(e) -e</a:t>
            </a:r>
          </a:p>
          <a:p>
            <a:endParaRPr lang="en-GB" sz="2000">
              <a:solidFill>
                <a:srgbClr val="000000"/>
              </a:solidFill>
              <a:latin typeface="Chicago" charset="0"/>
            </a:endParaRPr>
          </a:p>
          <a:p>
            <a:r>
              <a:rPr lang="en-GB" sz="2000" u="sng">
                <a:solidFill>
                  <a:srgbClr val="FF0000"/>
                </a:solidFill>
                <a:latin typeface="Chicago" charset="0"/>
              </a:rPr>
              <a:t>If trade does not occur</a:t>
            </a:r>
            <a:endParaRPr lang="en-GB" sz="2000" u="sng">
              <a:solidFill>
                <a:srgbClr val="000000"/>
              </a:solidFill>
              <a:latin typeface="Chicago" charset="0"/>
            </a:endParaRPr>
          </a:p>
          <a:p>
            <a:r>
              <a:rPr lang="en-GB" sz="2000">
                <a:solidFill>
                  <a:srgbClr val="000000"/>
                </a:solidFill>
                <a:latin typeface="Chicago" charset="0"/>
              </a:rPr>
              <a:t>M2 will sell her widget on the competitive spot market for </a:t>
            </a:r>
            <a:r>
              <a:rPr lang="en-GB" sz="2000" u="sng">
                <a:solidFill>
                  <a:srgbClr val="000000"/>
                </a:solidFill>
                <a:latin typeface="Chicago" charset="0"/>
              </a:rPr>
              <a:t>p</a:t>
            </a:r>
          </a:p>
          <a:p>
            <a:r>
              <a:rPr lang="en-GB" sz="2000">
                <a:solidFill>
                  <a:srgbClr val="000000"/>
                </a:solidFill>
                <a:latin typeface="Chicago" charset="0"/>
              </a:rPr>
              <a:t>but will have to make some adjustments to turn it into a general-purpose widget. In this case</a:t>
            </a:r>
          </a:p>
          <a:p>
            <a:r>
              <a:rPr lang="en-GB" sz="2000">
                <a:solidFill>
                  <a:srgbClr val="000000"/>
                </a:solidFill>
                <a:latin typeface="Chicago" charset="0"/>
              </a:rPr>
              <a:t>M2's production costs are denoted by        c(e; B)</a:t>
            </a:r>
          </a:p>
          <a:p>
            <a:r>
              <a:rPr lang="en-GB" sz="2000">
                <a:solidFill>
                  <a:srgbClr val="000000"/>
                </a:solidFill>
                <a:latin typeface="Chicago" charset="0"/>
              </a:rPr>
              <a:t>her </a:t>
            </a:r>
            <a:r>
              <a:rPr lang="en-GB" sz="2000" i="1">
                <a:solidFill>
                  <a:srgbClr val="000000"/>
                </a:solidFill>
                <a:latin typeface="Chicago" charset="0"/>
              </a:rPr>
              <a:t>ex-post </a:t>
            </a:r>
            <a:r>
              <a:rPr lang="en-GB" sz="2000">
                <a:solidFill>
                  <a:srgbClr val="000000"/>
                </a:solidFill>
                <a:latin typeface="Chicago" charset="0"/>
              </a:rPr>
              <a:t> payoff is                                 </a:t>
            </a:r>
            <a:r>
              <a:rPr lang="en-GB" sz="2000" u="sng">
                <a:solidFill>
                  <a:srgbClr val="000000"/>
                </a:solidFill>
                <a:latin typeface="Chicago" charset="0"/>
              </a:rPr>
              <a:t>p</a:t>
            </a:r>
            <a:r>
              <a:rPr lang="en-GB" sz="2000">
                <a:solidFill>
                  <a:srgbClr val="000000"/>
                </a:solidFill>
                <a:latin typeface="Chicago" charset="0"/>
              </a:rPr>
              <a:t>-c(e;B)</a:t>
            </a:r>
          </a:p>
          <a:p>
            <a:endParaRPr lang="en-GB" sz="2000">
              <a:solidFill>
                <a:srgbClr val="000000"/>
              </a:solidFill>
              <a:latin typeface="Chicago" charset="0"/>
            </a:endParaRPr>
          </a:p>
          <a:p>
            <a:r>
              <a:rPr lang="en-GB" sz="2000">
                <a:solidFill>
                  <a:schemeClr val="accent2"/>
                </a:solidFill>
                <a:latin typeface="Chicago" charset="0"/>
              </a:rPr>
              <a:t>Remark:</a:t>
            </a:r>
            <a:r>
              <a:rPr lang="en-GB" sz="2000">
                <a:solidFill>
                  <a:srgbClr val="000000"/>
                </a:solidFill>
                <a:latin typeface="Chicago" charset="0"/>
              </a:rPr>
              <a:t> lower-case c indicates the absence of M1's human capital and the argument B refers to the set of assets M2 has access to in the event that trade does not occur.</a:t>
            </a:r>
          </a:p>
          <a:p>
            <a:endParaRPr lang="en-GB" sz="2000">
              <a:solidFill>
                <a:srgbClr val="000000"/>
              </a:solidFill>
              <a:latin typeface="Chicago" charset="0"/>
            </a:endParaRPr>
          </a:p>
          <a:p>
            <a:r>
              <a:rPr lang="en-GB" sz="2000">
                <a:solidFill>
                  <a:srgbClr val="000000"/>
                </a:solidFill>
                <a:latin typeface="Chicago" charset="0"/>
              </a:rPr>
              <a:t>Under </a:t>
            </a:r>
            <a:r>
              <a:rPr lang="en-GB" sz="2000">
                <a:solidFill>
                  <a:schemeClr val="accent2"/>
                </a:solidFill>
                <a:latin typeface="Chicago" charset="0"/>
              </a:rPr>
              <a:t>non</a:t>
            </a:r>
            <a:r>
              <a:rPr lang="en-GB" sz="2000">
                <a:solidFill>
                  <a:srgbClr val="000000"/>
                </a:solidFill>
                <a:latin typeface="Chicago" charset="0"/>
              </a:rPr>
              <a:t>-integration B = {a2}</a:t>
            </a:r>
          </a:p>
          <a:p>
            <a:r>
              <a:rPr lang="en-GB" sz="2000">
                <a:solidFill>
                  <a:srgbClr val="000000"/>
                </a:solidFill>
                <a:latin typeface="Chicago" charset="0"/>
              </a:rPr>
              <a:t>under type </a:t>
            </a:r>
            <a:r>
              <a:rPr lang="en-GB" sz="2000">
                <a:solidFill>
                  <a:schemeClr val="accent2"/>
                </a:solidFill>
                <a:latin typeface="Chicago" charset="0"/>
              </a:rPr>
              <a:t>1</a:t>
            </a:r>
            <a:r>
              <a:rPr lang="en-GB" sz="2000">
                <a:solidFill>
                  <a:srgbClr val="000000"/>
                </a:solidFill>
                <a:latin typeface="Chicago" charset="0"/>
              </a:rPr>
              <a:t> integration B ={</a:t>
            </a:r>
            <a:r>
              <a:rPr lang="en-GB" sz="2000">
                <a:solidFill>
                  <a:srgbClr val="000000"/>
                </a:solidFill>
                <a:latin typeface="Symbol" pitchFamily="-110" charset="2"/>
              </a:rPr>
              <a:t>F</a:t>
            </a:r>
            <a:r>
              <a:rPr lang="en-GB" sz="2000">
                <a:solidFill>
                  <a:srgbClr val="000000"/>
                </a:solidFill>
                <a:latin typeface="Chicago" charset="0"/>
              </a:rPr>
              <a:t>}</a:t>
            </a:r>
          </a:p>
          <a:p>
            <a:r>
              <a:rPr lang="en-GB" sz="2000">
                <a:solidFill>
                  <a:srgbClr val="000000"/>
                </a:solidFill>
                <a:latin typeface="Chicago" charset="0"/>
              </a:rPr>
              <a:t>under type </a:t>
            </a:r>
            <a:r>
              <a:rPr lang="en-GB" sz="2000">
                <a:solidFill>
                  <a:schemeClr val="accent2"/>
                </a:solidFill>
                <a:latin typeface="Chicago" charset="0"/>
              </a:rPr>
              <a:t>2</a:t>
            </a:r>
            <a:r>
              <a:rPr lang="en-GB" sz="2000">
                <a:solidFill>
                  <a:srgbClr val="000000"/>
                </a:solidFill>
                <a:latin typeface="Chicago" charset="0"/>
              </a:rPr>
              <a:t> integration B = {a1, a2}.</a:t>
            </a:r>
          </a:p>
          <a:p>
            <a:endParaRPr lang="en-GB" sz="320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4800" y="914400"/>
            <a:ext cx="8613775" cy="5094288"/>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If trade occurs</a:t>
            </a:r>
            <a:r>
              <a:rPr lang="en-GB" sz="2800">
                <a:solidFill>
                  <a:srgbClr val="000000"/>
                </a:solidFill>
                <a:latin typeface="Chicago" charset="0"/>
              </a:rPr>
              <a:t> </a:t>
            </a:r>
          </a:p>
          <a:p>
            <a:endParaRPr lang="en-GB" sz="2800">
              <a:solidFill>
                <a:srgbClr val="000000"/>
              </a:solidFill>
              <a:latin typeface="Chicago" charset="0"/>
            </a:endParaRPr>
          </a:p>
          <a:p>
            <a:r>
              <a:rPr lang="en-GB" sz="2800">
                <a:solidFill>
                  <a:srgbClr val="000000"/>
                </a:solidFill>
                <a:latin typeface="Chicago" charset="0"/>
              </a:rPr>
              <a:t>the total ex-post surplus is:</a:t>
            </a:r>
          </a:p>
          <a:p>
            <a:endParaRPr lang="en-GB" sz="2800">
              <a:solidFill>
                <a:srgbClr val="000000"/>
              </a:solidFill>
              <a:latin typeface="Chicago" charset="0"/>
            </a:endParaRPr>
          </a:p>
          <a:p>
            <a:r>
              <a:rPr lang="en-GB" sz="2800">
                <a:solidFill>
                  <a:srgbClr val="000000"/>
                </a:solidFill>
                <a:latin typeface="Chicago" charset="0"/>
              </a:rPr>
              <a:t>R(i)-p+p-C(e) = R(i) - C(e)</a:t>
            </a:r>
          </a:p>
          <a:p>
            <a:endParaRPr lang="en-GB" sz="2800">
              <a:solidFill>
                <a:srgbClr val="000000"/>
              </a:solidFill>
              <a:latin typeface="Chicago" charset="0"/>
            </a:endParaRPr>
          </a:p>
          <a:p>
            <a:r>
              <a:rPr lang="en-GB" sz="2800" u="sng">
                <a:solidFill>
                  <a:srgbClr val="FF0000"/>
                </a:solidFill>
                <a:latin typeface="Chicago" charset="0"/>
              </a:rPr>
              <a:t>If trade does not occur:</a:t>
            </a:r>
            <a:endParaRPr lang="en-GB" sz="2800" u="sng">
              <a:solidFill>
                <a:srgbClr val="000000"/>
              </a:solidFill>
              <a:latin typeface="Chicago" charset="0"/>
            </a:endParaRPr>
          </a:p>
          <a:p>
            <a:endParaRPr lang="en-GB" sz="2800" u="sng">
              <a:solidFill>
                <a:srgbClr val="000000"/>
              </a:solidFill>
              <a:latin typeface="Chicago" charset="0"/>
            </a:endParaRPr>
          </a:p>
          <a:p>
            <a:r>
              <a:rPr lang="en-GB" sz="2800">
                <a:solidFill>
                  <a:srgbClr val="000000"/>
                </a:solidFill>
                <a:latin typeface="Chicago" charset="0"/>
              </a:rPr>
              <a:t>the total ex-post surplus is:</a:t>
            </a:r>
          </a:p>
          <a:p>
            <a:endParaRPr lang="en-GB" sz="2800">
              <a:solidFill>
                <a:srgbClr val="000000"/>
              </a:solidFill>
              <a:latin typeface="Chicago" charset="0"/>
            </a:endParaRPr>
          </a:p>
          <a:p>
            <a:r>
              <a:rPr lang="en-GB" sz="2800">
                <a:solidFill>
                  <a:srgbClr val="000000"/>
                </a:solidFill>
                <a:latin typeface="Chicago" charset="0"/>
              </a:rPr>
              <a:t>r(i;A) - </a:t>
            </a:r>
            <a:r>
              <a:rPr lang="en-GB" sz="2800" u="sng">
                <a:solidFill>
                  <a:srgbClr val="000000"/>
                </a:solidFill>
                <a:latin typeface="Chicago" charset="0"/>
              </a:rPr>
              <a:t>p </a:t>
            </a:r>
            <a:r>
              <a:rPr lang="en-GB" sz="2800">
                <a:solidFill>
                  <a:srgbClr val="000000"/>
                </a:solidFill>
                <a:latin typeface="Chicago" charset="0"/>
              </a:rPr>
              <a:t>+ </a:t>
            </a:r>
            <a:r>
              <a:rPr lang="en-GB" sz="2800" u="sng">
                <a:solidFill>
                  <a:srgbClr val="000000"/>
                </a:solidFill>
                <a:latin typeface="Chicago" charset="0"/>
              </a:rPr>
              <a:t>p</a:t>
            </a:r>
            <a:r>
              <a:rPr lang="en-GB" sz="2800">
                <a:solidFill>
                  <a:srgbClr val="000000"/>
                </a:solidFill>
                <a:latin typeface="Chicago" charset="0"/>
              </a:rPr>
              <a:t> - c(e;B)    =   r(i;A) - c(e;B)</a:t>
            </a:r>
            <a:endParaRPr lang="en-GB" sz="20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30163"/>
            <a:ext cx="8750300" cy="7412037"/>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Assumption 1:</a:t>
            </a:r>
            <a:r>
              <a:rPr lang="en-GB" sz="2800">
                <a:solidFill>
                  <a:srgbClr val="000000"/>
                </a:solidFill>
                <a:latin typeface="Chicago" charset="0"/>
              </a:rPr>
              <a:t> because of the specific investments there are always ex-post gains from trade:</a:t>
            </a:r>
          </a:p>
          <a:p>
            <a:endParaRPr lang="en-GB" sz="2800">
              <a:solidFill>
                <a:srgbClr val="000000"/>
              </a:solidFill>
              <a:latin typeface="Chicago" charset="0"/>
            </a:endParaRPr>
          </a:p>
          <a:p>
            <a:r>
              <a:rPr lang="en-GB" sz="2800">
                <a:solidFill>
                  <a:srgbClr val="000000"/>
                </a:solidFill>
                <a:latin typeface="Chicago" charset="0"/>
              </a:rPr>
              <a:t>(2.1) R(i) - C(e) &gt;</a:t>
            </a:r>
            <a:r>
              <a:rPr lang="it-IT" sz="2800">
                <a:latin typeface="Chicago" charset="0"/>
              </a:rPr>
              <a:t> r(i;A) </a:t>
            </a:r>
            <a:r>
              <a:rPr lang="en-GB" sz="2800">
                <a:solidFill>
                  <a:srgbClr val="000000"/>
                </a:solidFill>
                <a:latin typeface="Chicago" charset="0"/>
              </a:rPr>
              <a:t> </a:t>
            </a:r>
            <a:r>
              <a:rPr lang="it-IT" sz="2800">
                <a:latin typeface="Chicago" charset="0"/>
              </a:rPr>
              <a:t>- c(e;B) </a:t>
            </a:r>
            <a:r>
              <a:rPr lang="it-IT" sz="2800">
                <a:latin typeface="Chicago" charset="0"/>
                <a:sym typeface="Symbol" pitchFamily="-110" charset="2"/>
              </a:rPr>
              <a:t></a:t>
            </a:r>
            <a:r>
              <a:rPr lang="it-IT" sz="2800">
                <a:latin typeface="Chicago" charset="0"/>
              </a:rPr>
              <a:t> O</a:t>
            </a:r>
            <a:r>
              <a:rPr lang="it-IT">
                <a:latin typeface="Chicago" charset="0"/>
              </a:rPr>
              <a:t> </a:t>
            </a:r>
            <a:r>
              <a:rPr lang="en-GB" sz="2800">
                <a:solidFill>
                  <a:srgbClr val="000000"/>
                </a:solidFill>
                <a:latin typeface="Chicago" charset="0"/>
              </a:rPr>
              <a:t>                </a:t>
            </a:r>
          </a:p>
          <a:p>
            <a:r>
              <a:rPr lang="en-GB" sz="2800">
                <a:solidFill>
                  <a:srgbClr val="000000"/>
                </a:solidFill>
                <a:latin typeface="Chicago" charset="0"/>
              </a:rPr>
              <a:t>                             </a:t>
            </a:r>
          </a:p>
          <a:p>
            <a:r>
              <a:rPr lang="en-GB" sz="2800">
                <a:solidFill>
                  <a:srgbClr val="000000"/>
                </a:solidFill>
                <a:latin typeface="Chicago" charset="0"/>
              </a:rPr>
              <a:t>for all i and e and for all A,B</a:t>
            </a:r>
          </a:p>
          <a:p>
            <a:endParaRPr lang="en-GB" sz="2800">
              <a:solidFill>
                <a:srgbClr val="000000"/>
              </a:solidFill>
              <a:latin typeface="Chicago" charset="0"/>
            </a:endParaRPr>
          </a:p>
          <a:p>
            <a:r>
              <a:rPr lang="en-GB" sz="2800">
                <a:solidFill>
                  <a:srgbClr val="000000"/>
                </a:solidFill>
                <a:latin typeface="Chicago" charset="0"/>
              </a:rPr>
              <a:t>where </a:t>
            </a:r>
            <a:r>
              <a:rPr lang="it-IT" sz="2800">
                <a:latin typeface="Chicago" charset="0"/>
              </a:rPr>
              <a:t>A </a:t>
            </a:r>
            <a:r>
              <a:rPr lang="it-IT" sz="2800">
                <a:latin typeface="Chicago" charset="0"/>
                <a:sym typeface="Symbol" pitchFamily="-110" charset="2"/>
              </a:rPr>
              <a:t></a:t>
            </a:r>
            <a:r>
              <a:rPr lang="it-IT" sz="2800">
                <a:latin typeface="Chicago" charset="0"/>
              </a:rPr>
              <a:t> B </a:t>
            </a:r>
            <a:r>
              <a:rPr lang="en-GB" sz="2800">
                <a:solidFill>
                  <a:srgbClr val="000000"/>
                </a:solidFill>
                <a:latin typeface="Chicago" charset="0"/>
              </a:rPr>
              <a:t> = </a:t>
            </a:r>
            <a:r>
              <a:rPr lang="en-GB" sz="2800">
                <a:solidFill>
                  <a:srgbClr val="000000"/>
                </a:solidFill>
                <a:latin typeface="Symbol" pitchFamily="-110" charset="2"/>
              </a:rPr>
              <a:t>F</a:t>
            </a:r>
            <a:r>
              <a:rPr lang="en-GB" sz="2800">
                <a:solidFill>
                  <a:srgbClr val="000000"/>
                </a:solidFill>
                <a:latin typeface="Chicago" charset="0"/>
              </a:rPr>
              <a:t>     </a:t>
            </a:r>
          </a:p>
          <a:p>
            <a:r>
              <a:rPr lang="en-GB" sz="2800">
                <a:solidFill>
                  <a:srgbClr val="000000"/>
                </a:solidFill>
                <a:latin typeface="Chicago" charset="0"/>
              </a:rPr>
              <a:t>and A U B= {a1, a2}</a:t>
            </a:r>
          </a:p>
          <a:p>
            <a:endParaRPr lang="en-GB" sz="2800">
              <a:solidFill>
                <a:srgbClr val="000000"/>
              </a:solidFill>
              <a:latin typeface="Chicago" charset="0"/>
            </a:endParaRPr>
          </a:p>
          <a:p>
            <a:r>
              <a:rPr lang="en-GB" sz="2800" u="sng">
                <a:solidFill>
                  <a:schemeClr val="accent2"/>
                </a:solidFill>
                <a:latin typeface="Chicago" charset="0"/>
              </a:rPr>
              <a:t>Remark</a:t>
            </a:r>
            <a:r>
              <a:rPr lang="en-GB" sz="2800">
                <a:solidFill>
                  <a:schemeClr val="accent2"/>
                </a:solidFill>
                <a:latin typeface="Chicago" charset="0"/>
              </a:rPr>
              <a:t> :</a:t>
            </a:r>
            <a:r>
              <a:rPr lang="en-GB" sz="2800">
                <a:solidFill>
                  <a:srgbClr val="000000"/>
                </a:solidFill>
                <a:latin typeface="Chicago" charset="0"/>
              </a:rPr>
              <a:t>    (2.1) captures the idea that the investments i and e are relationship-specific: they pay off more if trade occurs than if it does not.</a:t>
            </a:r>
          </a:p>
          <a:p>
            <a:endParaRPr lang="en-GB" sz="2800">
              <a:solidFill>
                <a:schemeClr val="tx2"/>
              </a:solidFill>
            </a:endParaRPr>
          </a:p>
          <a:p>
            <a:endParaRPr lang="en-GB" sz="3200">
              <a:solidFill>
                <a:schemeClr val="tx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341313"/>
            <a:ext cx="8720138" cy="6519862"/>
          </a:xfrm>
          <a:prstGeom prst="rect">
            <a:avLst/>
          </a:prstGeom>
          <a:noFill/>
          <a:ln w="9525">
            <a:noFill/>
            <a:miter lim="800000"/>
            <a:headEnd/>
            <a:tailEnd/>
          </a:ln>
        </p:spPr>
        <p:txBody>
          <a:bodyPr>
            <a:prstTxWarp prst="textNoShape">
              <a:avLst/>
            </a:prstTxWarp>
            <a:spAutoFit/>
          </a:bodyPr>
          <a:lstStyle/>
          <a:p>
            <a:r>
              <a:rPr lang="en-GB" sz="2000" u="sng">
                <a:solidFill>
                  <a:srgbClr val="FF0000"/>
                </a:solidFill>
                <a:latin typeface="Chicago" charset="0"/>
              </a:rPr>
              <a:t>Assumption 2:</a:t>
            </a:r>
            <a:r>
              <a:rPr lang="en-GB" sz="2000">
                <a:solidFill>
                  <a:srgbClr val="000000"/>
                </a:solidFill>
                <a:latin typeface="Chicago" charset="0"/>
              </a:rPr>
              <a:t>  relationship-specificity also applies in a </a:t>
            </a:r>
            <a:r>
              <a:rPr lang="en-GB" sz="2000">
                <a:solidFill>
                  <a:schemeClr val="hlink"/>
                </a:solidFill>
                <a:latin typeface="Chicago" charset="0"/>
              </a:rPr>
              <a:t>marginal sense</a:t>
            </a:r>
            <a:r>
              <a:rPr lang="en-GB" sz="2000">
                <a:solidFill>
                  <a:srgbClr val="000000"/>
                </a:solidFill>
                <a:latin typeface="Chicago" charset="0"/>
              </a:rPr>
              <a:t>:</a:t>
            </a:r>
          </a:p>
          <a:p>
            <a:r>
              <a:rPr lang="en-GB" sz="2000">
                <a:solidFill>
                  <a:srgbClr val="000000"/>
                </a:solidFill>
                <a:latin typeface="Chicago" charset="0"/>
              </a:rPr>
              <a:t>the marginal return from each investment is greater the more assets in the relationship, human and otherwise, to which the person making the investment has access.</a:t>
            </a:r>
          </a:p>
          <a:p>
            <a:endParaRPr lang="en-GB" sz="2000">
              <a:solidFill>
                <a:srgbClr val="000000"/>
              </a:solidFill>
              <a:latin typeface="Chicago" charset="0"/>
            </a:endParaRPr>
          </a:p>
          <a:p>
            <a:r>
              <a:rPr lang="en-GB">
                <a:solidFill>
                  <a:srgbClr val="000000"/>
                </a:solidFill>
                <a:latin typeface="Chicago" charset="0"/>
              </a:rPr>
              <a:t>(2.2)  R' (i) </a:t>
            </a:r>
            <a:r>
              <a:rPr lang="en-GB">
                <a:solidFill>
                  <a:srgbClr val="FF0000"/>
                </a:solidFill>
                <a:latin typeface="Chicago" charset="0"/>
              </a:rPr>
              <a:t>&gt;</a:t>
            </a:r>
            <a:r>
              <a:rPr lang="en-GB">
                <a:solidFill>
                  <a:srgbClr val="000000"/>
                </a:solidFill>
                <a:latin typeface="Chicago" charset="0"/>
              </a:rPr>
              <a:t> </a:t>
            </a:r>
            <a:r>
              <a:rPr lang="it-IT">
                <a:latin typeface="Chicago" charset="0"/>
              </a:rPr>
              <a:t>r' (i; a1, a2) </a:t>
            </a:r>
            <a:r>
              <a:rPr lang="it-IT">
                <a:latin typeface="Chicago" charset="0"/>
                <a:sym typeface="Symbol" pitchFamily="-110" charset="2"/>
              </a:rPr>
              <a:t></a:t>
            </a:r>
            <a:r>
              <a:rPr lang="it-IT">
                <a:latin typeface="Chicago" charset="0"/>
              </a:rPr>
              <a:t> r' (i; a1) </a:t>
            </a:r>
            <a:r>
              <a:rPr lang="it-IT">
                <a:latin typeface="Chicago" charset="0"/>
                <a:sym typeface="Symbol" pitchFamily="-110" charset="2"/>
              </a:rPr>
              <a:t></a:t>
            </a:r>
            <a:r>
              <a:rPr lang="it-IT">
                <a:latin typeface="Chicago" charset="0"/>
              </a:rPr>
              <a:t> </a:t>
            </a:r>
            <a:r>
              <a:rPr lang="en-GB">
                <a:solidFill>
                  <a:srgbClr val="000000"/>
                </a:solidFill>
                <a:latin typeface="Chicago" charset="0"/>
              </a:rPr>
              <a:t> r'(i; </a:t>
            </a:r>
            <a:r>
              <a:rPr lang="en-GB">
                <a:solidFill>
                  <a:srgbClr val="000000"/>
                </a:solidFill>
                <a:latin typeface="Symbol" pitchFamily="-110" charset="2"/>
              </a:rPr>
              <a:t>F</a:t>
            </a:r>
            <a:r>
              <a:rPr lang="en-GB">
                <a:solidFill>
                  <a:srgbClr val="000000"/>
                </a:solidFill>
                <a:latin typeface="Chicago" charset="0"/>
              </a:rPr>
              <a:t>)</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for all 0 &lt; i &lt; ∞</a:t>
            </a:r>
          </a:p>
          <a:p>
            <a:endParaRPr lang="en-GB" sz="2000">
              <a:solidFill>
                <a:srgbClr val="000000"/>
              </a:solidFill>
              <a:latin typeface="Chicago" charset="0"/>
            </a:endParaRPr>
          </a:p>
          <a:p>
            <a:r>
              <a:rPr lang="en-GB">
                <a:solidFill>
                  <a:srgbClr val="000000"/>
                </a:solidFill>
                <a:latin typeface="Chicago" charset="0"/>
              </a:rPr>
              <a:t>(2.3)  |C'(e)| </a:t>
            </a:r>
            <a:r>
              <a:rPr lang="en-GB">
                <a:solidFill>
                  <a:srgbClr val="FF0000"/>
                </a:solidFill>
                <a:latin typeface="Chicago" charset="0"/>
              </a:rPr>
              <a:t>&gt;</a:t>
            </a:r>
            <a:r>
              <a:rPr lang="en-GB">
                <a:solidFill>
                  <a:srgbClr val="000000"/>
                </a:solidFill>
                <a:latin typeface="Chicago" charset="0"/>
              </a:rPr>
              <a:t> |c'(e; a1, a2)| </a:t>
            </a:r>
            <a:r>
              <a:rPr lang="it-IT">
                <a:latin typeface="Chicago" charset="0"/>
                <a:sym typeface="Symbol" pitchFamily="-110" charset="2"/>
              </a:rPr>
              <a:t></a:t>
            </a:r>
            <a:r>
              <a:rPr lang="en-GB">
                <a:solidFill>
                  <a:srgbClr val="000000"/>
                </a:solidFill>
                <a:latin typeface="Chicago" charset="0"/>
              </a:rPr>
              <a:t> |c' (e; a2)| </a:t>
            </a:r>
            <a:r>
              <a:rPr lang="it-IT">
                <a:latin typeface="Chicago" charset="0"/>
                <a:sym typeface="Symbol" pitchFamily="-110" charset="2"/>
              </a:rPr>
              <a:t></a:t>
            </a:r>
            <a:r>
              <a:rPr lang="en-GB">
                <a:solidFill>
                  <a:srgbClr val="000000"/>
                </a:solidFill>
                <a:latin typeface="Chicago" charset="0"/>
              </a:rPr>
              <a:t> c' (e; </a:t>
            </a:r>
            <a:r>
              <a:rPr lang="en-GB">
                <a:solidFill>
                  <a:srgbClr val="000000"/>
                </a:solidFill>
                <a:latin typeface="Symbol" pitchFamily="-110" charset="2"/>
              </a:rPr>
              <a:t>F</a:t>
            </a:r>
            <a:r>
              <a:rPr lang="en-GB">
                <a:solidFill>
                  <a:srgbClr val="000000"/>
                </a:solidFill>
                <a:latin typeface="Chicago" charset="0"/>
              </a:rPr>
              <a:t>)</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for all 0 &lt; e &lt; ∞.</a:t>
            </a:r>
          </a:p>
          <a:p>
            <a:endParaRPr lang="en-GB" sz="2000">
              <a:solidFill>
                <a:srgbClr val="000000"/>
              </a:solidFill>
              <a:latin typeface="Chicago" charset="0"/>
            </a:endParaRPr>
          </a:p>
          <a:p>
            <a:r>
              <a:rPr lang="en-GB" sz="2000">
                <a:solidFill>
                  <a:srgbClr val="000000"/>
                </a:solidFill>
                <a:latin typeface="Chicago" charset="0"/>
              </a:rPr>
              <a:t>where:     r'(i;A) =  ∂r(i;A)/∂(i)     and     c'(e) = ∂c(e;B)/∂e</a:t>
            </a:r>
          </a:p>
          <a:p>
            <a:r>
              <a:rPr lang="en-GB" sz="2000">
                <a:solidFill>
                  <a:srgbClr val="000000"/>
                </a:solidFill>
                <a:latin typeface="Chicago" charset="0"/>
              </a:rPr>
              <a:t>            </a:t>
            </a:r>
          </a:p>
          <a:p>
            <a:r>
              <a:rPr lang="en-GB" sz="2000">
                <a:solidFill>
                  <a:srgbClr val="000000"/>
                </a:solidFill>
                <a:latin typeface="Chicago" charset="0"/>
              </a:rPr>
              <a:t>	R' &gt; 0,    R" &lt; 0                     r' </a:t>
            </a:r>
            <a:r>
              <a:rPr lang="it-IT">
                <a:latin typeface="Chicago" charset="0"/>
                <a:sym typeface="Symbol" pitchFamily="-110" charset="2"/>
              </a:rPr>
              <a:t></a:t>
            </a:r>
            <a:r>
              <a:rPr lang="en-GB" sz="2000">
                <a:solidFill>
                  <a:srgbClr val="000000"/>
                </a:solidFill>
                <a:latin typeface="Chicago" charset="0"/>
              </a:rPr>
              <a:t> 0        r" </a:t>
            </a:r>
            <a:r>
              <a:rPr lang="it-IT">
                <a:latin typeface="Chicago" charset="0"/>
                <a:sym typeface="Symbol" pitchFamily="-110" charset="2"/>
              </a:rPr>
              <a:t></a:t>
            </a:r>
            <a:r>
              <a:rPr lang="en-GB" sz="2000">
                <a:solidFill>
                  <a:srgbClr val="000000"/>
                </a:solidFill>
                <a:latin typeface="Chicago" charset="0"/>
              </a:rPr>
              <a:t>  0</a:t>
            </a:r>
          </a:p>
          <a:p>
            <a:r>
              <a:rPr lang="en-GB" sz="2000">
                <a:solidFill>
                  <a:srgbClr val="000000"/>
                </a:solidFill>
                <a:latin typeface="Chicago" charset="0"/>
              </a:rPr>
              <a:t>         C' &lt; 0     C" &gt; O                      c'  </a:t>
            </a:r>
            <a:r>
              <a:rPr lang="it-IT">
                <a:latin typeface="Chicago" charset="0"/>
                <a:sym typeface="Symbol" pitchFamily="-110" charset="2"/>
              </a:rPr>
              <a:t></a:t>
            </a:r>
            <a:r>
              <a:rPr lang="en-GB" sz="2000">
                <a:solidFill>
                  <a:srgbClr val="000000"/>
                </a:solidFill>
                <a:latin typeface="Chicago" charset="0"/>
              </a:rPr>
              <a:t> 0      c" </a:t>
            </a:r>
            <a:r>
              <a:rPr lang="it-IT">
                <a:latin typeface="Chicago" charset="0"/>
                <a:sym typeface="Symbol" pitchFamily="-110" charset="2"/>
              </a:rPr>
              <a:t></a:t>
            </a:r>
            <a:r>
              <a:rPr lang="en-GB" sz="2000">
                <a:solidFill>
                  <a:srgbClr val="000000"/>
                </a:solidFill>
                <a:latin typeface="Chicago" charset="0"/>
              </a:rPr>
              <a:t> 0</a:t>
            </a:r>
          </a:p>
          <a:p>
            <a:endParaRPr lang="en-GB" sz="1400">
              <a:solidFill>
                <a:srgbClr val="000000"/>
              </a:solidFill>
              <a:latin typeface="Chicago" charset="0"/>
            </a:endParaRPr>
          </a:p>
          <a:p>
            <a:endParaRPr lang="en-GB" sz="3200">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17463"/>
            <a:ext cx="8839200" cy="6375400"/>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Assumption 3:</a:t>
            </a:r>
            <a:r>
              <a:rPr lang="en-GB" sz="2800">
                <a:solidFill>
                  <a:srgbClr val="FF0000"/>
                </a:solidFill>
                <a:latin typeface="Chicago" charset="0"/>
              </a:rPr>
              <a:t> </a:t>
            </a:r>
          </a:p>
          <a:p>
            <a:r>
              <a:rPr lang="en-GB" sz="2800">
                <a:solidFill>
                  <a:srgbClr val="FF0000"/>
                </a:solidFill>
                <a:latin typeface="Chicago" charset="0"/>
              </a:rPr>
              <a:t>(Swiss Cheese)</a:t>
            </a:r>
            <a:endParaRPr lang="en-GB" sz="2800">
              <a:solidFill>
                <a:srgbClr val="000000"/>
              </a:solidFill>
              <a:latin typeface="Chicago" charset="0"/>
            </a:endParaRPr>
          </a:p>
          <a:p>
            <a:endParaRPr lang="en-GB" sz="2800">
              <a:solidFill>
                <a:srgbClr val="000000"/>
              </a:solidFill>
              <a:latin typeface="Chicago" charset="0"/>
            </a:endParaRPr>
          </a:p>
          <a:p>
            <a:r>
              <a:rPr lang="en-GB" sz="2800">
                <a:solidFill>
                  <a:srgbClr val="000000"/>
                </a:solidFill>
                <a:latin typeface="Chicago" charset="0"/>
              </a:rPr>
              <a:t>R,r,C,c (</a:t>
            </a:r>
            <a:r>
              <a:rPr lang="en-GB" sz="2800" u="sng">
                <a:solidFill>
                  <a:srgbClr val="000000"/>
                </a:solidFill>
                <a:latin typeface="Chicago" charset="0"/>
              </a:rPr>
              <a:t>the results</a:t>
            </a:r>
            <a:r>
              <a:rPr lang="en-GB" sz="2800">
                <a:solidFill>
                  <a:srgbClr val="000000"/>
                </a:solidFill>
                <a:latin typeface="Chicago" charset="0"/>
              </a:rPr>
              <a:t>) and i, e (</a:t>
            </a:r>
            <a:r>
              <a:rPr lang="en-GB" sz="2800" u="sng">
                <a:solidFill>
                  <a:srgbClr val="000000"/>
                </a:solidFill>
                <a:latin typeface="Chicago" charset="0"/>
              </a:rPr>
              <a:t>the investments</a:t>
            </a:r>
            <a:r>
              <a:rPr lang="en-GB" sz="2800">
                <a:solidFill>
                  <a:srgbClr val="000000"/>
                </a:solidFill>
                <a:latin typeface="Chicago" charset="0"/>
              </a:rPr>
              <a:t>) are observable to both parties, but are not verifiable to outsiders. Thus, neither the results of the investments in </a:t>
            </a:r>
            <a:r>
              <a:rPr lang="en-GB" sz="2800">
                <a:solidFill>
                  <a:schemeClr val="accent2"/>
                </a:solidFill>
                <a:latin typeface="Chicago" charset="0"/>
              </a:rPr>
              <a:t>human capital</a:t>
            </a:r>
            <a:r>
              <a:rPr lang="en-GB" sz="2800">
                <a:solidFill>
                  <a:srgbClr val="000000"/>
                </a:solidFill>
                <a:latin typeface="Chicago" charset="0"/>
              </a:rPr>
              <a:t> nor the levels investments themselves can be part of an enforceable contract.</a:t>
            </a:r>
          </a:p>
          <a:p>
            <a:endParaRPr lang="en-GB" sz="2800">
              <a:solidFill>
                <a:srgbClr val="000000"/>
              </a:solidFill>
              <a:latin typeface="Chicago" charset="0"/>
            </a:endParaRPr>
          </a:p>
          <a:p>
            <a:r>
              <a:rPr lang="en-GB" sz="2800">
                <a:solidFill>
                  <a:srgbClr val="000000"/>
                </a:solidFill>
                <a:latin typeface="Chicago" charset="0"/>
              </a:rPr>
              <a:t>The </a:t>
            </a:r>
            <a:r>
              <a:rPr lang="en-GB" sz="2800">
                <a:solidFill>
                  <a:schemeClr val="accent2"/>
                </a:solidFill>
                <a:latin typeface="Chicago" charset="0"/>
              </a:rPr>
              <a:t>Physical Assets</a:t>
            </a:r>
            <a:r>
              <a:rPr lang="en-GB" sz="2800">
                <a:solidFill>
                  <a:srgbClr val="000000"/>
                </a:solidFill>
                <a:latin typeface="Chicago" charset="0"/>
              </a:rPr>
              <a:t> a1, a2 can be exchanged at zero transaction costs.</a:t>
            </a:r>
          </a:p>
          <a:p>
            <a:endParaRPr lang="en-GB" sz="28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0"/>
            <a:ext cx="9144000" cy="6858000"/>
          </a:xfrm>
          <a:prstGeom prst="rect">
            <a:avLst/>
          </a:prstGeom>
          <a:noFill/>
          <a:ln w="9525">
            <a:noFill/>
            <a:miter lim="800000"/>
            <a:headEnd/>
            <a:tailEnd/>
          </a:ln>
        </p:spPr>
        <p:txBody>
          <a:bodyPr>
            <a:prstTxWarp prst="textNoShape">
              <a:avLst/>
            </a:prstTxWarp>
            <a:spAutoFit/>
          </a:bodyPr>
          <a:lstStyle/>
          <a:p>
            <a:r>
              <a:rPr lang="en-GB" sz="2000" b="1" u="sng">
                <a:solidFill>
                  <a:srgbClr val="FF0000"/>
                </a:solidFill>
                <a:latin typeface="Chicago" charset="0"/>
              </a:rPr>
              <a:t>Ex-post division of surplus.</a:t>
            </a:r>
          </a:p>
          <a:p>
            <a:endParaRPr lang="en-GB" sz="2000" b="1" u="sng">
              <a:solidFill>
                <a:srgbClr val="000000"/>
              </a:solidFill>
              <a:latin typeface="Chicago" charset="0"/>
            </a:endParaRPr>
          </a:p>
          <a:p>
            <a:r>
              <a:rPr lang="en-GB" sz="2000">
                <a:solidFill>
                  <a:srgbClr val="000000"/>
                </a:solidFill>
                <a:latin typeface="Chicago" charset="0"/>
              </a:rPr>
              <a:t>Consider what happens at date 1 </a:t>
            </a:r>
            <a:r>
              <a:rPr lang="en-GB" sz="2000" u="sng">
                <a:solidFill>
                  <a:schemeClr val="accent2"/>
                </a:solidFill>
                <a:latin typeface="Chicago" charset="0"/>
              </a:rPr>
              <a:t>given</a:t>
            </a:r>
            <a:r>
              <a:rPr lang="en-GB" sz="2000">
                <a:solidFill>
                  <a:schemeClr val="accent2"/>
                </a:solidFill>
                <a:latin typeface="Chicago" charset="0"/>
              </a:rPr>
              <a:t> </a:t>
            </a:r>
            <a:r>
              <a:rPr lang="en-GB" sz="2000">
                <a:solidFill>
                  <a:srgbClr val="000000"/>
                </a:solidFill>
                <a:latin typeface="Chicago" charset="0"/>
              </a:rPr>
              <a:t>particular investment decisions i and e.</a:t>
            </a:r>
          </a:p>
          <a:p>
            <a:r>
              <a:rPr lang="en-GB" sz="2000">
                <a:solidFill>
                  <a:srgbClr val="000000"/>
                </a:solidFill>
                <a:latin typeface="Chicago" charset="0"/>
              </a:rPr>
              <a:t>Take also the asset ownership structure as </a:t>
            </a:r>
            <a:r>
              <a:rPr lang="en-GB" sz="2000" u="sng">
                <a:solidFill>
                  <a:schemeClr val="accent2"/>
                </a:solidFill>
                <a:latin typeface="Chicago" charset="0"/>
              </a:rPr>
              <a:t>fixed</a:t>
            </a:r>
            <a:r>
              <a:rPr lang="en-GB" sz="2000">
                <a:solidFill>
                  <a:srgbClr val="000000"/>
                </a:solidFill>
                <a:latin typeface="Chicago" charset="0"/>
              </a:rPr>
              <a:t> for the moment.</a:t>
            </a:r>
          </a:p>
          <a:p>
            <a:r>
              <a:rPr lang="en-GB" sz="2000">
                <a:solidFill>
                  <a:srgbClr val="000000"/>
                </a:solidFill>
                <a:latin typeface="Chicago" charset="0"/>
              </a:rPr>
              <a:t>We can suppress i, e and the set of assets A and B that M1 and M2 control.</a:t>
            </a:r>
          </a:p>
          <a:p>
            <a:r>
              <a:rPr lang="en-GB" sz="2000">
                <a:solidFill>
                  <a:srgbClr val="000000"/>
                </a:solidFill>
                <a:latin typeface="Chicago" charset="0"/>
              </a:rPr>
              <a:t>Denote M1's revenue and M2 costs by:</a:t>
            </a:r>
          </a:p>
          <a:p>
            <a:r>
              <a:rPr lang="en-GB" sz="2000">
                <a:solidFill>
                  <a:srgbClr val="000000"/>
                </a:solidFill>
                <a:latin typeface="Chicago" charset="0"/>
              </a:rPr>
              <a:t>R and C                 </a:t>
            </a:r>
            <a:r>
              <a:rPr lang="en-GB" sz="2000">
                <a:solidFill>
                  <a:srgbClr val="FF0000"/>
                </a:solidFill>
                <a:latin typeface="Chicago" charset="0"/>
              </a:rPr>
              <a:t>if trade occurs</a:t>
            </a:r>
            <a:endParaRPr lang="en-GB" sz="2000">
              <a:solidFill>
                <a:srgbClr val="000000"/>
              </a:solidFill>
              <a:latin typeface="Chicago" charset="0"/>
            </a:endParaRPr>
          </a:p>
          <a:p>
            <a:r>
              <a:rPr lang="en-GB" sz="2000">
                <a:solidFill>
                  <a:srgbClr val="000000"/>
                </a:solidFill>
                <a:latin typeface="Chicago" charset="0"/>
              </a:rPr>
              <a:t>r and c                  </a:t>
            </a:r>
            <a:r>
              <a:rPr lang="en-GB" sz="2000">
                <a:solidFill>
                  <a:srgbClr val="FF0000"/>
                </a:solidFill>
                <a:latin typeface="Chicago" charset="0"/>
              </a:rPr>
              <a:t>if trade does not occur.</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chemeClr val="accent2"/>
                </a:solidFill>
                <a:latin typeface="Chicago" charset="0"/>
              </a:rPr>
              <a:t>Assumption 1</a:t>
            </a:r>
            <a:r>
              <a:rPr lang="en-GB" sz="2000">
                <a:solidFill>
                  <a:srgbClr val="FF0000"/>
                </a:solidFill>
                <a:latin typeface="Chicago" charset="0"/>
              </a:rPr>
              <a:t>---&gt;</a:t>
            </a:r>
            <a:r>
              <a:rPr lang="en-GB" sz="2000">
                <a:solidFill>
                  <a:srgbClr val="000000"/>
                </a:solidFill>
                <a:latin typeface="Chicago" charset="0"/>
              </a:rPr>
              <a:t> there are ex post gains from trade given by:</a:t>
            </a:r>
          </a:p>
          <a:p>
            <a:endParaRPr lang="en-GB" sz="2000">
              <a:solidFill>
                <a:srgbClr val="000000"/>
              </a:solidFill>
              <a:latin typeface="Chicago" charset="0"/>
            </a:endParaRPr>
          </a:p>
          <a:p>
            <a:r>
              <a:rPr lang="en-GB">
                <a:solidFill>
                  <a:srgbClr val="000000"/>
                </a:solidFill>
                <a:latin typeface="Chicago" charset="0"/>
              </a:rPr>
              <a:t>[(R-C) - (r-c)]. </a:t>
            </a:r>
          </a:p>
          <a:p>
            <a:endParaRPr lang="en-GB" sz="2000">
              <a:solidFill>
                <a:schemeClr val="accent2"/>
              </a:solidFill>
              <a:latin typeface="Chicago" charset="0"/>
            </a:endParaRPr>
          </a:p>
          <a:p>
            <a:r>
              <a:rPr lang="en-GB" sz="2000">
                <a:solidFill>
                  <a:schemeClr val="accent2"/>
                </a:solidFill>
                <a:latin typeface="Chicago" charset="0"/>
              </a:rPr>
              <a:t>Assumption 3 </a:t>
            </a:r>
            <a:r>
              <a:rPr lang="en-GB" sz="2000">
                <a:solidFill>
                  <a:srgbClr val="FF0000"/>
                </a:solidFill>
                <a:latin typeface="Chicago" charset="0"/>
              </a:rPr>
              <a:t>---&gt;</a:t>
            </a:r>
            <a:r>
              <a:rPr lang="en-GB" sz="2000">
                <a:solidFill>
                  <a:schemeClr val="accent2"/>
                </a:solidFill>
                <a:latin typeface="Chicago" charset="0"/>
              </a:rPr>
              <a:t> </a:t>
            </a:r>
            <a:r>
              <a:rPr lang="en-GB" sz="2000">
                <a:solidFill>
                  <a:schemeClr val="tx2"/>
                </a:solidFill>
                <a:latin typeface="Chicago" charset="0"/>
              </a:rPr>
              <a:t>they cannot be achieved under the initial contract. </a:t>
            </a:r>
          </a:p>
          <a:p>
            <a:endParaRPr lang="en-GB" sz="2000">
              <a:solidFill>
                <a:srgbClr val="000000"/>
              </a:solidFill>
              <a:latin typeface="Chicago" charset="0"/>
            </a:endParaRPr>
          </a:p>
          <a:p>
            <a:r>
              <a:rPr lang="en-GB" sz="2000">
                <a:solidFill>
                  <a:srgbClr val="000000"/>
                </a:solidFill>
                <a:latin typeface="Chicago" charset="0"/>
              </a:rPr>
              <a:t>Since the parties have </a:t>
            </a:r>
            <a:r>
              <a:rPr lang="en-GB" sz="2000">
                <a:solidFill>
                  <a:schemeClr val="hlink"/>
                </a:solidFill>
                <a:latin typeface="Chicago" charset="0"/>
              </a:rPr>
              <a:t>symmetric information</a:t>
            </a:r>
            <a:r>
              <a:rPr lang="en-GB" sz="2000">
                <a:solidFill>
                  <a:srgbClr val="000000"/>
                </a:solidFill>
                <a:latin typeface="Chicago" charset="0"/>
              </a:rPr>
              <a:t>, it is reasonable to expect them to realise the </a:t>
            </a:r>
            <a:r>
              <a:rPr lang="en-GB" sz="2000">
                <a:solidFill>
                  <a:schemeClr val="hlink"/>
                </a:solidFill>
                <a:latin typeface="Chicago" charset="0"/>
              </a:rPr>
              <a:t>gains through negotiation. </a:t>
            </a:r>
          </a:p>
          <a:p>
            <a:endParaRPr lang="en-GB" sz="2000">
              <a:solidFill>
                <a:schemeClr val="tx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8915400" cy="6975475"/>
          </a:xfrm>
          <a:prstGeom prst="rect">
            <a:avLst/>
          </a:prstGeom>
          <a:noFill/>
          <a:ln w="9525">
            <a:noFill/>
            <a:miter lim="800000"/>
            <a:headEnd/>
            <a:tailEnd/>
          </a:ln>
        </p:spPr>
        <p:txBody>
          <a:bodyPr>
            <a:prstTxWarp prst="textNoShape">
              <a:avLst/>
            </a:prstTxWarp>
            <a:spAutoFit/>
          </a:bodyPr>
          <a:lstStyle/>
          <a:p>
            <a:r>
              <a:rPr lang="en-GB" u="sng">
                <a:solidFill>
                  <a:srgbClr val="FF0000"/>
                </a:solidFill>
                <a:latin typeface="Chicago" charset="0"/>
              </a:rPr>
              <a:t>Assumption 4</a:t>
            </a:r>
            <a:r>
              <a:rPr lang="en-GB" u="sng">
                <a:solidFill>
                  <a:srgbClr val="000000"/>
                </a:solidFill>
                <a:latin typeface="Chicago" charset="0"/>
              </a:rPr>
              <a:t> </a:t>
            </a:r>
            <a:r>
              <a:rPr lang="en-GB">
                <a:solidFill>
                  <a:srgbClr val="000000"/>
                </a:solidFill>
                <a:latin typeface="Chicago" charset="0"/>
              </a:rPr>
              <a:t> Bargaining is such that the ex-post gains from trade [(R-C) - (r-c)] are divided 50/50 as in the Nash bargaining solution. Then M1 and M2 ex-post payoffs equal:</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(2.4) </a:t>
            </a:r>
            <a:r>
              <a:rPr lang="it-IT" sz="3200">
                <a:latin typeface="Chicago" charset="0"/>
                <a:sym typeface="Symbol" pitchFamily="-110" charset="2"/>
              </a:rPr>
              <a:t></a:t>
            </a:r>
            <a:r>
              <a:rPr lang="en-GB">
                <a:solidFill>
                  <a:srgbClr val="000000"/>
                </a:solidFill>
                <a:latin typeface="Chicago" charset="0"/>
              </a:rPr>
              <a:t>1 = R-p = </a:t>
            </a:r>
            <a:r>
              <a:rPr lang="en-GB">
                <a:solidFill>
                  <a:schemeClr val="hlink"/>
                </a:solidFill>
                <a:latin typeface="Chicago" charset="0"/>
              </a:rPr>
              <a:t>r - </a:t>
            </a:r>
            <a:r>
              <a:rPr lang="en-GB" u="sng">
                <a:solidFill>
                  <a:schemeClr val="hlink"/>
                </a:solidFill>
                <a:latin typeface="Chicago" charset="0"/>
              </a:rPr>
              <a:t>p</a:t>
            </a:r>
            <a:r>
              <a:rPr lang="en-GB">
                <a:solidFill>
                  <a:srgbClr val="000000"/>
                </a:solidFill>
                <a:latin typeface="Chicago" charset="0"/>
              </a:rPr>
              <a:t>  + </a:t>
            </a:r>
            <a:r>
              <a:rPr lang="en-GB">
                <a:solidFill>
                  <a:srgbClr val="996633"/>
                </a:solidFill>
                <a:latin typeface="Chicago" charset="0"/>
              </a:rPr>
              <a:t>1/2 [(R-C) - (r-c)]</a:t>
            </a:r>
            <a:r>
              <a:rPr lang="en-GB">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                 </a:t>
            </a:r>
            <a:r>
              <a:rPr lang="en-GB">
                <a:solidFill>
                  <a:srgbClr val="000000"/>
                </a:solidFill>
                <a:latin typeface="Chicago" charset="0"/>
              </a:rPr>
              <a:t>= - </a:t>
            </a:r>
            <a:r>
              <a:rPr lang="en-GB" u="sng">
                <a:solidFill>
                  <a:srgbClr val="000000"/>
                </a:solidFill>
                <a:latin typeface="Chicago" charset="0"/>
              </a:rPr>
              <a:t>p</a:t>
            </a:r>
            <a:r>
              <a:rPr lang="en-GB">
                <a:solidFill>
                  <a:srgbClr val="000000"/>
                </a:solidFill>
                <a:latin typeface="Chicago" charset="0"/>
              </a:rPr>
              <a:t> + 1/2R + 1/2r  - 1/2C  + 1/2 c</a:t>
            </a:r>
            <a:r>
              <a:rPr lang="en-GB" sz="2000">
                <a:solidFill>
                  <a:srgbClr val="000000"/>
                </a:solidFill>
                <a:latin typeface="Chicago" charset="0"/>
              </a:rPr>
              <a:t> </a:t>
            </a:r>
          </a:p>
          <a:p>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(2.5) </a:t>
            </a:r>
            <a:r>
              <a:rPr lang="it-IT" sz="3200">
                <a:latin typeface="Chicago" charset="0"/>
                <a:sym typeface="Symbol" pitchFamily="-110" charset="2"/>
              </a:rPr>
              <a:t></a:t>
            </a:r>
            <a:r>
              <a:rPr lang="en-GB">
                <a:solidFill>
                  <a:srgbClr val="000000"/>
                </a:solidFill>
                <a:latin typeface="Chicago" charset="0"/>
              </a:rPr>
              <a:t>2 = p - C = </a:t>
            </a:r>
            <a:r>
              <a:rPr lang="en-GB" u="sng">
                <a:solidFill>
                  <a:schemeClr val="hlink"/>
                </a:solidFill>
                <a:latin typeface="Chicago" charset="0"/>
              </a:rPr>
              <a:t>p</a:t>
            </a:r>
            <a:r>
              <a:rPr lang="en-GB">
                <a:solidFill>
                  <a:schemeClr val="hlink"/>
                </a:solidFill>
                <a:latin typeface="Chicago" charset="0"/>
              </a:rPr>
              <a:t>  - c</a:t>
            </a:r>
            <a:r>
              <a:rPr lang="en-GB">
                <a:solidFill>
                  <a:srgbClr val="000000"/>
                </a:solidFill>
                <a:latin typeface="Chicago" charset="0"/>
              </a:rPr>
              <a:t> + </a:t>
            </a:r>
            <a:r>
              <a:rPr lang="en-GB">
                <a:solidFill>
                  <a:srgbClr val="996633"/>
                </a:solidFill>
                <a:latin typeface="Chicago" charset="0"/>
              </a:rPr>
              <a:t>1/2[(R-C) - (r-c)]</a:t>
            </a:r>
            <a:r>
              <a:rPr lang="en-GB">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                    </a:t>
            </a:r>
            <a:r>
              <a:rPr lang="en-GB" u="sng">
                <a:solidFill>
                  <a:srgbClr val="000000"/>
                </a:solidFill>
                <a:latin typeface="Chicago" charset="0"/>
              </a:rPr>
              <a:t>p</a:t>
            </a:r>
            <a:r>
              <a:rPr lang="en-GB">
                <a:solidFill>
                  <a:srgbClr val="000000"/>
                </a:solidFill>
                <a:latin typeface="Chicago" charset="0"/>
              </a:rPr>
              <a:t> - 1/2C  - 1/2 c  + 1/2R + 1/2r</a:t>
            </a:r>
            <a:r>
              <a:rPr lang="en-GB" sz="2000">
                <a:solidFill>
                  <a:srgbClr val="000000"/>
                </a:solidFill>
                <a:latin typeface="Chicago" charset="0"/>
              </a:rPr>
              <a:t> </a:t>
            </a:r>
          </a:p>
          <a:p>
            <a:endParaRPr lang="en-GB" sz="2000">
              <a:solidFill>
                <a:srgbClr val="000000"/>
              </a:solidFill>
              <a:latin typeface="Chicago" charset="0"/>
            </a:endParaRPr>
          </a:p>
          <a:p>
            <a:endParaRPr lang="en-GB" sz="2000">
              <a:solidFill>
                <a:srgbClr val="FF0000"/>
              </a:solidFill>
              <a:latin typeface="Chicago" charset="0"/>
            </a:endParaRPr>
          </a:p>
          <a:p>
            <a:r>
              <a:rPr lang="en-GB" sz="2000">
                <a:solidFill>
                  <a:srgbClr val="FF0000"/>
                </a:solidFill>
                <a:latin typeface="Chicago" charset="0"/>
              </a:rPr>
              <a:t>and the widget price is given by:</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(2.6)                    </a:t>
            </a:r>
            <a:r>
              <a:rPr lang="en-GB">
                <a:solidFill>
                  <a:srgbClr val="000000"/>
                </a:solidFill>
                <a:latin typeface="Chicago" charset="0"/>
              </a:rPr>
              <a:t>p = </a:t>
            </a:r>
            <a:r>
              <a:rPr lang="en-GB" u="sng">
                <a:solidFill>
                  <a:srgbClr val="000000"/>
                </a:solidFill>
                <a:latin typeface="Chicago" charset="0"/>
              </a:rPr>
              <a:t>p </a:t>
            </a:r>
            <a:r>
              <a:rPr lang="en-GB">
                <a:solidFill>
                  <a:srgbClr val="000000"/>
                </a:solidFill>
                <a:latin typeface="Chicago" charset="0"/>
              </a:rPr>
              <a:t> +  1/2 (R-r) - 1/2 (c - C)</a:t>
            </a: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0"/>
            <a:ext cx="9144000" cy="6664325"/>
          </a:xfrm>
          <a:prstGeom prst="rect">
            <a:avLst/>
          </a:prstGeom>
          <a:noFill/>
          <a:ln w="9525">
            <a:noFill/>
            <a:miter lim="800000"/>
            <a:headEnd/>
            <a:tailEnd/>
          </a:ln>
        </p:spPr>
        <p:txBody>
          <a:bodyPr>
            <a:prstTxWarp prst="textNoShape">
              <a:avLst/>
            </a:prstTxWarp>
            <a:spAutoFit/>
          </a:bodyPr>
          <a:lstStyle/>
          <a:p>
            <a:r>
              <a:rPr lang="en-GB" b="1" u="sng">
                <a:solidFill>
                  <a:srgbClr val="FF0000"/>
                </a:solidFill>
                <a:latin typeface="Chicago" charset="0"/>
              </a:rPr>
              <a:t>The first-best choice of investments</a:t>
            </a:r>
            <a:endParaRPr lang="en-GB" b="1" u="sng">
              <a:solidFill>
                <a:srgbClr val="000000"/>
              </a:solidFill>
              <a:latin typeface="Chicago" charset="0"/>
            </a:endParaRPr>
          </a:p>
          <a:p>
            <a:r>
              <a:rPr lang="en-GB">
                <a:solidFill>
                  <a:schemeClr val="accent2"/>
                </a:solidFill>
                <a:latin typeface="Chicago" charset="0"/>
              </a:rPr>
              <a:t>(</a:t>
            </a:r>
            <a:r>
              <a:rPr lang="en-GB" u="sng">
                <a:solidFill>
                  <a:schemeClr val="accent2"/>
                </a:solidFill>
                <a:latin typeface="Chicago" charset="0"/>
              </a:rPr>
              <a:t>We assume no wealth effects</a:t>
            </a:r>
            <a:r>
              <a:rPr lang="en-GB">
                <a:solidFill>
                  <a:schemeClr val="accent2"/>
                </a:solidFill>
                <a:latin typeface="Chicago" charset="0"/>
              </a:rPr>
              <a:t>)</a:t>
            </a:r>
            <a:endParaRPr lang="en-GB">
              <a:solidFill>
                <a:srgbClr val="000000"/>
              </a:solidFill>
              <a:latin typeface="Chicago" charset="0"/>
            </a:endParaRPr>
          </a:p>
          <a:p>
            <a:endParaRPr lang="en-GB">
              <a:solidFill>
                <a:srgbClr val="000000"/>
              </a:solidFill>
              <a:latin typeface="Chicago" charset="0"/>
            </a:endParaRPr>
          </a:p>
          <a:p>
            <a:r>
              <a:rPr lang="en-GB">
                <a:solidFill>
                  <a:srgbClr val="000000"/>
                </a:solidFill>
                <a:latin typeface="Chicago" charset="0"/>
              </a:rPr>
              <a:t>In a first-best world the parties would maximise the date 0 (net) present value of their trading relationship. </a:t>
            </a:r>
          </a:p>
          <a:p>
            <a:endParaRPr lang="en-GB">
              <a:solidFill>
                <a:srgbClr val="000000"/>
              </a:solidFill>
              <a:latin typeface="Chicago" charset="0"/>
            </a:endParaRPr>
          </a:p>
          <a:p>
            <a:r>
              <a:rPr lang="en-GB">
                <a:solidFill>
                  <a:srgbClr val="000000"/>
                </a:solidFill>
                <a:latin typeface="Chicago" charset="0"/>
              </a:rPr>
              <a:t>(2.7)        R(i) - i - C(e) - e</a:t>
            </a:r>
          </a:p>
          <a:p>
            <a:endParaRPr lang="en-GB">
              <a:solidFill>
                <a:srgbClr val="000000"/>
              </a:solidFill>
              <a:latin typeface="Chicago" charset="0"/>
            </a:endParaRPr>
          </a:p>
          <a:p>
            <a:r>
              <a:rPr lang="en-GB">
                <a:solidFill>
                  <a:srgbClr val="000000"/>
                </a:solidFill>
                <a:latin typeface="Chicago" charset="0"/>
              </a:rPr>
              <a:t>Denote the unique solution to the first-best problem by (i*, e*)</a:t>
            </a:r>
          </a:p>
          <a:p>
            <a:r>
              <a:rPr lang="en-GB">
                <a:solidFill>
                  <a:srgbClr val="000000"/>
                </a:solidFill>
                <a:latin typeface="Chicago" charset="0"/>
              </a:rPr>
              <a:t> </a:t>
            </a:r>
          </a:p>
          <a:p>
            <a:r>
              <a:rPr lang="en-GB">
                <a:solidFill>
                  <a:srgbClr val="FF0000"/>
                </a:solidFill>
                <a:latin typeface="Chicago" charset="0"/>
              </a:rPr>
              <a:t>The first-order conditions for maximising 2.7 are:</a:t>
            </a:r>
          </a:p>
          <a:p>
            <a:endParaRPr lang="en-GB">
              <a:solidFill>
                <a:srgbClr val="000000"/>
              </a:solidFill>
              <a:latin typeface="Chicago" charset="0"/>
            </a:endParaRPr>
          </a:p>
          <a:p>
            <a:r>
              <a:rPr lang="en-GB">
                <a:solidFill>
                  <a:srgbClr val="000000"/>
                </a:solidFill>
                <a:latin typeface="Chicago" charset="0"/>
              </a:rPr>
              <a:t>(2.8) </a:t>
            </a:r>
            <a:r>
              <a:rPr lang="en-GB">
                <a:solidFill>
                  <a:srgbClr val="FF0000"/>
                </a:solidFill>
                <a:latin typeface="Chicago" charset="0"/>
              </a:rPr>
              <a:t>R' (i*) = 1</a:t>
            </a:r>
            <a:endParaRPr lang="en-GB">
              <a:solidFill>
                <a:srgbClr val="000000"/>
              </a:solidFill>
              <a:latin typeface="Chicago" charset="0"/>
            </a:endParaRPr>
          </a:p>
          <a:p>
            <a:endParaRPr lang="en-GB">
              <a:solidFill>
                <a:srgbClr val="000000"/>
              </a:solidFill>
              <a:latin typeface="Chicago" charset="0"/>
            </a:endParaRPr>
          </a:p>
          <a:p>
            <a:r>
              <a:rPr lang="en-GB">
                <a:solidFill>
                  <a:srgbClr val="000000"/>
                </a:solidFill>
                <a:latin typeface="Chicago" charset="0"/>
              </a:rPr>
              <a:t>(2.9) </a:t>
            </a:r>
            <a:r>
              <a:rPr lang="en-GB">
                <a:solidFill>
                  <a:srgbClr val="FF0000"/>
                </a:solidFill>
                <a:latin typeface="Chicago" charset="0"/>
              </a:rPr>
              <a:t>| C' (e*) | =1</a:t>
            </a:r>
            <a:endParaRPr lang="en-GB">
              <a:solidFill>
                <a:srgbClr val="000000"/>
              </a:solidFill>
              <a:latin typeface="Chicago" charset="0"/>
            </a:endParaRPr>
          </a:p>
          <a:p>
            <a:endParaRPr lang="en-GB">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Work and leisure.</a:t>
            </a:r>
          </a:p>
        </p:txBody>
      </p:sp>
      <p:sp>
        <p:nvSpPr>
          <p:cNvPr id="35843"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 time 24 h</a:t>
            </a:r>
          </a:p>
        </p:txBody>
      </p:sp>
      <p:sp>
        <p:nvSpPr>
          <p:cNvPr id="35844"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5845"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A</a:t>
            </a:r>
          </a:p>
        </p:txBody>
      </p:sp>
      <p:sp>
        <p:nvSpPr>
          <p:cNvPr id="35846"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5847"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4h</a:t>
            </a:r>
          </a:p>
        </p:txBody>
      </p:sp>
      <p:sp>
        <p:nvSpPr>
          <p:cNvPr id="13" name="Ovale 12"/>
          <p:cNvSpPr/>
          <p:nvPr/>
        </p:nvSpPr>
        <p:spPr>
          <a:xfrm>
            <a:off x="6318250" y="1079500"/>
            <a:ext cx="217328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30163"/>
            <a:ext cx="9144000" cy="6980237"/>
          </a:xfrm>
          <a:prstGeom prst="rect">
            <a:avLst/>
          </a:prstGeom>
          <a:noFill/>
          <a:ln w="9525">
            <a:noFill/>
            <a:miter lim="800000"/>
            <a:headEnd/>
            <a:tailEnd/>
          </a:ln>
        </p:spPr>
        <p:txBody>
          <a:bodyPr>
            <a:prstTxWarp prst="textNoShape">
              <a:avLst/>
            </a:prstTxWarp>
            <a:spAutoFit/>
          </a:bodyPr>
          <a:lstStyle/>
          <a:p>
            <a:r>
              <a:rPr lang="en-GB" sz="2800" b="1" u="sng">
                <a:solidFill>
                  <a:srgbClr val="FF0000"/>
                </a:solidFill>
                <a:latin typeface="Chicago" charset="0"/>
              </a:rPr>
              <a:t>The second-best choice of investments.</a:t>
            </a:r>
            <a:endParaRPr lang="en-GB" sz="2800" b="1" u="sng">
              <a:solidFill>
                <a:srgbClr val="000000"/>
              </a:solidFill>
              <a:latin typeface="Chicago" charset="0"/>
            </a:endParaRPr>
          </a:p>
          <a:p>
            <a:r>
              <a:rPr lang="en-GB" sz="2000">
                <a:solidFill>
                  <a:srgbClr val="000000"/>
                </a:solidFill>
                <a:latin typeface="Chicago" charset="0"/>
              </a:rPr>
              <a:t>Now consider the second best incomplete contracting world, where the parties choose their investments non-cooperatively at date O.</a:t>
            </a:r>
          </a:p>
          <a:p>
            <a:r>
              <a:rPr lang="en-GB" sz="2000">
                <a:solidFill>
                  <a:srgbClr val="000000"/>
                </a:solidFill>
                <a:latin typeface="Chicago" charset="0"/>
              </a:rPr>
              <a:t>Suppose that the ownership structure is such that:</a:t>
            </a:r>
          </a:p>
          <a:p>
            <a:r>
              <a:rPr lang="en-GB" sz="2000">
                <a:solidFill>
                  <a:srgbClr val="000000"/>
                </a:solidFill>
                <a:latin typeface="Chicago" charset="0"/>
              </a:rPr>
              <a:t>M1 owns the set of assets A</a:t>
            </a:r>
          </a:p>
          <a:p>
            <a:r>
              <a:rPr lang="en-GB" sz="2000">
                <a:solidFill>
                  <a:srgbClr val="000000"/>
                </a:solidFill>
                <a:latin typeface="Chicago" charset="0"/>
              </a:rPr>
              <a:t>M2 owns the set of assets B</a:t>
            </a:r>
          </a:p>
          <a:p>
            <a:endParaRPr lang="en-GB" sz="2000">
              <a:solidFill>
                <a:srgbClr val="000000"/>
              </a:solidFill>
              <a:latin typeface="Chicago" charset="0"/>
            </a:endParaRPr>
          </a:p>
          <a:p>
            <a:r>
              <a:rPr lang="en-GB" sz="2000">
                <a:solidFill>
                  <a:srgbClr val="000000"/>
                </a:solidFill>
                <a:latin typeface="Chicago" charset="0"/>
              </a:rPr>
              <a:t>(2.10) </a:t>
            </a:r>
            <a:r>
              <a:rPr lang="it-IT">
                <a:solidFill>
                  <a:srgbClr val="996633"/>
                </a:solidFill>
                <a:latin typeface="Chicago" charset="0"/>
                <a:sym typeface="Symbol" pitchFamily="-110" charset="2"/>
              </a:rPr>
              <a:t></a:t>
            </a:r>
            <a:r>
              <a:rPr lang="en-GB" sz="2000">
                <a:solidFill>
                  <a:srgbClr val="996633"/>
                </a:solidFill>
                <a:latin typeface="Chicago" charset="0"/>
              </a:rPr>
              <a:t>1</a:t>
            </a:r>
            <a:r>
              <a:rPr lang="en-GB" sz="2000">
                <a:solidFill>
                  <a:srgbClr val="000000"/>
                </a:solidFill>
                <a:latin typeface="Chicago" charset="0"/>
              </a:rPr>
              <a:t> - </a:t>
            </a:r>
            <a:r>
              <a:rPr lang="en-GB" sz="2000">
                <a:solidFill>
                  <a:schemeClr val="accent2"/>
                </a:solidFill>
                <a:latin typeface="Chicago" charset="0"/>
              </a:rPr>
              <a:t>i</a:t>
            </a:r>
            <a:r>
              <a:rPr lang="en-GB" sz="2000">
                <a:solidFill>
                  <a:srgbClr val="000000"/>
                </a:solidFill>
                <a:latin typeface="Chicago" charset="0"/>
              </a:rPr>
              <a:t> = </a:t>
            </a:r>
            <a:r>
              <a:rPr lang="en-GB" sz="2000">
                <a:solidFill>
                  <a:srgbClr val="996633"/>
                </a:solidFill>
                <a:latin typeface="Chicago" charset="0"/>
              </a:rPr>
              <a:t>- </a:t>
            </a:r>
            <a:r>
              <a:rPr lang="en-GB" sz="2000" u="sng">
                <a:solidFill>
                  <a:srgbClr val="996633"/>
                </a:solidFill>
                <a:latin typeface="Chicago" charset="0"/>
              </a:rPr>
              <a:t>p</a:t>
            </a:r>
            <a:r>
              <a:rPr lang="en-GB" sz="2000">
                <a:solidFill>
                  <a:srgbClr val="996633"/>
                </a:solidFill>
                <a:latin typeface="Chicago" charset="0"/>
              </a:rPr>
              <a:t> + 1/2R(i) + 1/2r(i;A)  - 1/2C(e)  + 1/2 c(e;B)</a:t>
            </a:r>
            <a:r>
              <a:rPr lang="en-GB" sz="2000">
                <a:solidFill>
                  <a:srgbClr val="000000"/>
                </a:solidFill>
                <a:latin typeface="Chicago" charset="0"/>
              </a:rPr>
              <a:t> - </a:t>
            </a:r>
            <a:r>
              <a:rPr lang="en-GB" sz="2000">
                <a:solidFill>
                  <a:schemeClr val="accent2"/>
                </a:solidFill>
                <a:latin typeface="Chicago" charset="0"/>
              </a:rPr>
              <a:t>i</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(2.11) </a:t>
            </a:r>
            <a:r>
              <a:rPr lang="it-IT">
                <a:solidFill>
                  <a:srgbClr val="996633"/>
                </a:solidFill>
                <a:latin typeface="Chicago" charset="0"/>
                <a:sym typeface="Symbol" pitchFamily="-110" charset="2"/>
              </a:rPr>
              <a:t></a:t>
            </a:r>
            <a:r>
              <a:rPr lang="en-GB" sz="2000">
                <a:solidFill>
                  <a:srgbClr val="996633"/>
                </a:solidFill>
                <a:latin typeface="Chicago" charset="0"/>
              </a:rPr>
              <a:t>2</a:t>
            </a:r>
            <a:r>
              <a:rPr lang="en-GB" sz="2000">
                <a:solidFill>
                  <a:srgbClr val="000000"/>
                </a:solidFill>
                <a:latin typeface="Chicago" charset="0"/>
              </a:rPr>
              <a:t> - </a:t>
            </a:r>
            <a:r>
              <a:rPr lang="en-GB" sz="2000">
                <a:solidFill>
                  <a:schemeClr val="accent2"/>
                </a:solidFill>
                <a:latin typeface="Chicago" charset="0"/>
              </a:rPr>
              <a:t>e</a:t>
            </a:r>
            <a:r>
              <a:rPr lang="en-GB" sz="2000">
                <a:solidFill>
                  <a:srgbClr val="000000"/>
                </a:solidFill>
                <a:latin typeface="Chicago" charset="0"/>
              </a:rPr>
              <a:t> =   </a:t>
            </a:r>
            <a:r>
              <a:rPr lang="en-GB" sz="2000" u="sng">
                <a:solidFill>
                  <a:srgbClr val="996633"/>
                </a:solidFill>
                <a:latin typeface="Chicago" charset="0"/>
              </a:rPr>
              <a:t>p</a:t>
            </a:r>
            <a:r>
              <a:rPr lang="en-GB" sz="2000">
                <a:solidFill>
                  <a:srgbClr val="996633"/>
                </a:solidFill>
                <a:latin typeface="Chicago" charset="0"/>
              </a:rPr>
              <a:t> - 1/2C(e)  - 1/2 c(e;B)  + 1/2R + 1/2r(i;A)</a:t>
            </a:r>
            <a:r>
              <a:rPr lang="en-GB" sz="2000">
                <a:solidFill>
                  <a:srgbClr val="000000"/>
                </a:solidFill>
                <a:latin typeface="Chicago" charset="0"/>
              </a:rPr>
              <a:t> - </a:t>
            </a:r>
            <a:r>
              <a:rPr lang="en-GB" sz="2000">
                <a:solidFill>
                  <a:schemeClr val="accent2"/>
                </a:solidFill>
                <a:latin typeface="Chicago" charset="0"/>
              </a:rPr>
              <a:t>e</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Differentiating (2.10) with respect to </a:t>
            </a:r>
            <a:r>
              <a:rPr lang="en-GB" sz="2000">
                <a:solidFill>
                  <a:schemeClr val="accent2"/>
                </a:solidFill>
                <a:latin typeface="Chicago" charset="0"/>
              </a:rPr>
              <a:t>i</a:t>
            </a:r>
            <a:r>
              <a:rPr lang="en-GB" sz="2000">
                <a:solidFill>
                  <a:srgbClr val="000000"/>
                </a:solidFill>
                <a:latin typeface="Chicago" charset="0"/>
              </a:rPr>
              <a:t> and (2.11) with respect to </a:t>
            </a:r>
            <a:r>
              <a:rPr lang="en-GB" sz="2000">
                <a:solidFill>
                  <a:schemeClr val="accent2"/>
                </a:solidFill>
                <a:latin typeface="Chicago" charset="0"/>
              </a:rPr>
              <a:t>e</a:t>
            </a:r>
            <a:r>
              <a:rPr lang="en-GB" sz="2000">
                <a:solidFill>
                  <a:srgbClr val="000000"/>
                </a:solidFill>
                <a:latin typeface="Chicago" charset="0"/>
              </a:rPr>
              <a:t> yields the following necessary and sufficient conditions for a Nash equilibrium:</a:t>
            </a:r>
          </a:p>
          <a:p>
            <a:endParaRPr lang="en-GB" sz="2000">
              <a:solidFill>
                <a:srgbClr val="000000"/>
              </a:solidFill>
              <a:latin typeface="Chicago" charset="0"/>
            </a:endParaRPr>
          </a:p>
          <a:p>
            <a:r>
              <a:rPr lang="en-GB" sz="2000">
                <a:solidFill>
                  <a:srgbClr val="000000"/>
                </a:solidFill>
                <a:latin typeface="Chicago" charset="0"/>
              </a:rPr>
              <a:t>(2.12)                 </a:t>
            </a:r>
            <a:r>
              <a:rPr lang="en-GB" sz="2800">
                <a:solidFill>
                  <a:schemeClr val="accent2"/>
                </a:solidFill>
                <a:latin typeface="Chicago" charset="0"/>
              </a:rPr>
              <a:t>1/2</a:t>
            </a:r>
            <a:r>
              <a:rPr lang="en-GB" sz="2800">
                <a:solidFill>
                  <a:schemeClr val="tx2"/>
                </a:solidFill>
                <a:latin typeface="Chicago" charset="0"/>
              </a:rPr>
              <a:t> </a:t>
            </a:r>
            <a:r>
              <a:rPr lang="en-GB" sz="2800">
                <a:solidFill>
                  <a:srgbClr val="FF0000"/>
                </a:solidFill>
                <a:latin typeface="Chicago" charset="0"/>
              </a:rPr>
              <a:t>R'(i)</a:t>
            </a:r>
            <a:r>
              <a:rPr lang="en-GB" sz="2800">
                <a:solidFill>
                  <a:srgbClr val="000000"/>
                </a:solidFill>
                <a:latin typeface="Chicago" charset="0"/>
              </a:rPr>
              <a:t>  + </a:t>
            </a:r>
            <a:r>
              <a:rPr lang="en-GB" sz="2800">
                <a:solidFill>
                  <a:schemeClr val="accent2"/>
                </a:solidFill>
                <a:latin typeface="Chicago" charset="0"/>
              </a:rPr>
              <a:t>1/2 r'(i; A)</a:t>
            </a:r>
            <a:r>
              <a:rPr lang="en-GB" sz="2800">
                <a:solidFill>
                  <a:srgbClr val="000000"/>
                </a:solidFill>
                <a:latin typeface="Chicago" charset="0"/>
              </a:rPr>
              <a:t>   =    </a:t>
            </a:r>
            <a:r>
              <a:rPr lang="en-GB" sz="2800">
                <a:solidFill>
                  <a:srgbClr val="FF0000"/>
                </a:solidFill>
                <a:latin typeface="Chicago" charset="0"/>
              </a:rPr>
              <a:t>1</a:t>
            </a:r>
            <a:endParaRPr lang="en-GB">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(2.13)                </a:t>
            </a:r>
            <a:r>
              <a:rPr lang="en-GB" sz="2800">
                <a:solidFill>
                  <a:schemeClr val="accent2"/>
                </a:solidFill>
                <a:latin typeface="Chicago" charset="0"/>
              </a:rPr>
              <a:t>1/2</a:t>
            </a:r>
            <a:r>
              <a:rPr lang="en-GB" sz="2800">
                <a:solidFill>
                  <a:srgbClr val="000000"/>
                </a:solidFill>
                <a:latin typeface="Chicago" charset="0"/>
              </a:rPr>
              <a:t> </a:t>
            </a:r>
            <a:r>
              <a:rPr lang="en-GB" sz="2800">
                <a:solidFill>
                  <a:srgbClr val="FF0000"/>
                </a:solidFill>
                <a:latin typeface="Chicago" charset="0"/>
              </a:rPr>
              <a:t>|C'(e)|</a:t>
            </a:r>
            <a:r>
              <a:rPr lang="en-GB" sz="2800">
                <a:solidFill>
                  <a:srgbClr val="000000"/>
                </a:solidFill>
                <a:latin typeface="Chicago" charset="0"/>
              </a:rPr>
              <a:t>  +  </a:t>
            </a:r>
            <a:r>
              <a:rPr lang="en-GB" sz="2800">
                <a:solidFill>
                  <a:schemeClr val="accent2"/>
                </a:solidFill>
                <a:latin typeface="Chicago" charset="0"/>
              </a:rPr>
              <a:t>1/2 |c'(e;B) |</a:t>
            </a:r>
            <a:r>
              <a:rPr lang="en-GB" sz="2800">
                <a:solidFill>
                  <a:srgbClr val="000000"/>
                </a:solidFill>
                <a:latin typeface="Chicago" charset="0"/>
              </a:rPr>
              <a:t>  =  </a:t>
            </a:r>
            <a:r>
              <a:rPr lang="en-GB" sz="2800">
                <a:solidFill>
                  <a:srgbClr val="FF0000"/>
                </a:solidFill>
                <a:latin typeface="Chicago" charset="0"/>
              </a:rPr>
              <a:t>1</a:t>
            </a:r>
            <a:endParaRPr lang="en-GB" sz="2800">
              <a:solidFill>
                <a:srgbClr val="000000"/>
              </a:solidFill>
              <a:latin typeface="Chicago" charset="0"/>
            </a:endParaRP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0" y="0"/>
            <a:ext cx="9144000" cy="7112000"/>
          </a:xfrm>
          <a:prstGeom prst="rect">
            <a:avLst/>
          </a:prstGeom>
          <a:noFill/>
          <a:ln w="9525">
            <a:solidFill>
              <a:schemeClr val="bg1"/>
            </a:solidFill>
            <a:miter lim="800000"/>
            <a:headEnd/>
            <a:tailEnd/>
          </a:ln>
        </p:spPr>
        <p:txBody>
          <a:bodyPr>
            <a:prstTxWarp prst="textNoShape">
              <a:avLst/>
            </a:prstTxWarp>
            <a:spAutoFit/>
          </a:bodyPr>
          <a:lstStyle/>
          <a:p>
            <a:r>
              <a:rPr lang="en-GB" sz="2000">
                <a:solidFill>
                  <a:srgbClr val="FF0000"/>
                </a:solidFill>
                <a:latin typeface="Chicago" charset="0"/>
              </a:rPr>
              <a:t>(2.12) and (2.13) can be written as follows for the three leading ownership structures:</a:t>
            </a:r>
            <a:endParaRPr lang="en-GB" sz="2000">
              <a:solidFill>
                <a:srgbClr val="000000"/>
              </a:solidFill>
              <a:latin typeface="Chicago" charset="0"/>
            </a:endParaRPr>
          </a:p>
          <a:p>
            <a:endParaRPr lang="en-GB" sz="2000">
              <a:solidFill>
                <a:srgbClr val="000000"/>
              </a:solidFill>
              <a:latin typeface="Chicago" charset="0"/>
            </a:endParaRPr>
          </a:p>
          <a:p>
            <a:r>
              <a:rPr lang="en-GB" sz="2000" b="1">
                <a:solidFill>
                  <a:srgbClr val="FF0000"/>
                </a:solidFill>
                <a:latin typeface="Chicago" charset="0"/>
              </a:rPr>
              <a:t>Non-integration.</a:t>
            </a:r>
          </a:p>
          <a:p>
            <a:endParaRPr lang="en-GB" sz="2000" b="1">
              <a:solidFill>
                <a:srgbClr val="000000"/>
              </a:solidFill>
              <a:latin typeface="Chicago" charset="0"/>
            </a:endParaRPr>
          </a:p>
          <a:p>
            <a:r>
              <a:rPr lang="en-GB" sz="2000">
                <a:solidFill>
                  <a:srgbClr val="000000"/>
                </a:solidFill>
                <a:latin typeface="Chicago" charset="0"/>
              </a:rPr>
              <a:t>(2.14)                 1/2R'(io)  + 1/2 r'(</a:t>
            </a:r>
            <a:r>
              <a:rPr lang="en-GB" sz="2000">
                <a:solidFill>
                  <a:srgbClr val="996633"/>
                </a:solidFill>
                <a:latin typeface="Chicago" charset="0"/>
              </a:rPr>
              <a:t>io</a:t>
            </a:r>
            <a:r>
              <a:rPr lang="en-GB" sz="2000">
                <a:solidFill>
                  <a:srgbClr val="000000"/>
                </a:solidFill>
                <a:latin typeface="Chicago" charset="0"/>
              </a:rPr>
              <a:t>, </a:t>
            </a:r>
            <a:r>
              <a:rPr lang="en-GB" sz="2000">
                <a:solidFill>
                  <a:schemeClr val="accent2"/>
                </a:solidFill>
                <a:latin typeface="Chicago" charset="0"/>
              </a:rPr>
              <a:t>a1</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(2.15)                1/2 |C'(eo)| + 1/2 |c'(</a:t>
            </a:r>
            <a:r>
              <a:rPr lang="en-GB" sz="2000">
                <a:solidFill>
                  <a:srgbClr val="996633"/>
                </a:solidFill>
                <a:latin typeface="Chicago" charset="0"/>
              </a:rPr>
              <a:t>eo</a:t>
            </a:r>
            <a:r>
              <a:rPr lang="en-GB" sz="2000">
                <a:solidFill>
                  <a:srgbClr val="000000"/>
                </a:solidFill>
                <a:latin typeface="Chicago" charset="0"/>
              </a:rPr>
              <a:t>; </a:t>
            </a:r>
            <a:r>
              <a:rPr lang="en-GB" sz="2000">
                <a:solidFill>
                  <a:schemeClr val="accent2"/>
                </a:solidFill>
                <a:latin typeface="Chicago" charset="0"/>
              </a:rPr>
              <a:t>a2</a:t>
            </a:r>
            <a:r>
              <a:rPr lang="en-GB" sz="2000">
                <a:solidFill>
                  <a:srgbClr val="000000"/>
                </a:solidFill>
                <a:latin typeface="Chicago" charset="0"/>
              </a:rPr>
              <a:t>)|      =     1</a:t>
            </a:r>
          </a:p>
          <a:p>
            <a:endParaRPr lang="en-GB" sz="2000">
              <a:solidFill>
                <a:srgbClr val="000000"/>
              </a:solidFill>
              <a:latin typeface="Chicago" charset="0"/>
            </a:endParaRPr>
          </a:p>
          <a:p>
            <a:endParaRPr lang="en-GB" sz="2000">
              <a:solidFill>
                <a:srgbClr val="000000"/>
              </a:solidFill>
              <a:latin typeface="Chicago" charset="0"/>
            </a:endParaRPr>
          </a:p>
          <a:p>
            <a:r>
              <a:rPr lang="en-GB" sz="2000" b="1">
                <a:solidFill>
                  <a:srgbClr val="FF0000"/>
                </a:solidFill>
                <a:latin typeface="Chicago" charset="0"/>
              </a:rPr>
              <a:t>Type 1-integration</a:t>
            </a:r>
            <a:r>
              <a:rPr lang="en-GB" sz="2000" b="1">
                <a:solidFill>
                  <a:srgbClr val="000000"/>
                </a:solidFill>
                <a:latin typeface="Chicago" charset="0"/>
              </a:rPr>
              <a:t>.</a:t>
            </a:r>
          </a:p>
          <a:p>
            <a:endParaRPr lang="en-GB" sz="2000" b="1">
              <a:solidFill>
                <a:srgbClr val="000000"/>
              </a:solidFill>
              <a:latin typeface="Chicago" charset="0"/>
            </a:endParaRPr>
          </a:p>
          <a:p>
            <a:r>
              <a:rPr lang="en-GB" sz="2000">
                <a:solidFill>
                  <a:srgbClr val="000000"/>
                </a:solidFill>
                <a:latin typeface="Chicago" charset="0"/>
              </a:rPr>
              <a:t>(2.16)                 1/2R'(i1)  + 1/2 r'(</a:t>
            </a:r>
            <a:r>
              <a:rPr lang="en-GB" sz="2000">
                <a:solidFill>
                  <a:srgbClr val="996633"/>
                </a:solidFill>
                <a:latin typeface="Chicago" charset="0"/>
              </a:rPr>
              <a:t>i1</a:t>
            </a:r>
            <a:r>
              <a:rPr lang="en-GB" sz="2000">
                <a:solidFill>
                  <a:srgbClr val="000000"/>
                </a:solidFill>
                <a:latin typeface="Chicago" charset="0"/>
              </a:rPr>
              <a:t>; </a:t>
            </a:r>
            <a:r>
              <a:rPr lang="en-GB" sz="2000">
                <a:solidFill>
                  <a:schemeClr val="accent2"/>
                </a:solidFill>
                <a:latin typeface="Chicago" charset="0"/>
              </a:rPr>
              <a:t>a1,a2</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(2.17)                1/2 |C'(e1)| + 1/2 |c'(</a:t>
            </a:r>
            <a:r>
              <a:rPr lang="en-GB" sz="2000">
                <a:solidFill>
                  <a:srgbClr val="996633"/>
                </a:solidFill>
                <a:latin typeface="Chicago" charset="0"/>
              </a:rPr>
              <a:t>e1</a:t>
            </a:r>
            <a:r>
              <a:rPr lang="en-GB" sz="2000">
                <a:solidFill>
                  <a:srgbClr val="000000"/>
                </a:solidFill>
                <a:latin typeface="Chicago" charset="0"/>
              </a:rPr>
              <a:t>; </a:t>
            </a:r>
            <a:r>
              <a:rPr lang="en-GB" sz="2000">
                <a:solidFill>
                  <a:schemeClr val="accent2"/>
                </a:solidFill>
                <a:latin typeface="Symbol" pitchFamily="-110" charset="2"/>
              </a:rPr>
              <a:t>F</a:t>
            </a:r>
            <a:r>
              <a:rPr lang="en-GB" sz="2000">
                <a:solidFill>
                  <a:srgbClr val="000000"/>
                </a:solidFill>
                <a:latin typeface="Chicago" charset="0"/>
              </a:rPr>
              <a:t> )|            =     1</a:t>
            </a:r>
          </a:p>
          <a:p>
            <a:endParaRPr lang="en-GB" sz="2000">
              <a:solidFill>
                <a:srgbClr val="000000"/>
              </a:solidFill>
              <a:latin typeface="Chicago" charset="0"/>
            </a:endParaRPr>
          </a:p>
          <a:p>
            <a:r>
              <a:rPr lang="en-GB" sz="2000" b="1">
                <a:solidFill>
                  <a:srgbClr val="FF0000"/>
                </a:solidFill>
                <a:latin typeface="Chicago" charset="0"/>
              </a:rPr>
              <a:t>Type 2-integration.</a:t>
            </a:r>
          </a:p>
          <a:p>
            <a:endParaRPr lang="en-GB" sz="2000" b="1">
              <a:solidFill>
                <a:srgbClr val="000000"/>
              </a:solidFill>
              <a:latin typeface="Chicago" charset="0"/>
            </a:endParaRPr>
          </a:p>
          <a:p>
            <a:r>
              <a:rPr lang="en-GB" sz="2000">
                <a:solidFill>
                  <a:srgbClr val="000000"/>
                </a:solidFill>
                <a:latin typeface="Chicago" charset="0"/>
              </a:rPr>
              <a:t>(2.18)                 1/2R'(i2)  + 1/2 r'(</a:t>
            </a:r>
            <a:r>
              <a:rPr lang="en-GB" sz="2000">
                <a:solidFill>
                  <a:srgbClr val="996633"/>
                </a:solidFill>
                <a:latin typeface="Chicago" charset="0"/>
              </a:rPr>
              <a:t>i2</a:t>
            </a:r>
            <a:r>
              <a:rPr lang="en-GB" sz="2000">
                <a:solidFill>
                  <a:srgbClr val="000000"/>
                </a:solidFill>
                <a:latin typeface="Chicago" charset="0"/>
              </a:rPr>
              <a:t>; </a:t>
            </a:r>
            <a:r>
              <a:rPr lang="en-GB" sz="2000">
                <a:solidFill>
                  <a:schemeClr val="accent2"/>
                </a:solidFill>
                <a:latin typeface="Symbol" pitchFamily="-110" charset="2"/>
              </a:rPr>
              <a:t>F</a:t>
            </a:r>
            <a:r>
              <a:rPr lang="en-GB" sz="2000">
                <a:solidFill>
                  <a:schemeClr val="accent2"/>
                </a:solidFill>
                <a:latin typeface="Chicago" charset="0"/>
              </a:rPr>
              <a:t> </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(2.19)                1/2 |C'(e2)| + 1/2 |c'(</a:t>
            </a:r>
            <a:r>
              <a:rPr lang="en-GB" sz="2000">
                <a:solidFill>
                  <a:srgbClr val="996633"/>
                </a:solidFill>
                <a:latin typeface="Chicago" charset="0"/>
              </a:rPr>
              <a:t>e2</a:t>
            </a:r>
            <a:r>
              <a:rPr lang="en-GB" sz="2000">
                <a:solidFill>
                  <a:srgbClr val="000000"/>
                </a:solidFill>
                <a:latin typeface="Chicago" charset="0"/>
              </a:rPr>
              <a:t>;</a:t>
            </a:r>
            <a:r>
              <a:rPr lang="en-GB" sz="2000">
                <a:solidFill>
                  <a:schemeClr val="accent2"/>
                </a:solidFill>
                <a:latin typeface="Chicago" charset="0"/>
              </a:rPr>
              <a:t>a1,a2</a:t>
            </a:r>
            <a:r>
              <a:rPr lang="en-GB" sz="2000">
                <a:solidFill>
                  <a:srgbClr val="000000"/>
                </a:solidFill>
                <a:latin typeface="Chicago" charset="0"/>
              </a:rPr>
              <a:t>)|       =     1</a:t>
            </a: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28600" y="228600"/>
            <a:ext cx="8382000" cy="6188075"/>
          </a:xfrm>
          <a:prstGeom prst="rect">
            <a:avLst/>
          </a:prstGeom>
          <a:noFill/>
          <a:ln w="9525">
            <a:noFill/>
            <a:miter lim="800000"/>
            <a:headEnd/>
            <a:tailEnd/>
          </a:ln>
        </p:spPr>
        <p:txBody>
          <a:bodyPr>
            <a:prstTxWarp prst="textNoShape">
              <a:avLst/>
            </a:prstTxWarp>
            <a:spAutoFit/>
          </a:bodyPr>
          <a:lstStyle/>
          <a:p>
            <a:r>
              <a:rPr lang="en-GB" sz="2000" b="1" u="sng">
                <a:solidFill>
                  <a:srgbClr val="FF0000"/>
                </a:solidFill>
                <a:latin typeface="Chicago" charset="0"/>
              </a:rPr>
              <a:t>Proposition 1.</a:t>
            </a:r>
            <a:r>
              <a:rPr lang="en-GB" sz="2000">
                <a:solidFill>
                  <a:srgbClr val="000000"/>
                </a:solidFill>
                <a:latin typeface="Chicago" charset="0"/>
              </a:rPr>
              <a:t>  Under any ownership structure there is </a:t>
            </a:r>
            <a:r>
              <a:rPr lang="en-GB" sz="2000">
                <a:solidFill>
                  <a:schemeClr val="accent2"/>
                </a:solidFill>
                <a:latin typeface="Chicago" charset="0"/>
              </a:rPr>
              <a:t>underinvestment in relationship-specific investments</a:t>
            </a:r>
            <a:r>
              <a:rPr lang="en-GB" sz="2000">
                <a:solidFill>
                  <a:srgbClr val="000000"/>
                </a:solidFill>
                <a:latin typeface="Chicago" charset="0"/>
              </a:rPr>
              <a:t>. That is, the investment choices in (2.12) and (2.13) satisfy i &lt; i*, e &lt; e*. </a:t>
            </a:r>
          </a:p>
          <a:p>
            <a:endParaRPr lang="en-GB" sz="2000">
              <a:solidFill>
                <a:srgbClr val="000000"/>
              </a:solidFill>
              <a:latin typeface="Chicago" charset="0"/>
            </a:endParaRPr>
          </a:p>
          <a:p>
            <a:r>
              <a:rPr lang="en-GB" sz="2000" b="1">
                <a:solidFill>
                  <a:srgbClr val="FF0000"/>
                </a:solidFill>
                <a:latin typeface="Chicago" charset="0"/>
              </a:rPr>
              <a:t>Proof</a:t>
            </a:r>
            <a:r>
              <a:rPr lang="en-GB" sz="2000" b="1">
                <a:solidFill>
                  <a:srgbClr val="000000"/>
                </a:solidFill>
                <a:latin typeface="Chicago" charset="0"/>
              </a:rPr>
              <a:t>.</a:t>
            </a:r>
            <a:r>
              <a:rPr lang="en-GB" sz="2000">
                <a:solidFill>
                  <a:srgbClr val="000000"/>
                </a:solidFill>
                <a:latin typeface="Chicago" charset="0"/>
              </a:rPr>
              <a:t> Suppose i,e satisfy (2.12) and (2.13). Then, by (2.2) and (2.3)</a:t>
            </a:r>
          </a:p>
          <a:p>
            <a:endParaRPr lang="en-GB" sz="2000">
              <a:solidFill>
                <a:srgbClr val="000000"/>
              </a:solidFill>
              <a:latin typeface="Chicago" charset="0"/>
            </a:endParaRPr>
          </a:p>
          <a:p>
            <a:r>
              <a:rPr lang="en-GB" sz="2000">
                <a:solidFill>
                  <a:srgbClr val="000000"/>
                </a:solidFill>
                <a:latin typeface="Chicago" charset="0"/>
              </a:rPr>
              <a:t>R'(i)  &gt;  1/2 </a:t>
            </a:r>
            <a:r>
              <a:rPr lang="en-GB" sz="2000">
                <a:solidFill>
                  <a:srgbClr val="FF0000"/>
                </a:solidFill>
                <a:latin typeface="Chicago" charset="0"/>
              </a:rPr>
              <a:t>R'(i)</a:t>
            </a:r>
            <a:r>
              <a:rPr lang="en-GB" sz="2000">
                <a:solidFill>
                  <a:srgbClr val="000000"/>
                </a:solidFill>
                <a:latin typeface="Chicago" charset="0"/>
              </a:rPr>
              <a:t>  +  1/2 r'(i;A)  =  </a:t>
            </a:r>
            <a:r>
              <a:rPr lang="en-GB" sz="2000">
                <a:solidFill>
                  <a:srgbClr val="FF0000"/>
                </a:solidFill>
                <a:latin typeface="Chicago" charset="0"/>
              </a:rPr>
              <a:t>1</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 C'(e)| &gt;  1/2 </a:t>
            </a:r>
            <a:r>
              <a:rPr lang="en-GB" sz="2000">
                <a:solidFill>
                  <a:srgbClr val="FF0000"/>
                </a:solidFill>
                <a:latin typeface="Chicago" charset="0"/>
              </a:rPr>
              <a:t>|C' (e)|</a:t>
            </a:r>
            <a:r>
              <a:rPr lang="en-GB" sz="2000">
                <a:solidFill>
                  <a:srgbClr val="000000"/>
                </a:solidFill>
                <a:latin typeface="Chicago" charset="0"/>
              </a:rPr>
              <a:t> +  1/2 | c'(e;B)|  = </a:t>
            </a:r>
            <a:r>
              <a:rPr lang="en-GB" sz="2000">
                <a:solidFill>
                  <a:srgbClr val="FF0000"/>
                </a:solidFill>
                <a:latin typeface="Chicago" charset="0"/>
              </a:rPr>
              <a:t>1</a:t>
            </a:r>
          </a:p>
          <a:p>
            <a:r>
              <a:rPr lang="en-GB" sz="2000" b="1" u="sng">
                <a:solidFill>
                  <a:srgbClr val="000000"/>
                </a:solidFill>
                <a:latin typeface="Chicago" charset="0"/>
              </a:rPr>
              <a:t> </a:t>
            </a:r>
          </a:p>
          <a:p>
            <a:r>
              <a:rPr lang="en-GB" sz="2000">
                <a:solidFill>
                  <a:srgbClr val="000000"/>
                </a:solidFill>
                <a:latin typeface="Chicago" charset="0"/>
              </a:rPr>
              <a:t>The result follows since R" &lt; 0,   C" &gt; 0.</a:t>
            </a:r>
          </a:p>
          <a:p>
            <a:endParaRPr lang="en-GB" sz="2000">
              <a:solidFill>
                <a:srgbClr val="000000"/>
              </a:solidFill>
              <a:latin typeface="Chicago" charset="0"/>
            </a:endParaRPr>
          </a:p>
          <a:p>
            <a:r>
              <a:rPr lang="en-GB" sz="2000" b="1" u="sng">
                <a:solidFill>
                  <a:srgbClr val="FF0000"/>
                </a:solidFill>
                <a:latin typeface="Chicago" charset="0"/>
              </a:rPr>
              <a:t>Intuition:</a:t>
            </a:r>
            <a:r>
              <a:rPr lang="en-GB" sz="2000">
                <a:solidFill>
                  <a:srgbClr val="000000"/>
                </a:solidFill>
                <a:latin typeface="Chicago" charset="0"/>
              </a:rPr>
              <a:t>  M1's payoff increases by less than R'(i); the remaining gains go to M2. M1 does not take M2 payoffs into account and hence invests too little.</a:t>
            </a:r>
          </a:p>
          <a:p>
            <a:endParaRPr lang="en-GB" sz="2000">
              <a:solidFill>
                <a:srgbClr val="000000"/>
              </a:solidFill>
              <a:latin typeface="Chicago" charset="0"/>
            </a:endParaRPr>
          </a:p>
          <a:p>
            <a:r>
              <a:rPr lang="en-GB" sz="2000">
                <a:solidFill>
                  <a:srgbClr val="000000"/>
                </a:solidFill>
                <a:latin typeface="Chicago" charset="0"/>
              </a:rPr>
              <a:t> </a:t>
            </a:r>
          </a:p>
          <a:p>
            <a:endParaRPr lang="en-GB" sz="2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04800" y="111125"/>
            <a:ext cx="8556625" cy="6797675"/>
          </a:xfrm>
          <a:prstGeom prst="rect">
            <a:avLst/>
          </a:prstGeom>
          <a:noFill/>
          <a:ln w="9525">
            <a:noFill/>
            <a:miter lim="800000"/>
            <a:headEnd/>
            <a:tailEnd/>
          </a:ln>
        </p:spPr>
        <p:txBody>
          <a:bodyPr>
            <a:prstTxWarp prst="textNoShape">
              <a:avLst/>
            </a:prstTxWarp>
            <a:spAutoFit/>
          </a:bodyPr>
          <a:lstStyle/>
          <a:p>
            <a:r>
              <a:rPr lang="en-GB" sz="2000">
                <a:solidFill>
                  <a:srgbClr val="FF0000"/>
                </a:solidFill>
                <a:latin typeface="Chicago" charset="0"/>
              </a:rPr>
              <a:t>1)</a:t>
            </a:r>
            <a:r>
              <a:rPr lang="en-GB" sz="2000">
                <a:solidFill>
                  <a:srgbClr val="000000"/>
                </a:solidFill>
                <a:latin typeface="Chicago" charset="0"/>
              </a:rPr>
              <a:t> All ownership structures imply under-investment.</a:t>
            </a:r>
          </a:p>
          <a:p>
            <a:endParaRPr lang="en-GB" sz="2000">
              <a:solidFill>
                <a:srgbClr val="000000"/>
              </a:solidFill>
              <a:latin typeface="Chicago" charset="0"/>
            </a:endParaRPr>
          </a:p>
          <a:p>
            <a:r>
              <a:rPr lang="en-GB" sz="2000">
                <a:solidFill>
                  <a:srgbClr val="FF0000"/>
                </a:solidFill>
                <a:latin typeface="Chicago" charset="0"/>
              </a:rPr>
              <a:t>2)</a:t>
            </a:r>
            <a:r>
              <a:rPr lang="en-GB" sz="2000">
                <a:solidFill>
                  <a:srgbClr val="000000"/>
                </a:solidFill>
                <a:latin typeface="Chicago" charset="0"/>
              </a:rPr>
              <a:t> Relative to non-integration, type 1 integration raises M1's investment, but lowers M2's.</a:t>
            </a:r>
          </a:p>
          <a:p>
            <a:endParaRPr lang="en-GB" sz="2000">
              <a:solidFill>
                <a:srgbClr val="000000"/>
              </a:solidFill>
              <a:latin typeface="Chicago" charset="0"/>
            </a:endParaRPr>
          </a:p>
          <a:p>
            <a:r>
              <a:rPr lang="en-GB" sz="2000">
                <a:solidFill>
                  <a:srgbClr val="FF0000"/>
                </a:solidFill>
                <a:latin typeface="Chicago" charset="0"/>
              </a:rPr>
              <a:t>3)</a:t>
            </a:r>
            <a:r>
              <a:rPr lang="en-GB" sz="2000">
                <a:solidFill>
                  <a:srgbClr val="000000"/>
                </a:solidFill>
                <a:latin typeface="Chicago" charset="0"/>
              </a:rPr>
              <a:t> Relative to non-integration, type 2 integration raises M2's investment but lowers M1's.</a:t>
            </a:r>
          </a:p>
          <a:p>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 (2.20)                             </a:t>
            </a:r>
            <a:r>
              <a:rPr lang="en-GB" sz="2800">
                <a:solidFill>
                  <a:srgbClr val="000000"/>
                </a:solidFill>
                <a:latin typeface="Chicago" charset="0"/>
              </a:rPr>
              <a:t>i* &gt; i1 </a:t>
            </a:r>
            <a:r>
              <a:rPr lang="it-IT">
                <a:latin typeface="Chicago" charset="0"/>
                <a:sym typeface="Symbol" pitchFamily="-110" charset="2"/>
              </a:rPr>
              <a:t></a:t>
            </a:r>
            <a:r>
              <a:rPr lang="en-GB" sz="2800">
                <a:solidFill>
                  <a:srgbClr val="000000"/>
                </a:solidFill>
                <a:latin typeface="Chicago" charset="0"/>
              </a:rPr>
              <a:t> io </a:t>
            </a:r>
            <a:r>
              <a:rPr lang="it-IT">
                <a:latin typeface="Chicago" charset="0"/>
                <a:sym typeface="Symbol" pitchFamily="-110" charset="2"/>
              </a:rPr>
              <a:t></a:t>
            </a:r>
            <a:r>
              <a:rPr lang="en-GB" sz="2800">
                <a:solidFill>
                  <a:srgbClr val="000000"/>
                </a:solidFill>
                <a:latin typeface="Chicago" charset="0"/>
              </a:rPr>
              <a:t> i2</a:t>
            </a:r>
          </a:p>
          <a:p>
            <a:endParaRPr lang="en-GB" sz="2000">
              <a:solidFill>
                <a:srgbClr val="000000"/>
              </a:solidFill>
              <a:latin typeface="Chicago" charset="0"/>
            </a:endParaRPr>
          </a:p>
          <a:p>
            <a:r>
              <a:rPr lang="en-GB" sz="2000">
                <a:solidFill>
                  <a:srgbClr val="000000"/>
                </a:solidFill>
                <a:latin typeface="Chicago" charset="0"/>
              </a:rPr>
              <a:t> (2.21)                             </a:t>
            </a:r>
            <a:r>
              <a:rPr lang="en-GB" sz="2800">
                <a:solidFill>
                  <a:srgbClr val="000000"/>
                </a:solidFill>
                <a:latin typeface="Chicago" charset="0"/>
              </a:rPr>
              <a:t>e* &gt; e2 </a:t>
            </a:r>
            <a:r>
              <a:rPr lang="it-IT">
                <a:latin typeface="Chicago" charset="0"/>
                <a:sym typeface="Symbol" pitchFamily="-110" charset="2"/>
              </a:rPr>
              <a:t></a:t>
            </a:r>
            <a:r>
              <a:rPr lang="en-GB" sz="2800">
                <a:solidFill>
                  <a:srgbClr val="000000"/>
                </a:solidFill>
                <a:latin typeface="Chicago" charset="0"/>
              </a:rPr>
              <a:t> eo </a:t>
            </a:r>
            <a:r>
              <a:rPr lang="it-IT">
                <a:latin typeface="Chicago" charset="0"/>
                <a:sym typeface="Symbol" pitchFamily="-110" charset="2"/>
              </a:rPr>
              <a:t></a:t>
            </a:r>
            <a:r>
              <a:rPr lang="en-GB" sz="2800">
                <a:solidFill>
                  <a:srgbClr val="000000"/>
                </a:solidFill>
                <a:latin typeface="Chicago" charset="0"/>
              </a:rPr>
              <a:t> e1</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FF0000"/>
                </a:solidFill>
                <a:latin typeface="Chicago" charset="0"/>
              </a:rPr>
              <a:t>Efficient </a:t>
            </a:r>
            <a:r>
              <a:rPr lang="en-GB" sz="2000" i="1">
                <a:solidFill>
                  <a:srgbClr val="FF0000"/>
                </a:solidFill>
                <a:latin typeface="Chicago" charset="0"/>
              </a:rPr>
              <a:t>ex-post </a:t>
            </a:r>
            <a:r>
              <a:rPr lang="en-GB" sz="2000">
                <a:solidFill>
                  <a:srgbClr val="FF0000"/>
                </a:solidFill>
                <a:latin typeface="Chicago" charset="0"/>
              </a:rPr>
              <a:t> bargaining</a:t>
            </a:r>
            <a:r>
              <a:rPr lang="en-GB" sz="2000">
                <a:solidFill>
                  <a:srgbClr val="000000"/>
                </a:solidFill>
                <a:latin typeface="Chicago" charset="0"/>
              </a:rPr>
              <a:t> implies that the total surplus from the relationship is given by:</a:t>
            </a:r>
          </a:p>
          <a:p>
            <a:endParaRPr lang="en-GB" sz="2000">
              <a:solidFill>
                <a:srgbClr val="000000"/>
              </a:solidFill>
              <a:latin typeface="Chicago" charset="0"/>
            </a:endParaRPr>
          </a:p>
          <a:p>
            <a:r>
              <a:rPr lang="en-GB">
                <a:solidFill>
                  <a:srgbClr val="000000"/>
                </a:solidFill>
                <a:latin typeface="Chicago" charset="0"/>
              </a:rPr>
              <a:t>S = R(i) - i - C(e) - e</a:t>
            </a:r>
          </a:p>
          <a:p>
            <a:endParaRPr lang="en-GB" sz="2000">
              <a:solidFill>
                <a:srgbClr val="000000"/>
              </a:solidFill>
              <a:latin typeface="Chicago" charset="0"/>
            </a:endParaRPr>
          </a:p>
          <a:p>
            <a:r>
              <a:rPr lang="en-GB" sz="2000">
                <a:solidFill>
                  <a:srgbClr val="000000"/>
                </a:solidFill>
                <a:latin typeface="Chicago" charset="0"/>
              </a:rPr>
              <a:t>where i and e satisfy the necessary and sufficient Nash bargaining conditions (2.12) and (2.13).</a:t>
            </a:r>
          </a:p>
          <a:p>
            <a:endParaRPr lang="en-GB" sz="2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228600" y="-533400"/>
            <a:ext cx="8686800" cy="7712075"/>
          </a:xfrm>
          <a:prstGeom prst="rect">
            <a:avLst/>
          </a:prstGeom>
          <a:noFill/>
          <a:ln w="9525">
            <a:noFill/>
            <a:miter lim="800000"/>
            <a:headEnd/>
            <a:tailEnd/>
          </a:ln>
        </p:spPr>
        <p:txBody>
          <a:bodyPr>
            <a:prstTxWarp prst="textNoShape">
              <a:avLst/>
            </a:prstTxWarp>
            <a:spAutoFit/>
          </a:bodyPr>
          <a:lstStyle/>
          <a:p>
            <a:r>
              <a:rPr lang="en-GB" sz="2000" b="1">
                <a:solidFill>
                  <a:srgbClr val="000000"/>
                </a:solidFill>
                <a:latin typeface="Chicago" charset="0"/>
              </a:rPr>
              <a:t> </a:t>
            </a:r>
            <a:r>
              <a:rPr lang="en-GB" sz="2000">
                <a:solidFill>
                  <a:srgbClr val="000000"/>
                </a:solidFill>
                <a:latin typeface="Chicago" charset="0"/>
              </a:rPr>
              <a:t> </a:t>
            </a:r>
          </a:p>
          <a:p>
            <a:endParaRPr lang="en-GB" sz="2000">
              <a:solidFill>
                <a:srgbClr val="000000"/>
              </a:solidFill>
              <a:latin typeface="Chicago" charset="0"/>
            </a:endParaRPr>
          </a:p>
          <a:p>
            <a:r>
              <a:rPr lang="en-GB" sz="2000" b="1">
                <a:solidFill>
                  <a:srgbClr val="FF0000"/>
                </a:solidFill>
                <a:latin typeface="Chicago" charset="0"/>
              </a:rPr>
              <a:t>The ex-ante choice of the ownership structure</a:t>
            </a:r>
            <a:r>
              <a:rPr lang="en-GB" sz="2000">
                <a:solidFill>
                  <a:srgbClr val="FF0000"/>
                </a:solidFill>
                <a:latin typeface="Chicago" charset="0"/>
              </a:rPr>
              <a:t>.</a:t>
            </a:r>
          </a:p>
          <a:p>
            <a:r>
              <a:rPr lang="en-GB" sz="2000">
                <a:solidFill>
                  <a:srgbClr val="000000"/>
                </a:solidFill>
                <a:latin typeface="Chicago" charset="0"/>
              </a:rPr>
              <a:t>Simply compare the total surplus from the various arrangements:</a:t>
            </a:r>
          </a:p>
          <a:p>
            <a:endParaRPr lang="en-GB" sz="2000">
              <a:solidFill>
                <a:srgbClr val="000000"/>
              </a:solidFill>
              <a:latin typeface="Chicago" charset="0"/>
            </a:endParaRPr>
          </a:p>
          <a:p>
            <a:r>
              <a:rPr lang="en-GB" sz="2000">
                <a:solidFill>
                  <a:srgbClr val="000000"/>
                </a:solidFill>
                <a:latin typeface="Chicago" charset="0"/>
              </a:rPr>
              <a:t>So = R(io) - io - C(eo) - eo</a:t>
            </a:r>
          </a:p>
          <a:p>
            <a:endParaRPr lang="en-GB" sz="2000">
              <a:solidFill>
                <a:srgbClr val="000000"/>
              </a:solidFill>
              <a:latin typeface="Chicago" charset="0"/>
            </a:endParaRPr>
          </a:p>
          <a:p>
            <a:r>
              <a:rPr lang="en-GB" sz="2000">
                <a:solidFill>
                  <a:srgbClr val="000000"/>
                </a:solidFill>
                <a:latin typeface="Chicago" charset="0"/>
              </a:rPr>
              <a:t>S1 = R(i1) - i1 - C(e1) - e1                     (2.23)</a:t>
            </a:r>
          </a:p>
          <a:p>
            <a:endParaRPr lang="en-GB" sz="2000">
              <a:solidFill>
                <a:srgbClr val="000000"/>
              </a:solidFill>
              <a:latin typeface="Chicago" charset="0"/>
            </a:endParaRPr>
          </a:p>
          <a:p>
            <a:r>
              <a:rPr lang="en-GB" sz="2000">
                <a:solidFill>
                  <a:srgbClr val="000000"/>
                </a:solidFill>
                <a:latin typeface="Chicago" charset="0"/>
              </a:rPr>
              <a:t>S2 = R(i2) - i2 - C(e2) - e2</a:t>
            </a:r>
          </a:p>
          <a:p>
            <a:endParaRPr lang="en-GB" sz="2000">
              <a:solidFill>
                <a:srgbClr val="000000"/>
              </a:solidFill>
              <a:latin typeface="Chicago" charset="0"/>
            </a:endParaRPr>
          </a:p>
          <a:p>
            <a:r>
              <a:rPr lang="en-GB" sz="2000">
                <a:solidFill>
                  <a:schemeClr val="accent2"/>
                </a:solidFill>
                <a:latin typeface="Chicago" charset="0"/>
              </a:rPr>
              <a:t>The theory predicts that the ownership structure that yields the highest value of S will be chosen in equilibrium</a:t>
            </a:r>
            <a:r>
              <a:rPr lang="en-GB" sz="2000">
                <a:solidFill>
                  <a:srgbClr val="000000"/>
                </a:solidFill>
                <a:latin typeface="Chicago" charset="0"/>
              </a:rPr>
              <a:t>.</a:t>
            </a:r>
          </a:p>
          <a:p>
            <a:r>
              <a:rPr lang="en-GB" sz="2000" b="1">
                <a:solidFill>
                  <a:srgbClr val="FF0000"/>
                </a:solidFill>
                <a:latin typeface="Chicago" charset="0"/>
              </a:rPr>
              <a:t>Example:</a:t>
            </a:r>
            <a:r>
              <a:rPr lang="en-GB" sz="2000" b="1">
                <a:solidFill>
                  <a:srgbClr val="000000"/>
                </a:solidFill>
                <a:latin typeface="Chicago" charset="0"/>
              </a:rPr>
              <a:t> </a:t>
            </a:r>
            <a:r>
              <a:rPr lang="en-GB" sz="2000">
                <a:solidFill>
                  <a:srgbClr val="000000"/>
                </a:solidFill>
                <a:latin typeface="Chicago" charset="0"/>
              </a:rPr>
              <a:t>If at the starting point of their relationship M1 owns a1 and M2 owns a2, and S1 &gt; Max(So S2),</a:t>
            </a:r>
          </a:p>
          <a:p>
            <a:r>
              <a:rPr lang="en-GB" sz="2000">
                <a:solidFill>
                  <a:srgbClr val="000000"/>
                </a:solidFill>
                <a:latin typeface="Chicago" charset="0"/>
              </a:rPr>
              <a:t>then M1 will buy a2 from M2 at some price that will make both better off. </a:t>
            </a:r>
          </a:p>
          <a:p>
            <a:r>
              <a:rPr lang="en-GB" sz="2000" b="1">
                <a:solidFill>
                  <a:srgbClr val="FF0000"/>
                </a:solidFill>
                <a:latin typeface="Chicago" charset="0"/>
              </a:rPr>
              <a:t>Remark:</a:t>
            </a:r>
            <a:r>
              <a:rPr lang="en-GB" sz="2000" b="1">
                <a:solidFill>
                  <a:srgbClr val="000000"/>
                </a:solidFill>
                <a:latin typeface="Chicago" charset="0"/>
              </a:rPr>
              <a:t> </a:t>
            </a:r>
            <a:r>
              <a:rPr lang="en-GB" sz="2000">
                <a:solidFill>
                  <a:srgbClr val="000000"/>
                </a:solidFill>
                <a:latin typeface="Chicago" charset="0"/>
              </a:rPr>
              <a:t>Any change in ownership structure that increases r'(i</a:t>
            </a:r>
            <a:r>
              <a:rPr lang="en-GB" sz="2000" b="1">
                <a:solidFill>
                  <a:srgbClr val="000000"/>
                </a:solidFill>
                <a:latin typeface="Chicago" charset="0"/>
              </a:rPr>
              <a:t>.</a:t>
            </a:r>
            <a:r>
              <a:rPr lang="en-GB" sz="2000">
                <a:solidFill>
                  <a:srgbClr val="000000"/>
                </a:solidFill>
                <a:latin typeface="Chicago" charset="0"/>
              </a:rPr>
              <a:t>)) (resp. increases |c'(e; </a:t>
            </a:r>
            <a:r>
              <a:rPr lang="en-GB" sz="2000" b="1">
                <a:solidFill>
                  <a:srgbClr val="000000"/>
                </a:solidFill>
                <a:latin typeface="Chicago" charset="0"/>
              </a:rPr>
              <a:t>.</a:t>
            </a:r>
            <a:r>
              <a:rPr lang="en-GB" sz="2000">
                <a:solidFill>
                  <a:srgbClr val="000000"/>
                </a:solidFill>
                <a:latin typeface="Chicago" charset="0"/>
              </a:rPr>
              <a:t>)|) without decreasing |c'(e; </a:t>
            </a:r>
            <a:r>
              <a:rPr lang="en-GB" sz="2000" b="1">
                <a:solidFill>
                  <a:srgbClr val="000000"/>
                </a:solidFill>
                <a:latin typeface="Chicago" charset="0"/>
              </a:rPr>
              <a:t>.</a:t>
            </a:r>
            <a:r>
              <a:rPr lang="en-GB" sz="2000">
                <a:solidFill>
                  <a:srgbClr val="000000"/>
                </a:solidFill>
                <a:latin typeface="Chicago" charset="0"/>
              </a:rPr>
              <a:t>)| (resp. decreasing r'(i; )) or, more generally that increases i or e without decreasing the other moves the parties closer to the first best.</a:t>
            </a:r>
          </a:p>
          <a:p>
            <a:endParaRPr lang="en-GB" sz="2000">
              <a:solidFill>
                <a:srgbClr val="000000"/>
              </a:solidFill>
              <a:latin typeface="Chicago" charset="0"/>
            </a:endParaRPr>
          </a:p>
          <a:p>
            <a:endParaRPr lang="en-GB" sz="2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230188" y="130175"/>
            <a:ext cx="8913812" cy="6188075"/>
          </a:xfrm>
          <a:prstGeom prst="rect">
            <a:avLst/>
          </a:prstGeom>
          <a:noFill/>
          <a:ln w="9525">
            <a:noFill/>
            <a:miter lim="800000"/>
            <a:headEnd/>
            <a:tailEnd/>
          </a:ln>
        </p:spPr>
        <p:txBody>
          <a:bodyPr>
            <a:prstTxWarp prst="textNoShape">
              <a:avLst/>
            </a:prstTxWarp>
            <a:spAutoFit/>
          </a:bodyPr>
          <a:lstStyle/>
          <a:p>
            <a:r>
              <a:rPr lang="en-GB" sz="2000" b="1">
                <a:solidFill>
                  <a:srgbClr val="FF0000"/>
                </a:solidFill>
                <a:latin typeface="Chicago" charset="0"/>
              </a:rPr>
              <a:t>Definition 3.</a:t>
            </a:r>
            <a:r>
              <a:rPr lang="en-GB" sz="2000" b="1">
                <a:solidFill>
                  <a:srgbClr val="000000"/>
                </a:solidFill>
                <a:latin typeface="Chicago" charset="0"/>
              </a:rPr>
              <a:t> </a:t>
            </a:r>
            <a:r>
              <a:rPr lang="en-GB" sz="2000">
                <a:solidFill>
                  <a:srgbClr val="000000"/>
                </a:solidFill>
                <a:latin typeface="Chicago" charset="0"/>
              </a:rPr>
              <a:t>Assets a1 and a2 are </a:t>
            </a:r>
            <a:r>
              <a:rPr lang="en-GB" sz="2000">
                <a:solidFill>
                  <a:schemeClr val="hlink"/>
                </a:solidFill>
                <a:latin typeface="Chicago" charset="0"/>
              </a:rPr>
              <a:t>independent</a:t>
            </a:r>
            <a:r>
              <a:rPr lang="en-GB" sz="2000">
                <a:solidFill>
                  <a:srgbClr val="000000"/>
                </a:solidFill>
                <a:latin typeface="Chicago" charset="0"/>
              </a:rPr>
              <a:t> if </a:t>
            </a:r>
          </a:p>
          <a:p>
            <a:r>
              <a:rPr lang="en-GB" sz="2000">
                <a:solidFill>
                  <a:srgbClr val="000000"/>
                </a:solidFill>
                <a:latin typeface="Chicago" charset="0"/>
              </a:rPr>
              <a:t>r'(i; a1,a2) = r'(i; a1) and c'(e;a1,a2) = c'(e;a1).</a:t>
            </a:r>
          </a:p>
          <a:p>
            <a:endParaRPr lang="en-GB" sz="2000">
              <a:solidFill>
                <a:srgbClr val="000000"/>
              </a:solidFill>
              <a:latin typeface="Chicago" charset="0"/>
            </a:endParaRPr>
          </a:p>
          <a:p>
            <a:r>
              <a:rPr lang="en-GB" sz="2000" b="1">
                <a:solidFill>
                  <a:schemeClr val="accent2"/>
                </a:solidFill>
                <a:latin typeface="Chicago" charset="0"/>
              </a:rPr>
              <a:t>Intuition:</a:t>
            </a:r>
            <a:r>
              <a:rPr lang="en-GB" sz="2000" b="1">
                <a:solidFill>
                  <a:srgbClr val="000000"/>
                </a:solidFill>
                <a:latin typeface="Chicago" charset="0"/>
              </a:rPr>
              <a:t>  </a:t>
            </a:r>
            <a:r>
              <a:rPr lang="en-GB" sz="2000">
                <a:solidFill>
                  <a:srgbClr val="996633"/>
                </a:solidFill>
                <a:latin typeface="Chicago" charset="0"/>
              </a:rPr>
              <a:t>Independent assets should be owned separately</a:t>
            </a:r>
            <a:r>
              <a:rPr lang="en-GB" sz="2000">
                <a:solidFill>
                  <a:srgbClr val="000000"/>
                </a:solidFill>
                <a:latin typeface="Chicago" charset="0"/>
              </a:rPr>
              <a:t> because with respect to no-integration concentrating ownership of independent assets does not increase the investment of the owner while it reduces the incentive to invest of the non-owner.</a:t>
            </a:r>
          </a:p>
          <a:p>
            <a:endParaRPr lang="en-GB" sz="2000"/>
          </a:p>
          <a:p>
            <a:endParaRPr lang="en-GB" sz="2000" b="1">
              <a:solidFill>
                <a:srgbClr val="000000"/>
              </a:solidFill>
              <a:latin typeface="Chicago" charset="0"/>
            </a:endParaRPr>
          </a:p>
          <a:p>
            <a:r>
              <a:rPr lang="en-GB" sz="2000" b="1">
                <a:solidFill>
                  <a:srgbClr val="FF0000"/>
                </a:solidFill>
                <a:latin typeface="Chicago" charset="0"/>
              </a:rPr>
              <a:t>Definition 4.</a:t>
            </a:r>
            <a:r>
              <a:rPr lang="en-GB" sz="2000" b="1">
                <a:solidFill>
                  <a:srgbClr val="000000"/>
                </a:solidFill>
                <a:latin typeface="Chicago" charset="0"/>
              </a:rPr>
              <a:t> </a:t>
            </a:r>
            <a:r>
              <a:rPr lang="en-GB" sz="2000">
                <a:solidFill>
                  <a:srgbClr val="000000"/>
                </a:solidFill>
                <a:latin typeface="Chicago" charset="0"/>
              </a:rPr>
              <a:t>Assets a1 and a2 are </a:t>
            </a:r>
            <a:r>
              <a:rPr lang="en-GB" sz="2000" i="1">
                <a:solidFill>
                  <a:schemeClr val="hlink"/>
                </a:solidFill>
                <a:latin typeface="Chicago" charset="0"/>
              </a:rPr>
              <a:t>strictly complementary</a:t>
            </a:r>
            <a:r>
              <a:rPr lang="en-GB" sz="2000" i="1">
                <a:solidFill>
                  <a:srgbClr val="000000"/>
                </a:solidFill>
                <a:latin typeface="Chicago" charset="0"/>
              </a:rPr>
              <a:t> </a:t>
            </a:r>
            <a:r>
              <a:rPr lang="en-GB" sz="2000">
                <a:solidFill>
                  <a:srgbClr val="000000"/>
                </a:solidFill>
                <a:latin typeface="Chicago" charset="0"/>
              </a:rPr>
              <a:t>if either r'(i;a1)  = r'(i; </a:t>
            </a:r>
            <a:r>
              <a:rPr lang="en-GB" sz="2000">
                <a:solidFill>
                  <a:srgbClr val="000000"/>
                </a:solidFill>
                <a:latin typeface="Symbol" pitchFamily="-110" charset="2"/>
              </a:rPr>
              <a:t>F</a:t>
            </a:r>
            <a:r>
              <a:rPr lang="en-GB" sz="2000">
                <a:solidFill>
                  <a:srgbClr val="000000"/>
                </a:solidFill>
                <a:latin typeface="Chicago" charset="0"/>
              </a:rPr>
              <a:t> ) or c'(i;a2) =   c'(e; </a:t>
            </a:r>
            <a:r>
              <a:rPr lang="en-GB" sz="2000">
                <a:solidFill>
                  <a:srgbClr val="000000"/>
                </a:solidFill>
                <a:latin typeface="Symbol" pitchFamily="-110" charset="2"/>
              </a:rPr>
              <a:t>F</a:t>
            </a:r>
            <a:r>
              <a:rPr lang="en-GB" sz="2000">
                <a:solidFill>
                  <a:srgbClr val="000000"/>
                </a:solidFill>
                <a:latin typeface="Chicago" charset="0"/>
              </a:rPr>
              <a:t> ). </a:t>
            </a:r>
          </a:p>
          <a:p>
            <a:endParaRPr lang="en-GB" sz="2000" b="1">
              <a:solidFill>
                <a:srgbClr val="000000"/>
              </a:solidFill>
              <a:latin typeface="Chicago" charset="0"/>
            </a:endParaRPr>
          </a:p>
          <a:p>
            <a:r>
              <a:rPr lang="en-GB" sz="2000" b="1">
                <a:solidFill>
                  <a:schemeClr val="accent2"/>
                </a:solidFill>
                <a:latin typeface="Chicago" charset="0"/>
              </a:rPr>
              <a:t>Intuition:</a:t>
            </a:r>
            <a:r>
              <a:rPr lang="en-GB" sz="2000" b="1">
                <a:solidFill>
                  <a:srgbClr val="000000"/>
                </a:solidFill>
                <a:latin typeface="Chicago" charset="0"/>
              </a:rPr>
              <a:t>  </a:t>
            </a:r>
            <a:r>
              <a:rPr lang="en-GB" sz="2000">
                <a:solidFill>
                  <a:srgbClr val="996633"/>
                </a:solidFill>
                <a:latin typeface="Chicago" charset="0"/>
              </a:rPr>
              <a:t>Complementary assets should be owned together</a:t>
            </a:r>
            <a:r>
              <a:rPr lang="en-GB" sz="2000">
                <a:solidFill>
                  <a:srgbClr val="000000"/>
                </a:solidFill>
                <a:latin typeface="Chicago" charset="0"/>
              </a:rPr>
              <a:t> because with respect to non-integration concentrating the ownership of complementary assets increases marginal return from investment of the owner without decreasing the incentive to invest of the non-owner.</a:t>
            </a:r>
          </a:p>
          <a:p>
            <a:endParaRPr lang="en-GB" sz="20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519113" y="306388"/>
            <a:ext cx="8396287" cy="6308725"/>
          </a:xfrm>
          <a:prstGeom prst="rect">
            <a:avLst/>
          </a:prstGeom>
          <a:noFill/>
          <a:ln w="9525">
            <a:noFill/>
            <a:miter lim="800000"/>
            <a:headEnd/>
            <a:tailEnd/>
          </a:ln>
        </p:spPr>
        <p:txBody>
          <a:bodyPr>
            <a:prstTxWarp prst="textNoShape">
              <a:avLst/>
            </a:prstTxWarp>
            <a:spAutoFit/>
          </a:bodyPr>
          <a:lstStyle/>
          <a:p>
            <a:r>
              <a:rPr lang="en-GB" sz="2000" b="1">
                <a:solidFill>
                  <a:srgbClr val="FF0000"/>
                </a:solidFill>
                <a:latin typeface="Chicago" charset="0"/>
              </a:rPr>
              <a:t>Proposition 2(C) </a:t>
            </a:r>
            <a:r>
              <a:rPr lang="en-GB" sz="2000">
                <a:solidFill>
                  <a:srgbClr val="FF0000"/>
                </a:solidFill>
                <a:latin typeface="Chicago" charset="0"/>
              </a:rPr>
              <a:t>If assets a1 and a2 are independent, then non integration is optimal.</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chemeClr val="accent2"/>
                </a:solidFill>
                <a:latin typeface="Chicago" charset="0"/>
              </a:rPr>
              <a:t>Proof</a:t>
            </a:r>
            <a:r>
              <a:rPr lang="en-GB" sz="2000">
                <a:solidFill>
                  <a:srgbClr val="000000"/>
                </a:solidFill>
                <a:latin typeface="Chicago" charset="0"/>
              </a:rPr>
              <a:t>.  Because of the definition of independence the solution to:</a:t>
            </a:r>
          </a:p>
          <a:p>
            <a:endParaRPr lang="en-GB" sz="2000">
              <a:solidFill>
                <a:srgbClr val="000000"/>
              </a:solidFill>
              <a:latin typeface="Chicago" charset="0"/>
            </a:endParaRPr>
          </a:p>
          <a:p>
            <a:r>
              <a:rPr lang="en-GB" sz="2000">
                <a:solidFill>
                  <a:srgbClr val="000000"/>
                </a:solidFill>
                <a:latin typeface="Chicago" charset="0"/>
              </a:rPr>
              <a:t>(2.14)                 1/2R'(io)  + 1/2 r'(io, a1)           =    1</a:t>
            </a:r>
          </a:p>
          <a:p>
            <a:r>
              <a:rPr lang="en-GB" sz="2000">
                <a:solidFill>
                  <a:srgbClr val="000000"/>
                </a:solidFill>
                <a:latin typeface="Chicago" charset="0"/>
              </a:rPr>
              <a:t> </a:t>
            </a:r>
          </a:p>
          <a:p>
            <a:r>
              <a:rPr lang="en-GB" sz="2000">
                <a:solidFill>
                  <a:srgbClr val="000000"/>
                </a:solidFill>
                <a:latin typeface="Chicago" charset="0"/>
              </a:rPr>
              <a:t>(2.16)                 1/2R'(i1)  + 1/2 r'(i1; a1,a2)       =    1</a:t>
            </a:r>
          </a:p>
          <a:p>
            <a:endParaRPr lang="en-GB" sz="2000">
              <a:solidFill>
                <a:srgbClr val="000000"/>
              </a:solidFill>
              <a:latin typeface="Chicago" charset="0"/>
            </a:endParaRPr>
          </a:p>
          <a:p>
            <a:r>
              <a:rPr lang="en-GB" sz="2000">
                <a:solidFill>
                  <a:srgbClr val="000000"/>
                </a:solidFill>
                <a:latin typeface="Chicago" charset="0"/>
              </a:rPr>
              <a:t>is the same; that is </a:t>
            </a:r>
            <a:r>
              <a:rPr lang="en-GB" sz="2000">
                <a:solidFill>
                  <a:schemeClr val="accent2"/>
                </a:solidFill>
                <a:latin typeface="Chicago" charset="0"/>
              </a:rPr>
              <a:t>i1 = io</a:t>
            </a:r>
            <a:r>
              <a:rPr lang="en-GB" sz="2000">
                <a:solidFill>
                  <a:srgbClr val="000000"/>
                </a:solidFill>
                <a:latin typeface="Chicago" charset="0"/>
              </a:rPr>
              <a:t>. Since </a:t>
            </a:r>
            <a:r>
              <a:rPr lang="en-GB" sz="2000">
                <a:solidFill>
                  <a:schemeClr val="accent2"/>
                </a:solidFill>
                <a:latin typeface="Chicago" charset="0"/>
              </a:rPr>
              <a:t>e1 </a:t>
            </a:r>
            <a:r>
              <a:rPr lang="it-IT">
                <a:solidFill>
                  <a:schemeClr val="accent2"/>
                </a:solidFill>
                <a:latin typeface="Chicago" charset="0"/>
                <a:sym typeface="Symbol" pitchFamily="-110" charset="2"/>
              </a:rPr>
              <a:t></a:t>
            </a:r>
            <a:r>
              <a:rPr lang="en-GB" sz="2000">
                <a:solidFill>
                  <a:schemeClr val="accent2"/>
                </a:solidFill>
                <a:latin typeface="Chicago" charset="0"/>
              </a:rPr>
              <a:t> eo</a:t>
            </a:r>
            <a:r>
              <a:rPr lang="en-GB" sz="2000">
                <a:solidFill>
                  <a:srgbClr val="000000"/>
                </a:solidFill>
                <a:latin typeface="Chicago" charset="0"/>
              </a:rPr>
              <a:t> non-integration dominates type 1 integration. Also, the solutions to:</a:t>
            </a:r>
          </a:p>
          <a:p>
            <a:endParaRPr lang="en-GB" sz="2000">
              <a:solidFill>
                <a:srgbClr val="000000"/>
              </a:solidFill>
              <a:latin typeface="Chicago" charset="0"/>
            </a:endParaRPr>
          </a:p>
          <a:p>
            <a:r>
              <a:rPr lang="en-GB" sz="2000">
                <a:solidFill>
                  <a:srgbClr val="000000"/>
                </a:solidFill>
                <a:latin typeface="Chicago" charset="0"/>
              </a:rPr>
              <a:t>(2.15)                1/2 |C'(eo)| + 1/2 |c'(eo; a2)|   =     1</a:t>
            </a:r>
          </a:p>
          <a:p>
            <a:endParaRPr lang="en-GB" sz="2000">
              <a:solidFill>
                <a:srgbClr val="000000"/>
              </a:solidFill>
              <a:latin typeface="Chicago" charset="0"/>
            </a:endParaRPr>
          </a:p>
          <a:p>
            <a:r>
              <a:rPr lang="en-GB" sz="2000">
                <a:solidFill>
                  <a:srgbClr val="000000"/>
                </a:solidFill>
                <a:latin typeface="Chicago" charset="0"/>
              </a:rPr>
              <a:t>(2.19)                1/2 |C'(e2)| + 1/2 |c'(e2;a1,a2)|   =     1</a:t>
            </a:r>
          </a:p>
          <a:p>
            <a:endParaRPr lang="en-GB" sz="2000">
              <a:solidFill>
                <a:srgbClr val="000000"/>
              </a:solidFill>
              <a:latin typeface="Chicago" charset="0"/>
            </a:endParaRPr>
          </a:p>
          <a:p>
            <a:r>
              <a:rPr lang="en-GB" sz="2000">
                <a:solidFill>
                  <a:srgbClr val="000000"/>
                </a:solidFill>
                <a:latin typeface="Chicago" charset="0"/>
              </a:rPr>
              <a:t>are the same; that is </a:t>
            </a:r>
            <a:r>
              <a:rPr lang="en-GB" sz="2000">
                <a:solidFill>
                  <a:schemeClr val="accent2"/>
                </a:solidFill>
                <a:latin typeface="Chicago" charset="0"/>
              </a:rPr>
              <a:t>eo = e2</a:t>
            </a:r>
            <a:r>
              <a:rPr lang="en-GB" sz="2000">
                <a:solidFill>
                  <a:srgbClr val="000000"/>
                </a:solidFill>
                <a:latin typeface="Chicago" charset="0"/>
              </a:rPr>
              <a:t>. Since </a:t>
            </a:r>
            <a:r>
              <a:rPr lang="en-GB" sz="2000">
                <a:solidFill>
                  <a:schemeClr val="accent2"/>
                </a:solidFill>
                <a:latin typeface="Chicago" charset="0"/>
              </a:rPr>
              <a:t>i2 </a:t>
            </a:r>
            <a:r>
              <a:rPr lang="it-IT">
                <a:solidFill>
                  <a:schemeClr val="accent2"/>
                </a:solidFill>
                <a:latin typeface="Chicago" charset="0"/>
                <a:sym typeface="Symbol" pitchFamily="-110" charset="2"/>
              </a:rPr>
              <a:t></a:t>
            </a:r>
            <a:r>
              <a:rPr lang="en-GB" sz="2000">
                <a:solidFill>
                  <a:schemeClr val="accent2"/>
                </a:solidFill>
                <a:latin typeface="Chicago" charset="0"/>
              </a:rPr>
              <a:t> io</a:t>
            </a:r>
            <a:r>
              <a:rPr lang="en-GB" sz="2000">
                <a:solidFill>
                  <a:srgbClr val="000000"/>
                </a:solidFill>
                <a:latin typeface="Chicago" charset="0"/>
              </a:rPr>
              <a:t> non-integration dominates also type 2 integration.</a:t>
            </a:r>
          </a:p>
          <a:p>
            <a:endParaRPr lang="en-GB" sz="2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28600" y="273050"/>
            <a:ext cx="8661400" cy="6369050"/>
          </a:xfrm>
          <a:prstGeom prst="rect">
            <a:avLst/>
          </a:prstGeom>
          <a:noFill/>
          <a:ln w="9525">
            <a:noFill/>
            <a:miter lim="800000"/>
            <a:headEnd/>
            <a:tailEnd/>
          </a:ln>
        </p:spPr>
        <p:txBody>
          <a:bodyPr>
            <a:prstTxWarp prst="textNoShape">
              <a:avLst/>
            </a:prstTxWarp>
            <a:spAutoFit/>
          </a:bodyPr>
          <a:lstStyle/>
          <a:p>
            <a:r>
              <a:rPr lang="en-GB" sz="2000" b="1">
                <a:solidFill>
                  <a:srgbClr val="FF0000"/>
                </a:solidFill>
                <a:latin typeface="Chicago" charset="0"/>
              </a:rPr>
              <a:t>Proposition 2 (D) </a:t>
            </a:r>
            <a:r>
              <a:rPr lang="en-GB" sz="2000">
                <a:solidFill>
                  <a:srgbClr val="FF0000"/>
                </a:solidFill>
                <a:latin typeface="Chicago" charset="0"/>
              </a:rPr>
              <a:t>If assets a1 and a2 are strictly complementary, then some form of integration is optimal.</a:t>
            </a:r>
          </a:p>
          <a:p>
            <a:endParaRPr lang="en-GB" sz="2000">
              <a:solidFill>
                <a:srgbClr val="000000"/>
              </a:solidFill>
              <a:latin typeface="Chicago" charset="0"/>
            </a:endParaRPr>
          </a:p>
          <a:p>
            <a:r>
              <a:rPr lang="en-GB" sz="2000">
                <a:solidFill>
                  <a:schemeClr val="accent2"/>
                </a:solidFill>
                <a:latin typeface="Chicago" charset="0"/>
              </a:rPr>
              <a:t>Proof</a:t>
            </a:r>
            <a:r>
              <a:rPr lang="en-GB" sz="2000">
                <a:solidFill>
                  <a:srgbClr val="000000"/>
                </a:solidFill>
                <a:latin typeface="Chicago" charset="0"/>
              </a:rPr>
              <a:t>: Suppose first that:</a:t>
            </a:r>
          </a:p>
          <a:p>
            <a:r>
              <a:rPr lang="en-GB" sz="2000">
                <a:solidFill>
                  <a:srgbClr val="000000"/>
                </a:solidFill>
                <a:latin typeface="Chicago" charset="0"/>
              </a:rPr>
              <a:t> 				</a:t>
            </a:r>
            <a:r>
              <a:rPr lang="en-GB" sz="2000">
                <a:solidFill>
                  <a:schemeClr val="hlink"/>
                </a:solidFill>
                <a:latin typeface="Chicago" charset="0"/>
              </a:rPr>
              <a:t>r'(i;a1)  = r'(i; </a:t>
            </a:r>
            <a:r>
              <a:rPr lang="en-GB" sz="2000">
                <a:solidFill>
                  <a:schemeClr val="hlink"/>
                </a:solidFill>
                <a:latin typeface="Symbol" pitchFamily="-110" charset="2"/>
              </a:rPr>
              <a:t>F</a:t>
            </a:r>
            <a:r>
              <a:rPr lang="en-GB" sz="2000">
                <a:solidFill>
                  <a:schemeClr val="hlink"/>
                </a:solidFill>
                <a:latin typeface="Chicago" charset="0"/>
              </a:rPr>
              <a:t>)</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Then the solutions to</a:t>
            </a:r>
          </a:p>
          <a:p>
            <a:endParaRPr lang="en-GB" sz="2000">
              <a:solidFill>
                <a:srgbClr val="000000"/>
              </a:solidFill>
              <a:latin typeface="Chicago" charset="0"/>
            </a:endParaRPr>
          </a:p>
          <a:p>
            <a:r>
              <a:rPr lang="en-GB" sz="2000">
                <a:solidFill>
                  <a:srgbClr val="000000"/>
                </a:solidFill>
                <a:latin typeface="Chicago" charset="0"/>
              </a:rPr>
              <a:t>(2.14)                 1/2R'(io)  + 1/2 r'(io, a1)           =    1</a:t>
            </a:r>
          </a:p>
          <a:p>
            <a:endParaRPr lang="en-GB" sz="2000">
              <a:solidFill>
                <a:srgbClr val="000000"/>
              </a:solidFill>
              <a:latin typeface="Chicago" charset="0"/>
            </a:endParaRPr>
          </a:p>
          <a:p>
            <a:r>
              <a:rPr lang="en-GB" sz="2000">
                <a:solidFill>
                  <a:srgbClr val="000000"/>
                </a:solidFill>
                <a:latin typeface="Chicago" charset="0"/>
              </a:rPr>
              <a:t>and</a:t>
            </a:r>
          </a:p>
          <a:p>
            <a:endParaRPr lang="en-GB" sz="2000">
              <a:solidFill>
                <a:srgbClr val="000000"/>
              </a:solidFill>
              <a:latin typeface="Chicago" charset="0"/>
            </a:endParaRPr>
          </a:p>
          <a:p>
            <a:r>
              <a:rPr lang="en-GB" sz="2000">
                <a:solidFill>
                  <a:srgbClr val="000000"/>
                </a:solidFill>
                <a:latin typeface="Chicago" charset="0"/>
              </a:rPr>
              <a:t> (2.18)                 1/2R'(i2)  + 1/2 r'(i2; </a:t>
            </a:r>
            <a:r>
              <a:rPr lang="en-GB" sz="2000">
                <a:solidFill>
                  <a:srgbClr val="000000"/>
                </a:solidFill>
                <a:latin typeface="Symbol" pitchFamily="-110" charset="2"/>
              </a:rPr>
              <a:t>F</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are the same; that is </a:t>
            </a:r>
            <a:r>
              <a:rPr lang="en-GB" sz="2000">
                <a:solidFill>
                  <a:schemeClr val="accent2"/>
                </a:solidFill>
                <a:latin typeface="Chicago" charset="0"/>
              </a:rPr>
              <a:t>io = i2</a:t>
            </a:r>
            <a:r>
              <a:rPr lang="en-GB" sz="2000">
                <a:solidFill>
                  <a:srgbClr val="000000"/>
                </a:solidFill>
                <a:latin typeface="Chicago" charset="0"/>
              </a:rPr>
              <a:t>. Since </a:t>
            </a:r>
            <a:r>
              <a:rPr lang="en-GB" sz="2000">
                <a:solidFill>
                  <a:schemeClr val="accent2"/>
                </a:solidFill>
                <a:latin typeface="Chicago" charset="0"/>
              </a:rPr>
              <a:t>eo  </a:t>
            </a:r>
            <a:r>
              <a:rPr lang="it-IT">
                <a:solidFill>
                  <a:schemeClr val="accent2"/>
                </a:solidFill>
                <a:latin typeface="Chicago" charset="0"/>
                <a:sym typeface="Symbol" pitchFamily="-110" charset="2"/>
              </a:rPr>
              <a:t></a:t>
            </a:r>
            <a:r>
              <a:rPr lang="en-GB" sz="2000">
                <a:solidFill>
                  <a:schemeClr val="accent2"/>
                </a:solidFill>
                <a:latin typeface="Chicago" charset="0"/>
              </a:rPr>
              <a:t> e2</a:t>
            </a:r>
            <a:r>
              <a:rPr lang="en-GB" sz="2000">
                <a:solidFill>
                  <a:srgbClr val="000000"/>
                </a:solidFill>
                <a:latin typeface="Chicago" charset="0"/>
              </a:rPr>
              <a:t> type 2 integration dominates non-integration. The same argument shows that, if </a:t>
            </a:r>
            <a:r>
              <a:rPr lang="en-GB" sz="2000">
                <a:solidFill>
                  <a:schemeClr val="hlink"/>
                </a:solidFill>
                <a:latin typeface="Chicago" charset="0"/>
              </a:rPr>
              <a:t>c'(e;a2) =   c'(e, </a:t>
            </a:r>
            <a:r>
              <a:rPr lang="en-GB" sz="2000">
                <a:solidFill>
                  <a:schemeClr val="hlink"/>
                </a:solidFill>
                <a:latin typeface="Symbol" pitchFamily="-110" charset="2"/>
              </a:rPr>
              <a:t>F</a:t>
            </a:r>
            <a:r>
              <a:rPr lang="en-GB" sz="2000">
                <a:solidFill>
                  <a:srgbClr val="000000"/>
                </a:solidFill>
                <a:latin typeface="Chicago" charset="0"/>
              </a:rPr>
              <a:t>)  type 1 integration dominates non-integration.</a:t>
            </a:r>
          </a:p>
          <a:p>
            <a:endParaRPr lang="en-GB"/>
          </a:p>
          <a:p>
            <a:endParaRPr lang="en-GB"/>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304800"/>
            <a:ext cx="7772400" cy="1143000"/>
          </a:xfrm>
        </p:spPr>
        <p:txBody>
          <a:bodyPr/>
          <a:lstStyle/>
          <a:p>
            <a:pPr eaLnBrk="1" hangingPunct="1"/>
            <a:r>
              <a:rPr lang="it-IT">
                <a:solidFill>
                  <a:srgbClr val="FF0066"/>
                </a:solidFill>
              </a:rPr>
              <a:t>Limitations of the GHM model.</a:t>
            </a:r>
            <a:endParaRPr lang="it-IT"/>
          </a:p>
        </p:txBody>
      </p:sp>
      <p:sp>
        <p:nvSpPr>
          <p:cNvPr id="115715" name="Rectangle 6"/>
          <p:cNvSpPr>
            <a:spLocks noChangeArrowheads="1"/>
          </p:cNvSpPr>
          <p:nvPr/>
        </p:nvSpPr>
        <p:spPr bwMode="auto">
          <a:xfrm>
            <a:off x="609600" y="1676400"/>
            <a:ext cx="7869238" cy="4832350"/>
          </a:xfrm>
          <a:prstGeom prst="rect">
            <a:avLst/>
          </a:prstGeom>
          <a:solidFill>
            <a:schemeClr val="bg1"/>
          </a:solidFill>
          <a:ln w="9525">
            <a:solidFill>
              <a:schemeClr val="accent6"/>
            </a:solidFill>
            <a:miter lim="800000"/>
            <a:headEnd/>
            <a:tailEnd/>
          </a:ln>
        </p:spPr>
        <p:txBody>
          <a:bodyPr>
            <a:prstTxWarp prst="textNoShape">
              <a:avLst/>
            </a:prstTxWarp>
            <a:spAutoFit/>
          </a:bodyPr>
          <a:lstStyle/>
          <a:p>
            <a:r>
              <a:rPr lang="it-IT" sz="2800"/>
              <a:t>No genuine Williamson-Calabresi fundamental transformation</a:t>
            </a:r>
          </a:p>
          <a:p>
            <a:endParaRPr lang="it-IT" sz="2800"/>
          </a:p>
          <a:p>
            <a:r>
              <a:rPr lang="it-IT" sz="2800"/>
              <a:t>One way relation between technology and property rights.</a:t>
            </a:r>
          </a:p>
          <a:p>
            <a:endParaRPr lang="it-IT" sz="2800"/>
          </a:p>
          <a:p>
            <a:r>
              <a:rPr lang="it-IT" sz="2800"/>
              <a:t>Identification between ownership and control.</a:t>
            </a:r>
          </a:p>
          <a:p>
            <a:endParaRPr lang="it-IT" sz="2800"/>
          </a:p>
          <a:p>
            <a:r>
              <a:rPr lang="it-IT" sz="2800"/>
              <a:t>No genuine theory of the firm as private governance.</a:t>
            </a:r>
          </a:p>
          <a:p>
            <a:endParaRPr lang="it-IT" sz="2800"/>
          </a:p>
          <a:p>
            <a:r>
              <a:rPr lang="it-IT" sz="2800"/>
              <a:t>Swiss Cheese Assumption.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0"/>
            <a:ext cx="5486400" cy="1524000"/>
          </a:xfrm>
          <a:solidFill>
            <a:srgbClr val="660066"/>
          </a:solidFill>
        </p:spPr>
        <p:txBody>
          <a:bodyPr/>
          <a:lstStyle/>
          <a:p>
            <a:pPr eaLnBrk="1" hangingPunct="1"/>
            <a:r>
              <a:rPr lang="en-GB" sz="3200" b="1">
                <a:solidFill>
                  <a:srgbClr val="FFFFFF"/>
                </a:solidFill>
                <a:ea typeface="MS PGothic" pitchFamily="34" charset="-128"/>
                <a:cs typeface="MS PGothic" pitchFamily="34" charset="-128"/>
              </a:rPr>
              <a:t>GM-Fisher Body: </a:t>
            </a:r>
            <a:br>
              <a:rPr lang="en-GB" sz="3200" b="1">
                <a:solidFill>
                  <a:srgbClr val="FFFFFF"/>
                </a:solidFill>
                <a:ea typeface="MS PGothic" pitchFamily="34" charset="-128"/>
                <a:cs typeface="MS PGothic" pitchFamily="34" charset="-128"/>
              </a:rPr>
            </a:br>
            <a:r>
              <a:rPr lang="en-GB" sz="3200" b="1">
                <a:solidFill>
                  <a:srgbClr val="FFFFFF"/>
                </a:solidFill>
                <a:ea typeface="MS PGothic" pitchFamily="34" charset="-128"/>
                <a:cs typeface="MS PGothic" pitchFamily="34" charset="-128"/>
              </a:rPr>
              <a:t>an hold-up story?</a:t>
            </a:r>
            <a:endParaRPr lang="en-GB">
              <a:solidFill>
                <a:srgbClr val="FFFFFF"/>
              </a:solidFill>
              <a:ea typeface="MS PGothic" pitchFamily="34" charset="-128"/>
              <a:cs typeface="MS PGothic" pitchFamily="34" charset="-128"/>
            </a:endParaRPr>
          </a:p>
        </p:txBody>
      </p:sp>
      <p:sp>
        <p:nvSpPr>
          <p:cNvPr id="54275" name="Rectangle 3"/>
          <p:cNvSpPr>
            <a:spLocks noGrp="1" noChangeArrowheads="1"/>
          </p:cNvSpPr>
          <p:nvPr>
            <p:ph idx="1"/>
          </p:nvPr>
        </p:nvSpPr>
        <p:spPr>
          <a:xfrm>
            <a:off x="685800" y="1981200"/>
            <a:ext cx="8077200" cy="4495800"/>
          </a:xfrm>
          <a:solidFill>
            <a:schemeClr val="accent2">
              <a:lumMod val="20000"/>
              <a:lumOff val="80000"/>
            </a:schemeClr>
          </a:solidFill>
        </p:spPr>
        <p:txBody>
          <a:bodyPr/>
          <a:lstStyle/>
          <a:p>
            <a:pPr eaLnBrk="1" hangingPunct="1">
              <a:lnSpc>
                <a:spcPct val="80000"/>
              </a:lnSpc>
            </a:pPr>
            <a:r>
              <a:rPr lang="en-GB" sz="2800">
                <a:ea typeface="MS PGothic" pitchFamily="34" charset="-128"/>
                <a:cs typeface="MS PGothic" pitchFamily="34" charset="-128"/>
              </a:rPr>
              <a:t>Much literature sees the reason for the existence and growth of firms in common ownership of machines and plants which avoids hold-up problems.</a:t>
            </a:r>
          </a:p>
          <a:p>
            <a:pPr eaLnBrk="1" hangingPunct="1">
              <a:lnSpc>
                <a:spcPct val="80000"/>
              </a:lnSpc>
            </a:pPr>
            <a:r>
              <a:rPr lang="en-GB" sz="2800">
                <a:ea typeface="MS PGothic" pitchFamily="34" charset="-128"/>
                <a:cs typeface="MS PGothic" pitchFamily="34" charset="-128"/>
              </a:rPr>
              <a:t>A typical example, given in this literature, is the GM-Fisher Body vertical integration when Fisher-Body was holding-up GM which wanted to expand production facilities</a:t>
            </a:r>
          </a:p>
          <a:p>
            <a:pPr eaLnBrk="1" hangingPunct="1">
              <a:lnSpc>
                <a:spcPct val="80000"/>
              </a:lnSpc>
            </a:pPr>
            <a:r>
              <a:rPr lang="en-GB" sz="2800">
                <a:ea typeface="MS PGothic" pitchFamily="34" charset="-128"/>
                <a:cs typeface="MS PGothic" pitchFamily="34" charset="-128"/>
              </a:rPr>
              <a:t>Fisher increased its short-term proﬁt by failing</a:t>
            </a:r>
            <a:r>
              <a:rPr lang="en-GB" sz="2800">
                <a:latin typeface="Helvetica" pitchFamily="8" charset="0"/>
                <a:ea typeface="MS PGothic" pitchFamily="34" charset="-128"/>
                <a:cs typeface="MS PGothic" pitchFamily="34" charset="-128"/>
              </a:rPr>
              <a:t> </a:t>
            </a:r>
            <a:r>
              <a:rPr lang="en-GB" sz="2800">
                <a:ea typeface="MS PGothic" pitchFamily="34" charset="-128"/>
                <a:cs typeface="MS PGothic" pitchFamily="34" charset="-128"/>
              </a:rPr>
              <a:t>to make the investments required by GM in a plant located near GM production</a:t>
            </a:r>
            <a:r>
              <a:rPr lang="en-GB" sz="2800">
                <a:latin typeface="Helvetica" pitchFamily="8" charset="0"/>
                <a:ea typeface="MS PGothic" pitchFamily="34" charset="-128"/>
                <a:cs typeface="MS PGothic" pitchFamily="34" charset="-128"/>
              </a:rPr>
              <a:t> </a:t>
            </a:r>
            <a:r>
              <a:rPr lang="en-GB" sz="2800">
                <a:ea typeface="MS PGothic" pitchFamily="34" charset="-128"/>
                <a:cs typeface="MS PGothic" pitchFamily="34" charset="-128"/>
              </a:rPr>
              <a:t>facilities in Flint, Michigan.</a:t>
            </a:r>
          </a:p>
        </p:txBody>
      </p:sp>
      <p:pic>
        <p:nvPicPr>
          <p:cNvPr id="33796" name="Immagine 3"/>
          <p:cNvPicPr>
            <a:picLocks noChangeAspect="1"/>
          </p:cNvPicPr>
          <p:nvPr/>
        </p:nvPicPr>
        <p:blipFill>
          <a:blip r:embed="rId2"/>
          <a:srcRect/>
          <a:stretch>
            <a:fillRect/>
          </a:stretch>
        </p:blipFill>
        <p:spPr bwMode="auto">
          <a:xfrm>
            <a:off x="0" y="0"/>
            <a:ext cx="1524000" cy="1524000"/>
          </a:xfrm>
          <a:prstGeom prst="rect">
            <a:avLst/>
          </a:prstGeom>
          <a:noFill/>
          <a:ln w="9525">
            <a:noFill/>
            <a:miter lim="800000"/>
            <a:headEnd/>
            <a:tailEnd/>
          </a:ln>
        </p:spPr>
      </p:pic>
      <p:pic>
        <p:nvPicPr>
          <p:cNvPr id="33797" name="Immagine 4"/>
          <p:cNvPicPr>
            <a:picLocks noChangeAspect="1"/>
          </p:cNvPicPr>
          <p:nvPr/>
        </p:nvPicPr>
        <p:blipFill>
          <a:blip r:embed="rId3"/>
          <a:srcRect/>
          <a:stretch>
            <a:fillRect/>
          </a:stretch>
        </p:blipFill>
        <p:spPr bwMode="auto">
          <a:xfrm>
            <a:off x="7010400" y="0"/>
            <a:ext cx="2133600" cy="15065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Increase of total working time.</a:t>
            </a:r>
          </a:p>
        </p:txBody>
      </p:sp>
      <p:sp>
        <p:nvSpPr>
          <p:cNvPr id="37891"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7892"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7893"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37894"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7895"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15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5 h</a:t>
            </a:r>
          </a:p>
        </p:txBody>
      </p:sp>
      <p:sp>
        <p:nvSpPr>
          <p:cNvPr id="13" name="Ovale 12"/>
          <p:cNvSpPr/>
          <p:nvPr/>
        </p:nvSpPr>
        <p:spPr>
          <a:xfrm>
            <a:off x="6318250" y="1079500"/>
            <a:ext cx="226853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52600" y="0"/>
            <a:ext cx="7391400" cy="1219200"/>
          </a:xfrm>
          <a:solidFill>
            <a:srgbClr val="660066"/>
          </a:solidFill>
        </p:spPr>
        <p:txBody>
          <a:bodyPr>
            <a:normAutofit fontScale="90000"/>
          </a:bodyPr>
          <a:lstStyle/>
          <a:p>
            <a:pPr eaLnBrk="1" hangingPunct="1">
              <a:defRPr/>
            </a:pPr>
            <a:r>
              <a:rPr lang="en-GB" sz="4100">
                <a:solidFill>
                  <a:srgbClr val="FFFFFF"/>
                </a:solidFill>
                <a:ea typeface="ＭＳ Ｐゴシック" pitchFamily="112" charset="-128"/>
                <a:cs typeface="ＭＳ Ｐゴシック" pitchFamily="112" charset="-128"/>
              </a:rPr>
              <a:t>Top management </a:t>
            </a:r>
            <a:br>
              <a:rPr lang="en-GB" sz="4100">
                <a:solidFill>
                  <a:srgbClr val="FFFFFF"/>
                </a:solidFill>
                <a:ea typeface="ＭＳ Ｐゴシック" pitchFamily="112" charset="-128"/>
                <a:cs typeface="ＭＳ Ｐゴシック" pitchFamily="112" charset="-128"/>
              </a:rPr>
            </a:br>
            <a:r>
              <a:rPr lang="en-GB" sz="4100">
                <a:solidFill>
                  <a:srgbClr val="FFFFFF"/>
                </a:solidFill>
                <a:ea typeface="ＭＳ Ｐゴシック" pitchFamily="112" charset="-128"/>
                <a:cs typeface="ＭＳ Ｐゴシック" pitchFamily="112" charset="-128"/>
              </a:rPr>
              <a:t>with a judicial function.</a:t>
            </a:r>
          </a:p>
        </p:txBody>
      </p:sp>
      <p:sp>
        <p:nvSpPr>
          <p:cNvPr id="55299" name="Rectangle 3"/>
          <p:cNvSpPr>
            <a:spLocks noGrp="1" noChangeArrowheads="1"/>
          </p:cNvSpPr>
          <p:nvPr>
            <p:ph idx="1"/>
          </p:nvPr>
        </p:nvSpPr>
        <p:spPr>
          <a:xfrm>
            <a:off x="1752600" y="1524000"/>
            <a:ext cx="7010400" cy="4724400"/>
          </a:xfrm>
          <a:solidFill>
            <a:schemeClr val="bg2">
              <a:lumMod val="20000"/>
              <a:lumOff val="80000"/>
            </a:schemeClr>
          </a:solidFill>
          <a:ln>
            <a:solidFill>
              <a:srgbClr val="FF0000"/>
            </a:solidFill>
          </a:ln>
        </p:spPr>
        <p:txBody>
          <a:bodyPr/>
          <a:lstStyle/>
          <a:p>
            <a:pPr eaLnBrk="1" hangingPunct="1">
              <a:lnSpc>
                <a:spcPct val="80000"/>
              </a:lnSpc>
              <a:buFontTx/>
              <a:buNone/>
            </a:pPr>
            <a:r>
              <a:rPr lang="en-GB" sz="2800">
                <a:solidFill>
                  <a:srgbClr val="000090"/>
                </a:solidFill>
                <a:ea typeface="MS PGothic" pitchFamily="34" charset="-128"/>
                <a:cs typeface="MS PGothic" pitchFamily="34" charset="-128"/>
              </a:rPr>
              <a:t>GM growth  required the adjudication of the responsibilities among individuals cooperating in production.</a:t>
            </a:r>
          </a:p>
          <a:p>
            <a:pPr eaLnBrk="1" hangingPunct="1">
              <a:lnSpc>
                <a:spcPct val="80000"/>
              </a:lnSpc>
              <a:buFontTx/>
              <a:buNone/>
            </a:pPr>
            <a:r>
              <a:rPr lang="en-GB" sz="2800">
                <a:solidFill>
                  <a:srgbClr val="000090"/>
                </a:solidFill>
                <a:ea typeface="MS PGothic" pitchFamily="34" charset="-128"/>
                <a:cs typeface="MS PGothic" pitchFamily="34" charset="-128"/>
              </a:rPr>
              <a:t>Example: Kettering vs. the production production and the failure of the copper-cooled (air-cooled) engine.</a:t>
            </a:r>
          </a:p>
          <a:p>
            <a:pPr eaLnBrk="1" hangingPunct="1">
              <a:lnSpc>
                <a:spcPct val="80000"/>
              </a:lnSpc>
              <a:buFontTx/>
              <a:buNone/>
            </a:pPr>
            <a:r>
              <a:rPr lang="en-GB" sz="2800" i="1">
                <a:solidFill>
                  <a:srgbClr val="000090"/>
                </a:solidFill>
                <a:ea typeface="MS PGothic" pitchFamily="34" charset="-128"/>
                <a:cs typeface="MS PGothic" pitchFamily="34" charset="-128"/>
              </a:rPr>
              <a:t>The role of Alfred Sloan:</a:t>
            </a:r>
            <a:r>
              <a:rPr lang="en-GB" sz="2800">
                <a:solidFill>
                  <a:srgbClr val="000090"/>
                </a:solidFill>
                <a:ea typeface="MS PGothic" pitchFamily="34" charset="-128"/>
                <a:cs typeface="MS PGothic" pitchFamily="34" charset="-128"/>
              </a:rPr>
              <a:t> </a:t>
            </a:r>
          </a:p>
          <a:p>
            <a:pPr eaLnBrk="1" hangingPunct="1">
              <a:lnSpc>
                <a:spcPct val="80000"/>
              </a:lnSpc>
              <a:buFontTx/>
              <a:buNone/>
            </a:pPr>
            <a:r>
              <a:rPr lang="en-GB" sz="2800">
                <a:solidFill>
                  <a:srgbClr val="000090"/>
                </a:solidFill>
                <a:ea typeface="MS PGothic" pitchFamily="34" charset="-128"/>
                <a:cs typeface="MS PGothic" pitchFamily="34" charset="-128"/>
              </a:rPr>
              <a:t>- Separation between top management and management of division</a:t>
            </a:r>
          </a:p>
          <a:p>
            <a:pPr eaLnBrk="1" hangingPunct="1">
              <a:lnSpc>
                <a:spcPct val="80000"/>
              </a:lnSpc>
              <a:buFontTx/>
              <a:buNone/>
            </a:pPr>
            <a:r>
              <a:rPr lang="en-GB" sz="2800">
                <a:solidFill>
                  <a:srgbClr val="000090"/>
                </a:solidFill>
                <a:ea typeface="MS PGothic" pitchFamily="34" charset="-128"/>
                <a:cs typeface="MS PGothic" pitchFamily="34" charset="-128"/>
              </a:rPr>
              <a:t>- No horse trading in the central offices.</a:t>
            </a:r>
          </a:p>
          <a:p>
            <a:pPr eaLnBrk="1" hangingPunct="1">
              <a:lnSpc>
                <a:spcPct val="80000"/>
              </a:lnSpc>
              <a:buFontTx/>
              <a:buNone/>
            </a:pPr>
            <a:r>
              <a:rPr lang="en-GB" sz="2800">
                <a:solidFill>
                  <a:srgbClr val="000090"/>
                </a:solidFill>
                <a:ea typeface="MS PGothic" pitchFamily="34" charset="-128"/>
                <a:cs typeface="MS PGothic" pitchFamily="34" charset="-128"/>
              </a:rPr>
              <a:t>- Top management with a “judicial function” adjudicating rewards and liabilities. </a:t>
            </a:r>
          </a:p>
        </p:txBody>
      </p:sp>
      <p:pic>
        <p:nvPicPr>
          <p:cNvPr id="34820" name="Immagine 3"/>
          <p:cNvPicPr>
            <a:picLocks noChangeAspect="1"/>
          </p:cNvPicPr>
          <p:nvPr/>
        </p:nvPicPr>
        <p:blipFill>
          <a:blip r:embed="rId2"/>
          <a:srcRect/>
          <a:stretch>
            <a:fillRect/>
          </a:stretch>
        </p:blipFill>
        <p:spPr bwMode="auto">
          <a:xfrm>
            <a:off x="0" y="4648200"/>
            <a:ext cx="1524000" cy="1909763"/>
          </a:xfrm>
          <a:prstGeom prst="rect">
            <a:avLst/>
          </a:prstGeom>
          <a:noFill/>
          <a:ln w="9525">
            <a:noFill/>
            <a:miter lim="800000"/>
            <a:headEnd/>
            <a:tailEnd/>
          </a:ln>
        </p:spPr>
      </p:pic>
      <p:pic>
        <p:nvPicPr>
          <p:cNvPr id="34821" name="Immagine 4"/>
          <p:cNvPicPr>
            <a:picLocks noChangeAspect="1"/>
          </p:cNvPicPr>
          <p:nvPr/>
        </p:nvPicPr>
        <p:blipFill>
          <a:blip r:embed="rId3"/>
          <a:srcRect/>
          <a:stretch>
            <a:fillRect/>
          </a:stretch>
        </p:blipFill>
        <p:spPr bwMode="auto">
          <a:xfrm>
            <a:off x="0" y="1676400"/>
            <a:ext cx="1524000" cy="1223963"/>
          </a:xfrm>
          <a:prstGeom prst="rect">
            <a:avLst/>
          </a:prstGeom>
          <a:noFill/>
          <a:ln w="9525">
            <a:noFill/>
            <a:miter lim="800000"/>
            <a:headEnd/>
            <a:tailEnd/>
          </a:ln>
        </p:spPr>
      </p:pic>
      <p:pic>
        <p:nvPicPr>
          <p:cNvPr id="34822" name="Immagine 6"/>
          <p:cNvPicPr>
            <a:picLocks noChangeAspect="1"/>
          </p:cNvPicPr>
          <p:nvPr/>
        </p:nvPicPr>
        <p:blipFill>
          <a:blip r:embed="rId4"/>
          <a:srcRect/>
          <a:stretch>
            <a:fillRect/>
          </a:stretch>
        </p:blipFill>
        <p:spPr bwMode="auto">
          <a:xfrm>
            <a:off x="152400" y="2971800"/>
            <a:ext cx="1219200" cy="1414463"/>
          </a:xfrm>
          <a:prstGeom prst="rect">
            <a:avLst/>
          </a:prstGeom>
          <a:noFill/>
          <a:ln w="9525">
            <a:noFill/>
            <a:miter lim="800000"/>
            <a:headEnd/>
            <a:tailEnd/>
          </a:ln>
        </p:spPr>
      </p:pic>
      <p:pic>
        <p:nvPicPr>
          <p:cNvPr id="34823" name="Immagine 7"/>
          <p:cNvPicPr>
            <a:picLocks noChangeAspect="1"/>
          </p:cNvPicPr>
          <p:nvPr/>
        </p:nvPicPr>
        <p:blipFill>
          <a:blip r:embed="rId5"/>
          <a:srcRect/>
          <a:stretch>
            <a:fillRect/>
          </a:stretch>
        </p:blipFill>
        <p:spPr bwMode="auto">
          <a:xfrm>
            <a:off x="0" y="0"/>
            <a:ext cx="1862138" cy="12192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62200" y="152400"/>
            <a:ext cx="4267200" cy="1371600"/>
          </a:xfrm>
        </p:spPr>
        <p:txBody>
          <a:bodyPr>
            <a:normAutofit fontScale="90000"/>
          </a:bodyPr>
          <a:lstStyle/>
          <a:p>
            <a:pPr eaLnBrk="1" hangingPunct="1"/>
            <a:r>
              <a:rPr lang="en-GB">
                <a:ea typeface="MS PGothic" pitchFamily="34" charset="-128"/>
                <a:cs typeface="MS PGothic" pitchFamily="34" charset="-128"/>
              </a:rPr>
              <a:t>A different interpretation.</a:t>
            </a:r>
          </a:p>
        </p:txBody>
      </p:sp>
      <p:sp>
        <p:nvSpPr>
          <p:cNvPr id="36867" name="Rectangle 3"/>
          <p:cNvSpPr>
            <a:spLocks noGrp="1" noChangeArrowheads="1"/>
          </p:cNvSpPr>
          <p:nvPr>
            <p:ph idx="1"/>
          </p:nvPr>
        </p:nvSpPr>
        <p:spPr>
          <a:xfrm>
            <a:off x="609600" y="1676400"/>
            <a:ext cx="8153400" cy="4648200"/>
          </a:xfrm>
          <a:solidFill>
            <a:srgbClr val="000090"/>
          </a:solidFill>
        </p:spPr>
        <p:txBody>
          <a:bodyPr/>
          <a:lstStyle/>
          <a:p>
            <a:pPr eaLnBrk="1" hangingPunct="1"/>
            <a:r>
              <a:rPr lang="en-GB" sz="2800" dirty="0">
                <a:solidFill>
                  <a:srgbClr val="FFFFFF"/>
                </a:solidFill>
                <a:ea typeface="MS PGothic" pitchFamily="34" charset="-128"/>
                <a:cs typeface="MS PGothic" pitchFamily="34" charset="-128"/>
              </a:rPr>
              <a:t>The transition from open body to closed body.</a:t>
            </a:r>
          </a:p>
          <a:p>
            <a:pPr eaLnBrk="1" hangingPunct="1"/>
            <a:r>
              <a:rPr lang="en-GB" sz="2800" dirty="0">
                <a:solidFill>
                  <a:srgbClr val="FFFFFF"/>
                </a:solidFill>
                <a:ea typeface="MS PGothic" pitchFamily="34" charset="-128"/>
                <a:cs typeface="MS PGothic" pitchFamily="34" charset="-128"/>
              </a:rPr>
              <a:t>Road-holding: fit between car body and engine.</a:t>
            </a:r>
          </a:p>
          <a:p>
            <a:pPr eaLnBrk="1" hangingPunct="1"/>
            <a:r>
              <a:rPr lang="en-GB" sz="2800" dirty="0">
                <a:solidFill>
                  <a:srgbClr val="FFFFFF"/>
                </a:solidFill>
                <a:ea typeface="MS PGothic" pitchFamily="34" charset="-128"/>
                <a:cs typeface="MS PGothic" pitchFamily="34" charset="-128"/>
              </a:rPr>
              <a:t>Unlike airplanes and boats, the body and engine of the car became co-specific.</a:t>
            </a:r>
          </a:p>
          <a:p>
            <a:pPr eaLnBrk="1" hangingPunct="1">
              <a:buFont typeface="Wingdings 2" pitchFamily="8" charset="2"/>
              <a:buNone/>
            </a:pPr>
            <a:endParaRPr lang="en-GB" sz="2800" dirty="0">
              <a:solidFill>
                <a:srgbClr val="FFFFFF"/>
              </a:solidFill>
              <a:ea typeface="MS PGothic" pitchFamily="34" charset="-128"/>
              <a:cs typeface="MS PGothic" pitchFamily="34" charset="-128"/>
            </a:endParaRPr>
          </a:p>
          <a:p>
            <a:pPr eaLnBrk="1" hangingPunct="1"/>
            <a:r>
              <a:rPr lang="en-GB" sz="2800" dirty="0">
                <a:solidFill>
                  <a:srgbClr val="FFFFFF"/>
                </a:solidFill>
                <a:ea typeface="MS PGothic" pitchFamily="34" charset="-128"/>
                <a:cs typeface="MS PGothic" pitchFamily="34" charset="-128"/>
              </a:rPr>
              <a:t>Unified liability towards customers and internal adjudications of liabilities.</a:t>
            </a:r>
          </a:p>
          <a:p>
            <a:pPr eaLnBrk="1" hangingPunct="1"/>
            <a:r>
              <a:rPr lang="en-GB" sz="2800" dirty="0">
                <a:solidFill>
                  <a:srgbClr val="FFFFFF"/>
                </a:solidFill>
                <a:ea typeface="MS PGothic" pitchFamily="34" charset="-128"/>
                <a:cs typeface="MS PGothic" pitchFamily="34" charset="-128"/>
              </a:rPr>
              <a:t>Sloan</a:t>
            </a:r>
            <a:r>
              <a:rPr lang="ja-JP" altLang="en-GB" sz="2800" dirty="0">
                <a:solidFill>
                  <a:srgbClr val="FFFFFF"/>
                </a:solidFill>
                <a:ea typeface="MS PGothic" pitchFamily="34" charset="-128"/>
                <a:cs typeface="MS PGothic" pitchFamily="34" charset="-128"/>
              </a:rPr>
              <a:t>’</a:t>
            </a:r>
            <a:r>
              <a:rPr lang="en-GB" altLang="ja-JP" sz="2800" dirty="0">
                <a:solidFill>
                  <a:srgbClr val="FFFFFF"/>
                </a:solidFill>
                <a:ea typeface="MS PGothic" pitchFamily="34" charset="-128"/>
                <a:cs typeface="MS PGothic" pitchFamily="34" charset="-128"/>
              </a:rPr>
              <a:t>s </a:t>
            </a:r>
            <a:r>
              <a:rPr lang="ja-JP" altLang="en-GB" sz="2800" dirty="0">
                <a:solidFill>
                  <a:srgbClr val="FFFFFF"/>
                </a:solidFill>
                <a:ea typeface="MS PGothic" pitchFamily="34" charset="-128"/>
                <a:cs typeface="MS PGothic" pitchFamily="34" charset="-128"/>
              </a:rPr>
              <a:t>“</a:t>
            </a:r>
            <a:r>
              <a:rPr lang="en-GB" altLang="ja-JP" sz="2800" dirty="0">
                <a:solidFill>
                  <a:srgbClr val="FFFFFF"/>
                </a:solidFill>
                <a:ea typeface="MS PGothic" pitchFamily="34" charset="-128"/>
                <a:cs typeface="MS PGothic" pitchFamily="34" charset="-128"/>
              </a:rPr>
              <a:t>internalization</a:t>
            </a:r>
            <a:r>
              <a:rPr lang="ja-JP" altLang="en-GB" sz="2800" dirty="0">
                <a:solidFill>
                  <a:srgbClr val="FFFFFF"/>
                </a:solidFill>
                <a:ea typeface="MS PGothic" pitchFamily="34" charset="-128"/>
                <a:cs typeface="MS PGothic" pitchFamily="34" charset="-128"/>
              </a:rPr>
              <a:t>”</a:t>
            </a:r>
            <a:r>
              <a:rPr lang="en-GB" altLang="ja-JP" sz="2800" dirty="0">
                <a:solidFill>
                  <a:srgbClr val="FFFFFF"/>
                </a:solidFill>
                <a:ea typeface="MS PGothic" pitchFamily="34" charset="-128"/>
                <a:cs typeface="MS PGothic" pitchFamily="34" charset="-128"/>
              </a:rPr>
              <a:t> of the judicial function. </a:t>
            </a:r>
            <a:endParaRPr lang="en-GB" sz="2800" dirty="0">
              <a:solidFill>
                <a:srgbClr val="FFFFFF"/>
              </a:solidFill>
              <a:ea typeface="MS PGothic" pitchFamily="34" charset="-128"/>
              <a:cs typeface="MS PGothic" pitchFamily="34" charset="-128"/>
            </a:endParaRPr>
          </a:p>
        </p:txBody>
      </p:sp>
      <p:pic>
        <p:nvPicPr>
          <p:cNvPr id="36868" name="Immagine 3"/>
          <p:cNvPicPr>
            <a:picLocks noChangeAspect="1"/>
          </p:cNvPicPr>
          <p:nvPr/>
        </p:nvPicPr>
        <p:blipFill>
          <a:blip r:embed="rId2"/>
          <a:srcRect/>
          <a:stretch>
            <a:fillRect/>
          </a:stretch>
        </p:blipFill>
        <p:spPr bwMode="auto">
          <a:xfrm>
            <a:off x="0" y="0"/>
            <a:ext cx="2295525" cy="1447800"/>
          </a:xfrm>
          <a:prstGeom prst="rect">
            <a:avLst/>
          </a:prstGeom>
          <a:noFill/>
          <a:ln w="9525">
            <a:noFill/>
            <a:miter lim="800000"/>
            <a:headEnd/>
            <a:tailEnd/>
          </a:ln>
        </p:spPr>
      </p:pic>
      <p:pic>
        <p:nvPicPr>
          <p:cNvPr id="36869" name="Immagine 4"/>
          <p:cNvPicPr>
            <a:picLocks noChangeAspect="1"/>
          </p:cNvPicPr>
          <p:nvPr/>
        </p:nvPicPr>
        <p:blipFill>
          <a:blip r:embed="rId3"/>
          <a:srcRect/>
          <a:stretch>
            <a:fillRect/>
          </a:stretch>
        </p:blipFill>
        <p:spPr bwMode="auto">
          <a:xfrm>
            <a:off x="6958013" y="0"/>
            <a:ext cx="2187575" cy="14478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09600" y="0"/>
            <a:ext cx="7772400" cy="1143000"/>
          </a:xfrm>
        </p:spPr>
        <p:txBody>
          <a:bodyPr/>
          <a:lstStyle/>
          <a:p>
            <a:pPr eaLnBrk="1" hangingPunct="1"/>
            <a:r>
              <a:rPr lang="en-GB">
                <a:solidFill>
                  <a:srgbClr val="FF0000"/>
                </a:solidFill>
              </a:rPr>
              <a:t>Institutional Substitution and Institutional Complementarity</a:t>
            </a:r>
            <a:r>
              <a:rPr lang="en-GB"/>
              <a:t> </a:t>
            </a:r>
          </a:p>
        </p:txBody>
      </p:sp>
      <p:sp>
        <p:nvSpPr>
          <p:cNvPr id="139267" name="Rectangle 3"/>
          <p:cNvSpPr>
            <a:spLocks noChangeArrowheads="1"/>
          </p:cNvSpPr>
          <p:nvPr/>
        </p:nvSpPr>
        <p:spPr bwMode="auto">
          <a:xfrm>
            <a:off x="228600" y="1295400"/>
            <a:ext cx="8666163" cy="2657475"/>
          </a:xfrm>
          <a:prstGeom prst="rect">
            <a:avLst/>
          </a:prstGeom>
          <a:solidFill>
            <a:srgbClr val="FFFFFF"/>
          </a:solidFill>
          <a:ln w="9525">
            <a:solidFill>
              <a:srgbClr val="996633"/>
            </a:solidFill>
            <a:miter lim="800000"/>
            <a:headEnd/>
            <a:tailEnd/>
          </a:ln>
        </p:spPr>
        <p:txBody>
          <a:bodyPr wrap="none">
            <a:prstTxWarp prst="textNoShape">
              <a:avLst/>
            </a:prstTxWarp>
            <a:spAutoFit/>
          </a:bodyPr>
          <a:lstStyle/>
          <a:p>
            <a:pPr marL="457200" indent="-457200"/>
            <a:r>
              <a:rPr lang="en-GB"/>
              <a:t>Scarcity does not only involve substitution but also complementarity</a:t>
            </a:r>
          </a:p>
          <a:p>
            <a:pPr marL="457200" indent="-457200"/>
            <a:r>
              <a:rPr lang="en-GB"/>
              <a:t>problems.</a:t>
            </a:r>
          </a:p>
          <a:p>
            <a:pPr marL="457200" indent="-457200"/>
            <a:r>
              <a:rPr lang="en-GB"/>
              <a:t>This is true for both standard economic resources and for institutions.</a:t>
            </a:r>
          </a:p>
          <a:p>
            <a:pPr marL="457200" indent="-457200"/>
            <a:r>
              <a:rPr lang="en-GB"/>
              <a:t>Two different questions arise:</a:t>
            </a:r>
          </a:p>
          <a:p>
            <a:pPr marL="457200" indent="-457200">
              <a:buFont typeface="Times" pitchFamily="-110" charset="0"/>
              <a:buNone/>
            </a:pPr>
            <a:r>
              <a:rPr lang="en-GB">
                <a:solidFill>
                  <a:srgbClr val="FF0000"/>
                </a:solidFill>
              </a:rPr>
              <a:t>a)</a:t>
            </a:r>
            <a:r>
              <a:rPr lang="en-GB"/>
              <a:t>   Which institutions can replace other institutions?</a:t>
            </a:r>
          </a:p>
          <a:p>
            <a:pPr marL="457200" indent="-457200">
              <a:buFont typeface="Times" pitchFamily="-110" charset="0"/>
              <a:buNone/>
            </a:pPr>
            <a:r>
              <a:rPr lang="en-GB">
                <a:solidFill>
                  <a:srgbClr val="FF0000"/>
                </a:solidFill>
              </a:rPr>
              <a:t>b)</a:t>
            </a:r>
            <a:r>
              <a:rPr lang="en-GB"/>
              <a:t>   Which institutions can favour some institutions instead </a:t>
            </a:r>
          </a:p>
          <a:p>
            <a:pPr marL="457200" indent="-457200">
              <a:buFont typeface="Times" pitchFamily="-110" charset="0"/>
              <a:buNone/>
            </a:pPr>
            <a:r>
              <a:rPr lang="en-GB"/>
              <a:t>      of other institutions? </a:t>
            </a:r>
          </a:p>
        </p:txBody>
      </p:sp>
      <p:sp>
        <p:nvSpPr>
          <p:cNvPr id="139268" name="Rectangle 4"/>
          <p:cNvSpPr>
            <a:spLocks noChangeArrowheads="1"/>
          </p:cNvSpPr>
          <p:nvPr/>
        </p:nvSpPr>
        <p:spPr bwMode="auto">
          <a:xfrm>
            <a:off x="152400" y="4191000"/>
            <a:ext cx="8615363" cy="2657475"/>
          </a:xfrm>
          <a:prstGeom prst="rect">
            <a:avLst/>
          </a:prstGeom>
          <a:solidFill>
            <a:srgbClr val="FFFFFF"/>
          </a:solidFill>
          <a:ln w="9525">
            <a:solidFill>
              <a:schemeClr val="accent2"/>
            </a:solidFill>
            <a:miter lim="800000"/>
            <a:headEnd/>
            <a:tailEnd/>
          </a:ln>
        </p:spPr>
        <p:txBody>
          <a:bodyPr wrap="none">
            <a:prstTxWarp prst="textNoShape">
              <a:avLst/>
            </a:prstTxWarp>
            <a:spAutoFit/>
          </a:bodyPr>
          <a:lstStyle/>
          <a:p>
            <a:r>
              <a:rPr lang="en-GB"/>
              <a:t>The questions </a:t>
            </a:r>
            <a:r>
              <a:rPr lang="en-GB">
                <a:solidFill>
                  <a:srgbClr val="FF0000"/>
                </a:solidFill>
              </a:rPr>
              <a:t>a)</a:t>
            </a:r>
            <a:r>
              <a:rPr lang="en-GB"/>
              <a:t> and </a:t>
            </a:r>
            <a:r>
              <a:rPr lang="en-GB">
                <a:solidFill>
                  <a:srgbClr val="FF0000"/>
                </a:solidFill>
              </a:rPr>
              <a:t>b)</a:t>
            </a:r>
            <a:r>
              <a:rPr lang="en-GB"/>
              <a:t> are related:</a:t>
            </a:r>
          </a:p>
          <a:p>
            <a:r>
              <a:rPr lang="en-GB"/>
              <a:t>When following Coase we say that, under some circumstances,</a:t>
            </a:r>
          </a:p>
          <a:p>
            <a:r>
              <a:rPr lang="en-GB"/>
              <a:t> there is tendency to replace markets with firms </a:t>
            </a:r>
            <a:r>
              <a:rPr lang="en-GB">
                <a:solidFill>
                  <a:srgbClr val="FF0000"/>
                </a:solidFill>
              </a:rPr>
              <a:t>we should not forget</a:t>
            </a:r>
            <a:endParaRPr lang="en-GB"/>
          </a:p>
          <a:p>
            <a:r>
              <a:rPr lang="en-GB"/>
              <a:t>that this tendency may be favoured by the fact that  </a:t>
            </a:r>
          </a:p>
          <a:p>
            <a:r>
              <a:rPr lang="en-GB"/>
              <a:t>the public ordering has very incomplete rules and poor enforcement. </a:t>
            </a:r>
          </a:p>
          <a:p>
            <a:r>
              <a:rPr lang="en-GB">
                <a:solidFill>
                  <a:srgbClr val="FF0000"/>
                </a:solidFill>
              </a:rPr>
              <a:t>Markets and the public ordering are complementary institutions.</a:t>
            </a:r>
          </a:p>
          <a:p>
            <a:r>
              <a:rPr lang="en-GB"/>
              <a:t>(Fuller L. L. 1969, Pagano IRLE 2000) </a:t>
            </a:r>
          </a:p>
        </p:txBody>
      </p:sp>
      <p:sp>
        <p:nvSpPr>
          <p:cNvPr id="139269" name="Rectangle 5"/>
          <p:cNvSpPr>
            <a:spLocks noGrp="1" noChangeArrowheads="1"/>
          </p:cNvSpPr>
          <p:nvPr>
            <p:ph type="body" idx="4294967295"/>
          </p:nvPr>
        </p:nvSpPr>
        <p:spPr/>
        <p:txBody>
          <a:bodyPr/>
          <a:lstStyle/>
          <a:p>
            <a:pPr eaLnBrk="1" hangingPunct="1">
              <a:lnSpc>
                <a:spcPct val="90000"/>
              </a:lnSpc>
              <a:buFontTx/>
              <a:buNone/>
            </a:pPr>
            <a:endParaRPr lang="en-GB" sz="2400"/>
          </a:p>
          <a:p>
            <a:pPr eaLnBrk="1" hangingPunct="1">
              <a:lnSpc>
                <a:spcPct val="90000"/>
              </a:lnSpc>
              <a:buFontTx/>
              <a:buNone/>
            </a:pPr>
            <a:endParaRPr lang="en-GB"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p:cNvSpPr>
            <a:spLocks noGrp="1" noChangeArrowheads="1"/>
          </p:cNvSpPr>
          <p:nvPr>
            <p:ph type="title"/>
          </p:nvPr>
        </p:nvSpPr>
        <p:spPr>
          <a:xfrm>
            <a:off x="539750" y="188913"/>
            <a:ext cx="8229600" cy="652462"/>
          </a:xfrm>
        </p:spPr>
        <p:txBody>
          <a:bodyPr/>
          <a:lstStyle/>
          <a:p>
            <a:pPr eaLnBrk="1" hangingPunct="1"/>
            <a:r>
              <a:rPr lang="en-US" sz="2800">
                <a:solidFill>
                  <a:srgbClr val="FF0000"/>
                </a:solidFill>
                <a:latin typeface="Arial Narrow" pitchFamily="-110" charset="0"/>
              </a:rPr>
              <a:t>The Notion of Institutional Complementarity </a:t>
            </a:r>
            <a:r>
              <a:rPr lang="en-US" sz="2800">
                <a:solidFill>
                  <a:schemeClr val="tx1"/>
                </a:solidFill>
                <a:latin typeface="Arial Narrow" pitchFamily="-110" charset="0"/>
              </a:rPr>
              <a:t>(</a:t>
            </a:r>
            <a:r>
              <a:rPr lang="en-US" sz="3200" b="1">
                <a:solidFill>
                  <a:schemeClr val="tx1"/>
                </a:solidFill>
              </a:rPr>
              <a:t>Aoki, 2001)</a:t>
            </a:r>
            <a:endParaRPr lang="en-US" b="1">
              <a:solidFill>
                <a:schemeClr val="tx1"/>
              </a:solidFill>
            </a:endParaRPr>
          </a:p>
        </p:txBody>
      </p:sp>
      <p:sp>
        <p:nvSpPr>
          <p:cNvPr id="141317" name="Rectangle 3"/>
          <p:cNvSpPr>
            <a:spLocks noGrp="1" noChangeArrowheads="1"/>
          </p:cNvSpPr>
          <p:nvPr>
            <p:ph type="body" sz="half" idx="1"/>
          </p:nvPr>
        </p:nvSpPr>
        <p:spPr>
          <a:xfrm>
            <a:off x="457200" y="908050"/>
            <a:ext cx="8435975" cy="5689600"/>
          </a:xfrm>
        </p:spPr>
        <p:txBody>
          <a:bodyPr/>
          <a:lstStyle/>
          <a:p>
            <a:pPr marL="609600" indent="-609600" algn="just" eaLnBrk="1" hangingPunct="1">
              <a:lnSpc>
                <a:spcPct val="90000"/>
              </a:lnSpc>
            </a:pPr>
            <a:r>
              <a:rPr lang="en-US" sz="2000" b="1">
                <a:latin typeface="Arial Narrow" pitchFamily="-110" charset="0"/>
              </a:rPr>
              <a:t>Economic agents face different domains of games in selecting their choice in a given institutional framework; choices in one domain act as exogenous parameters in other domains and vice-versa</a:t>
            </a:r>
          </a:p>
          <a:p>
            <a:pPr marL="609600" indent="-609600" algn="just" eaLnBrk="1" hangingPunct="1">
              <a:lnSpc>
                <a:spcPct val="90000"/>
              </a:lnSpc>
              <a:buFontTx/>
              <a:buNone/>
            </a:pPr>
            <a:r>
              <a:rPr lang="en-US" sz="2000" b="1">
                <a:solidFill>
                  <a:srgbClr val="FF0000"/>
                </a:solidFill>
                <a:latin typeface="Arial Narrow" pitchFamily="-110" charset="0"/>
              </a:rPr>
              <a:t>EXAMPLE:</a:t>
            </a:r>
          </a:p>
          <a:p>
            <a:pPr marL="609600" indent="-609600" algn="just" eaLnBrk="1" hangingPunct="1">
              <a:lnSpc>
                <a:spcPct val="90000"/>
              </a:lnSpc>
            </a:pPr>
            <a:r>
              <a:rPr lang="en-US" sz="2000" b="1">
                <a:latin typeface="Arial Narrow" pitchFamily="-110" charset="0"/>
              </a:rPr>
              <a:t>two domains of choices X and Y; {X1, X2} and {Y1, Y2}, with agents i choosing in X and agents j choosing in Y, according to their utilities (respectively, u for i and v for j). </a:t>
            </a:r>
          </a:p>
          <a:p>
            <a:pPr marL="609600" indent="-609600" algn="just" eaLnBrk="1" hangingPunct="1">
              <a:lnSpc>
                <a:spcPct val="90000"/>
              </a:lnSpc>
            </a:pPr>
            <a:r>
              <a:rPr lang="en-US" sz="2000" b="1">
                <a:solidFill>
                  <a:srgbClr val="FF0000"/>
                </a:solidFill>
                <a:latin typeface="Arial Narrow" pitchFamily="-110" charset="0"/>
              </a:rPr>
              <a:t>a)	for agent i</a:t>
            </a:r>
            <a:r>
              <a:rPr lang="en-US" sz="2000" b="1">
                <a:solidFill>
                  <a:schemeClr val="hlink"/>
                </a:solidFill>
                <a:latin typeface="Arial Narrow" pitchFamily="-110" charset="0"/>
              </a:rPr>
              <a:t>  </a:t>
            </a:r>
            <a:endParaRPr lang="en-US" sz="2000" b="1">
              <a:latin typeface="Arial Narrow" pitchFamily="-110" charset="0"/>
            </a:endParaRPr>
          </a:p>
          <a:p>
            <a:pPr marL="609600" indent="-609600" algn="just" eaLnBrk="1" hangingPunct="1">
              <a:lnSpc>
                <a:spcPct val="90000"/>
              </a:lnSpc>
              <a:buFontTx/>
              <a:buNone/>
            </a:pPr>
            <a:endParaRPr lang="en-US" sz="2000" b="1">
              <a:latin typeface="Arial Narrow" pitchFamily="-110" charset="0"/>
            </a:endParaRPr>
          </a:p>
          <a:p>
            <a:pPr marL="609600" indent="-609600" algn="just" eaLnBrk="1" hangingPunct="1">
              <a:lnSpc>
                <a:spcPct val="90000"/>
              </a:lnSpc>
            </a:pPr>
            <a:r>
              <a:rPr lang="en-US" sz="2000" b="1">
                <a:solidFill>
                  <a:srgbClr val="FF0000"/>
                </a:solidFill>
                <a:latin typeface="Arial Narrow" pitchFamily="-110" charset="0"/>
              </a:rPr>
              <a:t>b) for agent j</a:t>
            </a:r>
            <a:r>
              <a:rPr lang="en-US" sz="2000" b="1">
                <a:solidFill>
                  <a:schemeClr val="hlink"/>
                </a:solidFill>
                <a:latin typeface="Arial Narrow" pitchFamily="-110" charset="0"/>
              </a:rPr>
              <a:t>   </a:t>
            </a:r>
          </a:p>
          <a:p>
            <a:pPr marL="609600" indent="-609600" algn="just" eaLnBrk="1" hangingPunct="1">
              <a:lnSpc>
                <a:spcPct val="90000"/>
              </a:lnSpc>
            </a:pPr>
            <a:endParaRPr lang="en-US" sz="2000" b="1">
              <a:solidFill>
                <a:schemeClr val="hlink"/>
              </a:solidFill>
              <a:latin typeface="Arial Narrow" pitchFamily="-110" charset="0"/>
            </a:endParaRPr>
          </a:p>
          <a:p>
            <a:pPr marL="609600" indent="-609600" algn="just" eaLnBrk="1" hangingPunct="1">
              <a:lnSpc>
                <a:spcPct val="90000"/>
              </a:lnSpc>
            </a:pPr>
            <a:r>
              <a:rPr lang="en-US" sz="2000" b="1">
                <a:latin typeface="Arial Narrow" pitchFamily="-110" charset="0"/>
              </a:rPr>
              <a:t>There can be one Nash equilibrium, but also two pure Nash equilibria (institutional arrangements) for the system as (X1,Y1) and (X2,Y2).</a:t>
            </a:r>
          </a:p>
          <a:p>
            <a:pPr marL="609600" indent="-609600" algn="just" eaLnBrk="1" hangingPunct="1">
              <a:lnSpc>
                <a:spcPct val="90000"/>
              </a:lnSpc>
            </a:pPr>
            <a:r>
              <a:rPr lang="en-US" sz="2000" b="1">
                <a:latin typeface="Arial Narrow" pitchFamily="-110" charset="0"/>
              </a:rPr>
              <a:t>When such multiple equilibria exist, we say that </a:t>
            </a:r>
          </a:p>
          <a:p>
            <a:pPr marL="609600" indent="-609600" algn="just" eaLnBrk="1" hangingPunct="1">
              <a:lnSpc>
                <a:spcPct val="90000"/>
              </a:lnSpc>
              <a:buFontTx/>
              <a:buNone/>
            </a:pPr>
            <a:r>
              <a:rPr lang="en-US" sz="2000" b="1">
                <a:latin typeface="Arial Narrow" pitchFamily="-110" charset="0"/>
              </a:rPr>
              <a:t>          (i) X1 and Y1 are </a:t>
            </a:r>
            <a:r>
              <a:rPr lang="en-US" sz="2000" b="1">
                <a:solidFill>
                  <a:srgbClr val="FF0000"/>
                </a:solidFill>
                <a:latin typeface="Arial Narrow" pitchFamily="-110" charset="0"/>
              </a:rPr>
              <a:t>institutional complements</a:t>
            </a:r>
            <a:r>
              <a:rPr lang="en-US" sz="2000" b="1">
                <a:latin typeface="Arial Narrow" pitchFamily="-110" charset="0"/>
              </a:rPr>
              <a:t>;  </a:t>
            </a:r>
          </a:p>
          <a:p>
            <a:pPr marL="609600" indent="-609600" algn="just" eaLnBrk="1" hangingPunct="1">
              <a:lnSpc>
                <a:spcPct val="90000"/>
              </a:lnSpc>
              <a:buFontTx/>
              <a:buNone/>
            </a:pPr>
            <a:r>
              <a:rPr lang="en-US" sz="2000" b="1">
                <a:latin typeface="Arial Narrow" pitchFamily="-110" charset="0"/>
              </a:rPr>
              <a:t>          (ii) X2 and Y2 are </a:t>
            </a:r>
            <a:r>
              <a:rPr lang="en-US" sz="2000" b="1">
                <a:solidFill>
                  <a:srgbClr val="FF0000"/>
                </a:solidFill>
                <a:latin typeface="Arial Narrow" pitchFamily="-110" charset="0"/>
              </a:rPr>
              <a:t>institutional complements</a:t>
            </a:r>
            <a:r>
              <a:rPr lang="en-US" sz="2000" b="1">
                <a:latin typeface="Arial Narrow" pitchFamily="-110" charset="0"/>
              </a:rPr>
              <a:t>.</a:t>
            </a:r>
          </a:p>
          <a:p>
            <a:pPr marL="609600" indent="-609600" algn="just" eaLnBrk="1" hangingPunct="1">
              <a:lnSpc>
                <a:spcPct val="90000"/>
              </a:lnSpc>
              <a:buFontTx/>
              <a:buNone/>
            </a:pPr>
            <a:endParaRPr lang="en-US" sz="2000" b="1">
              <a:latin typeface="Arial Narrow" pitchFamily="-110" charset="0"/>
            </a:endParaRPr>
          </a:p>
        </p:txBody>
      </p:sp>
      <p:graphicFrame>
        <p:nvGraphicFramePr>
          <p:cNvPr id="141314" name="Object 2"/>
          <p:cNvGraphicFramePr>
            <a:graphicFrameLocks noGrp="1" noChangeAspect="1"/>
          </p:cNvGraphicFramePr>
          <p:nvPr>
            <p:ph sz="quarter" idx="2"/>
            <p:extLst>
              <p:ext uri="{D42A27DB-BD31-4B8C-83A1-F6EECF244321}">
                <p14:modId xmlns:p14="http://schemas.microsoft.com/office/powerpoint/2010/main" val="1068495533"/>
              </p:ext>
            </p:extLst>
          </p:nvPr>
        </p:nvGraphicFramePr>
        <p:xfrm>
          <a:off x="3276600" y="2971800"/>
          <a:ext cx="4827588" cy="458788"/>
        </p:xfrm>
        <a:graphic>
          <a:graphicData uri="http://schemas.openxmlformats.org/presentationml/2006/ole">
            <mc:AlternateContent xmlns:mc="http://schemas.openxmlformats.org/markup-compatibility/2006">
              <mc:Choice xmlns:v="urn:schemas-microsoft-com:vml" Requires="v">
                <p:oleObj name="Equation" r:id="rId3" imgW="2450880" imgH="203040" progId="Equation.3">
                  <p:embed/>
                </p:oleObj>
              </mc:Choice>
              <mc:Fallback>
                <p:oleObj name="Equation" r:id="rId3" imgW="24508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1800"/>
                        <a:ext cx="4827588" cy="458788"/>
                      </a:xfrm>
                      <a:prstGeom prst="rect">
                        <a:avLst/>
                      </a:prstGeom>
                      <a:solidFill>
                        <a:schemeClr val="bg1"/>
                      </a:solidFill>
                      <a:ln w="9525">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5" name="Object 3"/>
          <p:cNvGraphicFramePr>
            <a:graphicFrameLocks noGrp="1" noChangeAspect="1"/>
          </p:cNvGraphicFramePr>
          <p:nvPr>
            <p:ph sz="quarter" idx="3"/>
            <p:extLst>
              <p:ext uri="{D42A27DB-BD31-4B8C-83A1-F6EECF244321}">
                <p14:modId xmlns:p14="http://schemas.microsoft.com/office/powerpoint/2010/main" val="2986667062"/>
              </p:ext>
            </p:extLst>
          </p:nvPr>
        </p:nvGraphicFramePr>
        <p:xfrm>
          <a:off x="3352800" y="3733800"/>
          <a:ext cx="4827588" cy="339725"/>
        </p:xfrm>
        <a:graphic>
          <a:graphicData uri="http://schemas.openxmlformats.org/presentationml/2006/ole">
            <mc:AlternateContent xmlns:mc="http://schemas.openxmlformats.org/markup-compatibility/2006">
              <mc:Choice xmlns:v="urn:schemas-microsoft-com:vml" Requires="v">
                <p:oleObj name="Equation" r:id="rId5" imgW="2438400" imgH="177800" progId="Equation.3">
                  <p:embed/>
                </p:oleObj>
              </mc:Choice>
              <mc:Fallback>
                <p:oleObj name="Equation" r:id="rId5" imgW="24384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733800"/>
                        <a:ext cx="4827588" cy="3397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8" name="Text Box 6"/>
          <p:cNvSpPr txBox="1">
            <a:spLocks noChangeArrowheads="1"/>
          </p:cNvSpPr>
          <p:nvPr/>
        </p:nvSpPr>
        <p:spPr bwMode="auto">
          <a:xfrm>
            <a:off x="611188" y="4581525"/>
            <a:ext cx="7921625" cy="366713"/>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it-IT" sz="1800">
              <a:latin typeface="Garamond" charset="0"/>
            </a:endParaRPr>
          </a:p>
        </p:txBody>
      </p:sp>
      <p:sp>
        <p:nvSpPr>
          <p:cNvPr id="1413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it-IT"/>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30300"/>
          </a:xfrm>
          <a:solidFill>
            <a:srgbClr val="FFFFFF"/>
          </a:solidFill>
          <a:ln>
            <a:solidFill>
              <a:srgbClr val="660066"/>
            </a:solidFill>
          </a:ln>
        </p:spPr>
        <p:txBody>
          <a:bodyPr>
            <a:normAutofit/>
          </a:bodyPr>
          <a:lstStyle/>
          <a:p>
            <a:r>
              <a:rPr lang="en-US" sz="3200" dirty="0">
                <a:ln>
                  <a:solidFill>
                    <a:srgbClr val="4F81BD"/>
                  </a:solidFill>
                </a:ln>
                <a:solidFill>
                  <a:srgbClr val="FF0000"/>
                </a:solidFill>
              </a:rPr>
              <a:t>Families’-Employers’ institutional complementarities</a:t>
            </a:r>
            <a:endParaRPr lang="it-IT" sz="3200" dirty="0">
              <a:solidFill>
                <a:srgbClr val="FF0000"/>
              </a:solidFill>
              <a:latin typeface="Calibri" charset="0"/>
              <a:ea typeface="ＭＳ Ｐゴシック" charset="0"/>
              <a:cs typeface="ＭＳ Ｐゴシック" charset="0"/>
            </a:endParaRPr>
          </a:p>
        </p:txBody>
      </p:sp>
      <p:sp>
        <p:nvSpPr>
          <p:cNvPr id="40963" name="Rectangle 4"/>
          <p:cNvSpPr>
            <a:spLocks noChangeArrowheads="1"/>
          </p:cNvSpPr>
          <p:nvPr/>
        </p:nvSpPr>
        <p:spPr bwMode="auto">
          <a:xfrm>
            <a:off x="154622" y="3572922"/>
            <a:ext cx="2073275" cy="1200328"/>
          </a:xfrm>
          <a:prstGeom prst="rect">
            <a:avLst/>
          </a:prstGeom>
          <a:solidFill>
            <a:srgbClr val="F2DCDB"/>
          </a:solidFill>
          <a:ln w="9525">
            <a:solidFill>
              <a:srgbClr val="FF0000"/>
            </a:solidFill>
            <a:miter lim="800000"/>
            <a:headEnd/>
            <a:tailEnd/>
          </a:ln>
        </p:spPr>
        <p:txBody>
          <a:bodyPr>
            <a:spAutoFit/>
          </a:bodyPr>
          <a:lstStyle/>
          <a:p>
            <a:pPr fontAlgn="auto">
              <a:spcBef>
                <a:spcPts val="0"/>
              </a:spcBef>
              <a:spcAft>
                <a:spcPts val="0"/>
              </a:spcAft>
              <a:defRPr/>
            </a:pPr>
            <a:r>
              <a:rPr lang="en-GB" sz="2400" b="1" dirty="0">
                <a:solidFill>
                  <a:srgbClr val="FF0000"/>
                </a:solidFill>
              </a:rPr>
              <a:t>N</a:t>
            </a:r>
            <a:r>
              <a:rPr lang="en-GB" sz="2400" dirty="0"/>
              <a:t>on- discriminating</a:t>
            </a:r>
          </a:p>
          <a:p>
            <a:pPr fontAlgn="auto">
              <a:spcBef>
                <a:spcPts val="0"/>
              </a:spcBef>
              <a:spcAft>
                <a:spcPts val="0"/>
              </a:spcAft>
              <a:defRPr/>
            </a:pPr>
            <a:r>
              <a:rPr lang="en-GB" sz="2400" b="1" dirty="0">
                <a:solidFill>
                  <a:srgbClr val="FF0000"/>
                </a:solidFill>
              </a:rPr>
              <a:t>E</a:t>
            </a:r>
            <a:r>
              <a:rPr lang="en-GB" sz="2400" dirty="0"/>
              <a:t>mployer</a:t>
            </a:r>
          </a:p>
        </p:txBody>
      </p:sp>
      <p:sp>
        <p:nvSpPr>
          <p:cNvPr id="40964" name="AutoShape 6"/>
          <p:cNvSpPr>
            <a:spLocks noChangeArrowheads="1"/>
          </p:cNvSpPr>
          <p:nvPr/>
        </p:nvSpPr>
        <p:spPr bwMode="auto">
          <a:xfrm>
            <a:off x="2574925" y="4055269"/>
            <a:ext cx="3490913" cy="655637"/>
          </a:xfrm>
          <a:prstGeom prst="leftRightArrow">
            <a:avLst>
              <a:gd name="adj1" fmla="val 50000"/>
              <a:gd name="adj2" fmla="val 50001"/>
            </a:avLst>
          </a:prstGeom>
          <a:solidFill>
            <a:srgbClr val="FF0000"/>
          </a:solidFill>
          <a:ln w="9525">
            <a:solidFill>
              <a:schemeClr val="tx1"/>
            </a:solidFill>
            <a:miter lim="800000"/>
            <a:headEnd/>
            <a:tailEnd/>
          </a:ln>
        </p:spPr>
        <p:txBody>
          <a:bodyPr wrap="none" anchor="ctr"/>
          <a:lstStyle/>
          <a:p>
            <a:endParaRPr lang="en-US">
              <a:latin typeface="Calibri" charset="0"/>
            </a:endParaRPr>
          </a:p>
        </p:txBody>
      </p:sp>
      <p:sp>
        <p:nvSpPr>
          <p:cNvPr id="40965" name="Rectangle 7"/>
          <p:cNvSpPr>
            <a:spLocks noChangeArrowheads="1"/>
          </p:cNvSpPr>
          <p:nvPr/>
        </p:nvSpPr>
        <p:spPr bwMode="auto">
          <a:xfrm>
            <a:off x="6384925" y="3879909"/>
            <a:ext cx="2644775" cy="830997"/>
          </a:xfrm>
          <a:prstGeom prst="rect">
            <a:avLst/>
          </a:prstGeom>
          <a:solidFill>
            <a:srgbClr val="F2DCDB"/>
          </a:solidFill>
          <a:ln w="9525">
            <a:solidFill>
              <a:srgbClr val="FF0000"/>
            </a:solidFill>
            <a:miter lim="800000"/>
            <a:headEnd/>
            <a:tailEnd/>
          </a:ln>
        </p:spPr>
        <p:txBody>
          <a:bodyPr>
            <a:spAutoFit/>
          </a:bodyPr>
          <a:lstStyle/>
          <a:p>
            <a:r>
              <a:rPr lang="en-GB" sz="2400" b="1" dirty="0">
                <a:solidFill>
                  <a:srgbClr val="FF0000"/>
                </a:solidFill>
                <a:latin typeface="Calibri" charset="0"/>
              </a:rPr>
              <a:t>E</a:t>
            </a:r>
            <a:r>
              <a:rPr lang="en-GB" sz="2400" dirty="0">
                <a:latin typeface="Calibri" charset="0"/>
              </a:rPr>
              <a:t>galitarian</a:t>
            </a:r>
          </a:p>
          <a:p>
            <a:r>
              <a:rPr lang="en-GB" sz="2400" b="1" dirty="0">
                <a:solidFill>
                  <a:srgbClr val="FF0000"/>
                </a:solidFill>
                <a:latin typeface="Calibri" charset="0"/>
              </a:rPr>
              <a:t>F</a:t>
            </a:r>
            <a:r>
              <a:rPr lang="en-GB" sz="2400" dirty="0">
                <a:latin typeface="Calibri" charset="0"/>
              </a:rPr>
              <a:t>amily</a:t>
            </a:r>
          </a:p>
        </p:txBody>
      </p:sp>
      <p:sp>
        <p:nvSpPr>
          <p:cNvPr id="36870" name="Rectangle 4"/>
          <p:cNvSpPr>
            <a:spLocks noChangeArrowheads="1"/>
          </p:cNvSpPr>
          <p:nvPr/>
        </p:nvSpPr>
        <p:spPr bwMode="auto">
          <a:xfrm>
            <a:off x="0" y="1470451"/>
            <a:ext cx="2209800" cy="830997"/>
          </a:xfrm>
          <a:prstGeom prst="rect">
            <a:avLst/>
          </a:prstGeom>
          <a:solidFill>
            <a:schemeClr val="accent2">
              <a:lumMod val="20000"/>
              <a:lumOff val="80000"/>
            </a:schemeClr>
          </a:solidFill>
          <a:ln w="9525">
            <a:solidFill>
              <a:srgbClr val="FF0000"/>
            </a:solidFill>
            <a:miter lim="800000"/>
            <a:headEnd/>
            <a:tailEnd/>
          </a:ln>
        </p:spPr>
        <p:txBody>
          <a:bodyPr wrap="square">
            <a:spAutoFit/>
          </a:bodyPr>
          <a:lstStyle/>
          <a:p>
            <a:pPr fontAlgn="auto">
              <a:spcBef>
                <a:spcPts val="0"/>
              </a:spcBef>
              <a:spcAft>
                <a:spcPts val="0"/>
              </a:spcAft>
              <a:defRPr/>
            </a:pPr>
            <a:r>
              <a:rPr lang="en-GB" sz="2400" b="1" dirty="0">
                <a:solidFill>
                  <a:srgbClr val="FF0000"/>
                </a:solidFill>
                <a:latin typeface="+mn-lt"/>
                <a:ea typeface="+mn-ea"/>
                <a:cs typeface="+mn-cs"/>
              </a:rPr>
              <a:t>D</a:t>
            </a:r>
            <a:r>
              <a:rPr lang="en-GB" sz="2400" dirty="0">
                <a:latin typeface="+mn-lt"/>
                <a:ea typeface="+mn-ea"/>
                <a:cs typeface="+mn-cs"/>
              </a:rPr>
              <a:t>iscriminating</a:t>
            </a:r>
          </a:p>
          <a:p>
            <a:pPr fontAlgn="auto">
              <a:spcBef>
                <a:spcPts val="0"/>
              </a:spcBef>
              <a:spcAft>
                <a:spcPts val="0"/>
              </a:spcAft>
              <a:defRPr/>
            </a:pPr>
            <a:r>
              <a:rPr lang="en-GB" sz="2400" b="1" dirty="0">
                <a:solidFill>
                  <a:srgbClr val="FF0000"/>
                </a:solidFill>
                <a:latin typeface="+mn-lt"/>
                <a:ea typeface="+mn-ea"/>
                <a:cs typeface="+mn-cs"/>
              </a:rPr>
              <a:t>E</a:t>
            </a:r>
            <a:r>
              <a:rPr lang="en-GB" sz="2400" dirty="0">
                <a:latin typeface="+mn-lt"/>
                <a:ea typeface="+mn-ea"/>
                <a:cs typeface="+mn-cs"/>
              </a:rPr>
              <a:t>mployer</a:t>
            </a:r>
          </a:p>
        </p:txBody>
      </p:sp>
      <p:sp>
        <p:nvSpPr>
          <p:cNvPr id="40967" name="AutoShape 6"/>
          <p:cNvSpPr>
            <a:spLocks noChangeArrowheads="1"/>
          </p:cNvSpPr>
          <p:nvPr/>
        </p:nvSpPr>
        <p:spPr bwMode="auto">
          <a:xfrm>
            <a:off x="2356772" y="1587074"/>
            <a:ext cx="3594766" cy="728662"/>
          </a:xfrm>
          <a:prstGeom prst="leftRightArrow">
            <a:avLst>
              <a:gd name="adj1" fmla="val 50000"/>
              <a:gd name="adj2" fmla="val 49973"/>
            </a:avLst>
          </a:prstGeom>
          <a:solidFill>
            <a:srgbClr val="FF0000"/>
          </a:solidFill>
          <a:ln w="9525">
            <a:solidFill>
              <a:schemeClr val="tx1"/>
            </a:solidFill>
            <a:miter lim="800000"/>
            <a:headEnd/>
            <a:tailEnd/>
          </a:ln>
        </p:spPr>
        <p:txBody>
          <a:bodyPr wrap="none" anchor="ctr"/>
          <a:lstStyle/>
          <a:p>
            <a:endParaRPr lang="en-US">
              <a:latin typeface="Calibri" charset="0"/>
            </a:endParaRPr>
          </a:p>
        </p:txBody>
      </p:sp>
      <p:sp>
        <p:nvSpPr>
          <p:cNvPr id="40968" name="Rectangle 7"/>
          <p:cNvSpPr>
            <a:spLocks noChangeArrowheads="1"/>
          </p:cNvSpPr>
          <p:nvPr/>
        </p:nvSpPr>
        <p:spPr bwMode="auto">
          <a:xfrm>
            <a:off x="6232662" y="1484739"/>
            <a:ext cx="2592387" cy="830997"/>
          </a:xfrm>
          <a:prstGeom prst="rect">
            <a:avLst/>
          </a:prstGeom>
          <a:solidFill>
            <a:srgbClr val="F2DCDB"/>
          </a:solidFill>
          <a:ln w="9525">
            <a:solidFill>
              <a:srgbClr val="FF0000"/>
            </a:solidFill>
            <a:miter lim="800000"/>
            <a:headEnd/>
            <a:tailEnd/>
          </a:ln>
        </p:spPr>
        <p:txBody>
          <a:bodyPr>
            <a:spAutoFit/>
          </a:bodyPr>
          <a:lstStyle/>
          <a:p>
            <a:r>
              <a:rPr lang="en-GB" sz="2400" dirty="0">
                <a:latin typeface="Calibri" charset="0"/>
              </a:rPr>
              <a:t> </a:t>
            </a:r>
            <a:r>
              <a:rPr lang="en-GB" sz="2400" b="1" dirty="0" err="1">
                <a:solidFill>
                  <a:srgbClr val="FF0000"/>
                </a:solidFill>
                <a:latin typeface="Calibri" charset="0"/>
              </a:rPr>
              <a:t>I</a:t>
            </a:r>
            <a:r>
              <a:rPr lang="en-GB" sz="2400" dirty="0" err="1">
                <a:latin typeface="Calibri" charset="0"/>
              </a:rPr>
              <a:t>negalitarian</a:t>
            </a:r>
            <a:r>
              <a:rPr lang="en-GB" sz="2400" dirty="0">
                <a:latin typeface="Calibri" charset="0"/>
              </a:rPr>
              <a:t>  </a:t>
            </a:r>
            <a:r>
              <a:rPr lang="en-GB" sz="2400" b="1" dirty="0">
                <a:solidFill>
                  <a:srgbClr val="FF0000"/>
                </a:solidFill>
                <a:latin typeface="Calibri" charset="0"/>
              </a:rPr>
              <a:t>F</a:t>
            </a:r>
            <a:r>
              <a:rPr lang="en-GB" sz="2400" dirty="0">
                <a:latin typeface="Calibri" charset="0"/>
              </a:rPr>
              <a:t>amily</a:t>
            </a:r>
          </a:p>
        </p:txBody>
      </p:sp>
      <p:sp>
        <p:nvSpPr>
          <p:cNvPr id="9" name="Ovale 8"/>
          <p:cNvSpPr/>
          <p:nvPr/>
        </p:nvSpPr>
        <p:spPr>
          <a:xfrm>
            <a:off x="3016250" y="1230674"/>
            <a:ext cx="2243138" cy="191062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rgbClr val="FFFFFF"/>
                </a:solidFill>
                <a:latin typeface="Calibri" charset="0"/>
                <a:ea typeface="ヒラギノ角ゴ Pro W3" charset="0"/>
                <a:cs typeface="ヒラギノ角ゴ Pro W3" charset="0"/>
              </a:rPr>
              <a:t>Increases the relative </a:t>
            </a:r>
            <a:r>
              <a:rPr lang="en-US" sz="1600" dirty="0" err="1">
                <a:solidFill>
                  <a:srgbClr val="FFFFFF"/>
                </a:solidFill>
                <a:latin typeface="Calibri" charset="0"/>
                <a:ea typeface="ヒラギノ角ゴ Pro W3" charset="0"/>
                <a:cs typeface="ヒラギノ角ゴ Pro W3" charset="0"/>
              </a:rPr>
              <a:t>adavantage</a:t>
            </a:r>
            <a:r>
              <a:rPr lang="en-US" sz="1600" dirty="0">
                <a:solidFill>
                  <a:srgbClr val="FFFFFF"/>
                </a:solidFill>
                <a:latin typeface="Calibri" charset="0"/>
                <a:ea typeface="ヒラギノ角ゴ Pro W3" charset="0"/>
                <a:cs typeface="ヒラギノ角ゴ Pro W3" charset="0"/>
              </a:rPr>
              <a:t> of</a:t>
            </a:r>
          </a:p>
        </p:txBody>
      </p:sp>
      <p:sp>
        <p:nvSpPr>
          <p:cNvPr id="10" name="Ovale 9"/>
          <p:cNvSpPr/>
          <p:nvPr/>
        </p:nvSpPr>
        <p:spPr>
          <a:xfrm>
            <a:off x="3117850" y="3230019"/>
            <a:ext cx="2243138" cy="18775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rgbClr val="FFFFFF"/>
                </a:solidFill>
                <a:latin typeface="Calibri" charset="0"/>
                <a:ea typeface="ヒラギノ角ゴ Pro W3" charset="0"/>
                <a:cs typeface="ヒラギノ角ゴ Pro W3" charset="0"/>
              </a:rPr>
              <a:t>Increases the relative </a:t>
            </a:r>
            <a:r>
              <a:rPr lang="en-US" sz="1600" dirty="0" err="1">
                <a:solidFill>
                  <a:srgbClr val="FFFFFF"/>
                </a:solidFill>
                <a:latin typeface="Calibri" charset="0"/>
                <a:ea typeface="ヒラギノ角ゴ Pro W3" charset="0"/>
                <a:cs typeface="ヒラギノ角ゴ Pro W3" charset="0"/>
              </a:rPr>
              <a:t>adavantage</a:t>
            </a:r>
            <a:r>
              <a:rPr lang="en-US" sz="1600" dirty="0">
                <a:solidFill>
                  <a:srgbClr val="FFFFFF"/>
                </a:solidFill>
                <a:latin typeface="Calibri" charset="0"/>
                <a:ea typeface="ヒラギノ角ゴ Pro W3" charset="0"/>
                <a:cs typeface="ヒラギノ角ゴ Pro W3" charset="0"/>
              </a:rPr>
              <a:t> of</a:t>
            </a:r>
          </a:p>
          <a:p>
            <a:pPr algn="ctr"/>
            <a:endParaRPr lang="en-US" sz="1600" dirty="0">
              <a:solidFill>
                <a:srgbClr val="FFFFFF"/>
              </a:solidFill>
              <a:latin typeface="Calibri" charset="0"/>
              <a:ea typeface="ヒラギノ角ゴ Pro W3" charset="0"/>
              <a:cs typeface="ヒラギノ角ゴ Pro W3" charset="0"/>
            </a:endParaRPr>
          </a:p>
        </p:txBody>
      </p:sp>
      <p:sp>
        <p:nvSpPr>
          <p:cNvPr id="5" name="CasellaDiTesto 4"/>
          <p:cNvSpPr txBox="1"/>
          <p:nvPr/>
        </p:nvSpPr>
        <p:spPr>
          <a:xfrm>
            <a:off x="152400" y="5562600"/>
            <a:ext cx="1447800" cy="838200"/>
          </a:xfrm>
          <a:prstGeom prst="rect">
            <a:avLst/>
          </a:prstGeom>
          <a:solidFill>
            <a:schemeClr val="bg2"/>
          </a:solidFill>
          <a:ln>
            <a:solidFill>
              <a:srgbClr val="660066"/>
            </a:solidFill>
          </a:ln>
        </p:spPr>
        <p:txBody>
          <a:bodyPr wrap="square" rtlCol="0">
            <a:spAutoFit/>
          </a:bodyPr>
          <a:lstStyle/>
          <a:p>
            <a:r>
              <a:rPr lang="it-IT" b="1" dirty="0">
                <a:solidFill>
                  <a:srgbClr val="FF0000"/>
                </a:solidFill>
              </a:rPr>
              <a:t>D-E ,</a:t>
            </a:r>
          </a:p>
          <a:p>
            <a:r>
              <a:rPr lang="it-IT" b="1" dirty="0">
                <a:solidFill>
                  <a:srgbClr val="FF0000"/>
                </a:solidFill>
              </a:rPr>
              <a:t>I-F</a:t>
            </a:r>
          </a:p>
        </p:txBody>
      </p:sp>
      <p:sp>
        <p:nvSpPr>
          <p:cNvPr id="15" name="CasellaDiTesto 14"/>
          <p:cNvSpPr txBox="1"/>
          <p:nvPr/>
        </p:nvSpPr>
        <p:spPr>
          <a:xfrm>
            <a:off x="7467600" y="5486400"/>
            <a:ext cx="1310344" cy="830997"/>
          </a:xfrm>
          <a:prstGeom prst="rect">
            <a:avLst/>
          </a:prstGeom>
          <a:solidFill>
            <a:schemeClr val="bg2"/>
          </a:solidFill>
          <a:ln>
            <a:solidFill>
              <a:srgbClr val="660066"/>
            </a:solidFill>
          </a:ln>
        </p:spPr>
        <p:txBody>
          <a:bodyPr wrap="square" rtlCol="0">
            <a:spAutoFit/>
          </a:bodyPr>
          <a:lstStyle/>
          <a:p>
            <a:r>
              <a:rPr lang="it-IT" b="1" dirty="0">
                <a:solidFill>
                  <a:srgbClr val="FF0000"/>
                </a:solidFill>
              </a:rPr>
              <a:t>N-E ,</a:t>
            </a:r>
          </a:p>
          <a:p>
            <a:r>
              <a:rPr lang="it-IT" b="1" dirty="0">
                <a:solidFill>
                  <a:srgbClr val="FF0000"/>
                </a:solidFill>
              </a:rPr>
              <a:t>E-F</a:t>
            </a:r>
          </a:p>
        </p:txBody>
      </p:sp>
      <p:sp>
        <p:nvSpPr>
          <p:cNvPr id="7" name="Freccia bidirezionale orizzontale 6"/>
          <p:cNvSpPr/>
          <p:nvPr/>
        </p:nvSpPr>
        <p:spPr>
          <a:xfrm>
            <a:off x="1849852" y="5270500"/>
            <a:ext cx="5356290" cy="1231900"/>
          </a:xfrm>
          <a:prstGeom prst="leftRightArrow">
            <a:avLst/>
          </a:prstGeom>
          <a:solidFill>
            <a:srgbClr val="EEECE1"/>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a:solidFill>
                  <a:srgbClr val="FF0000"/>
                </a:solidFill>
              </a:rPr>
              <a:t>We</a:t>
            </a:r>
            <a:r>
              <a:rPr lang="it-IT" b="1" dirty="0">
                <a:solidFill>
                  <a:srgbClr val="FF0000"/>
                </a:solidFill>
              </a:rPr>
              <a:t> </a:t>
            </a:r>
            <a:r>
              <a:rPr lang="it-IT" b="1" dirty="0" err="1">
                <a:solidFill>
                  <a:srgbClr val="FF0000"/>
                </a:solidFill>
              </a:rPr>
              <a:t>have</a:t>
            </a:r>
            <a:r>
              <a:rPr lang="it-IT" b="1" dirty="0">
                <a:solidFill>
                  <a:srgbClr val="FF0000"/>
                </a:solidFill>
              </a:rPr>
              <a:t> </a:t>
            </a:r>
            <a:r>
              <a:rPr lang="it-IT" b="1" dirty="0" err="1">
                <a:solidFill>
                  <a:srgbClr val="FF0000"/>
                </a:solidFill>
              </a:rPr>
              <a:t>two</a:t>
            </a:r>
            <a:r>
              <a:rPr lang="it-IT" b="1" dirty="0">
                <a:solidFill>
                  <a:srgbClr val="FF0000"/>
                </a:solidFill>
              </a:rPr>
              <a:t> </a:t>
            </a:r>
            <a:r>
              <a:rPr lang="it-IT" b="1" dirty="0" err="1">
                <a:solidFill>
                  <a:srgbClr val="FF0000"/>
                </a:solidFill>
              </a:rPr>
              <a:t>possible</a:t>
            </a:r>
            <a:endParaRPr lang="it-IT" b="1" dirty="0">
              <a:solidFill>
                <a:srgbClr val="FF0000"/>
              </a:solidFill>
            </a:endParaRPr>
          </a:p>
          <a:p>
            <a:pPr algn="ctr"/>
            <a:r>
              <a:rPr lang="it-IT" b="1" dirty="0">
                <a:solidFill>
                  <a:srgbClr val="FF0000"/>
                </a:solidFill>
              </a:rPr>
              <a:t> </a:t>
            </a:r>
            <a:r>
              <a:rPr lang="it-IT" b="1" dirty="0" err="1">
                <a:solidFill>
                  <a:srgbClr val="FF0000"/>
                </a:solidFill>
              </a:rPr>
              <a:t>institutional</a:t>
            </a:r>
            <a:r>
              <a:rPr lang="it-IT" b="1" dirty="0">
                <a:solidFill>
                  <a:srgbClr val="FF0000"/>
                </a:solidFill>
              </a:rPr>
              <a:t> </a:t>
            </a:r>
            <a:r>
              <a:rPr lang="it-IT" b="1" dirty="0" err="1">
                <a:solidFill>
                  <a:srgbClr val="FF0000"/>
                </a:solidFill>
              </a:rPr>
              <a:t>complements</a:t>
            </a:r>
            <a:r>
              <a:rPr lang="it-IT" b="1" dirty="0">
                <a:solidFill>
                  <a:srgbClr val="FF0000"/>
                </a:solidFill>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it-IT">
                <a:solidFill>
                  <a:srgbClr val="FF0066"/>
                </a:solidFill>
              </a:rPr>
              <a:t>Complementarities and Evolution.</a:t>
            </a:r>
            <a:endParaRPr lang="it-IT"/>
          </a:p>
        </p:txBody>
      </p:sp>
      <p:sp>
        <p:nvSpPr>
          <p:cNvPr id="143363" name="Rectangle 6"/>
          <p:cNvSpPr>
            <a:spLocks noChangeArrowheads="1"/>
          </p:cNvSpPr>
          <p:nvPr/>
        </p:nvSpPr>
        <p:spPr bwMode="auto">
          <a:xfrm>
            <a:off x="304800" y="1981200"/>
            <a:ext cx="8458200" cy="4486275"/>
          </a:xfrm>
          <a:prstGeom prst="rect">
            <a:avLst/>
          </a:prstGeom>
          <a:solidFill>
            <a:srgbClr val="FFFFFF"/>
          </a:solidFill>
          <a:ln w="9525">
            <a:noFill/>
            <a:miter lim="800000"/>
            <a:headEnd/>
            <a:tailEnd/>
          </a:ln>
        </p:spPr>
        <p:txBody>
          <a:bodyPr>
            <a:prstTxWarp prst="textNoShape">
              <a:avLst/>
            </a:prstTxWarp>
            <a:spAutoFit/>
          </a:bodyPr>
          <a:lstStyle/>
          <a:p>
            <a:r>
              <a:rPr lang="it-IT" sz="3600"/>
              <a:t>Complex organisms and survival of the fittest.</a:t>
            </a:r>
          </a:p>
          <a:p>
            <a:endParaRPr lang="it-IT" sz="3600"/>
          </a:p>
          <a:p>
            <a:r>
              <a:rPr lang="it-IT" sz="3600"/>
              <a:t>Epistatic Relations, Stasis and Punctuated Equilibria. </a:t>
            </a:r>
          </a:p>
          <a:p>
            <a:endParaRPr lang="it-IT" sz="3600"/>
          </a:p>
          <a:p>
            <a:r>
              <a:rPr lang="it-IT" sz="3600"/>
              <a:t>Allopatric Speciation and the Continuity of Evolution.</a:t>
            </a:r>
            <a:endParaRPr lang="it-IT"/>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0"/>
            <a:ext cx="9144000" cy="1447800"/>
          </a:xfrm>
          <a:solidFill>
            <a:srgbClr val="FF0000"/>
          </a:solidFill>
        </p:spPr>
        <p:txBody>
          <a:bodyPr/>
          <a:lstStyle/>
          <a:p>
            <a:pPr eaLnBrk="1" hangingPunct="1"/>
            <a:r>
              <a:rPr lang="en-GB" b="1">
                <a:solidFill>
                  <a:srgbClr val="FFFF00"/>
                </a:solidFill>
              </a:rPr>
              <a:t>Two directions of causation.</a:t>
            </a:r>
            <a:endParaRPr lang="en-GB">
              <a:solidFill>
                <a:srgbClr val="FFFF00"/>
              </a:solidFill>
            </a:endParaRPr>
          </a:p>
        </p:txBody>
      </p:sp>
      <p:sp>
        <p:nvSpPr>
          <p:cNvPr id="145411" name="Rectangle 3"/>
          <p:cNvSpPr>
            <a:spLocks noGrp="1" noChangeArrowheads="1"/>
          </p:cNvSpPr>
          <p:nvPr>
            <p:ph type="body" idx="1"/>
          </p:nvPr>
        </p:nvSpPr>
        <p:spPr>
          <a:xfrm>
            <a:off x="685800" y="1981200"/>
            <a:ext cx="2971800" cy="1676400"/>
          </a:xfrm>
          <a:solidFill>
            <a:schemeClr val="hlink"/>
          </a:solidFill>
          <a:ln>
            <a:solidFill>
              <a:schemeClr val="tx1"/>
            </a:solidFill>
          </a:ln>
        </p:spPr>
        <p:txBody>
          <a:bodyPr/>
          <a:lstStyle/>
          <a:p>
            <a:pPr eaLnBrk="1" hangingPunct="1">
              <a:lnSpc>
                <a:spcPct val="90000"/>
              </a:lnSpc>
              <a:buFontTx/>
              <a:buNone/>
            </a:pPr>
            <a:r>
              <a:rPr lang="en-GB" sz="2800"/>
              <a:t>Specificity and Monitoring Characteristics of Assets</a:t>
            </a:r>
          </a:p>
        </p:txBody>
      </p:sp>
      <p:sp>
        <p:nvSpPr>
          <p:cNvPr id="145412" name="Rectangle 4"/>
          <p:cNvSpPr>
            <a:spLocks noChangeArrowheads="1"/>
          </p:cNvSpPr>
          <p:nvPr/>
        </p:nvSpPr>
        <p:spPr bwMode="auto">
          <a:xfrm>
            <a:off x="4251325" y="242252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3" name="AutoShape 5"/>
          <p:cNvSpPr>
            <a:spLocks noChangeArrowheads="1"/>
          </p:cNvSpPr>
          <p:nvPr/>
        </p:nvSpPr>
        <p:spPr bwMode="auto">
          <a:xfrm>
            <a:off x="4267200" y="2133600"/>
            <a:ext cx="1371600" cy="685800"/>
          </a:xfrm>
          <a:prstGeom prst="rightArrow">
            <a:avLst>
              <a:gd name="adj1" fmla="val 50000"/>
              <a:gd name="adj2" fmla="val 50000"/>
            </a:avLst>
          </a:prstGeom>
          <a:solidFill>
            <a:srgbClr val="FF00FF"/>
          </a:solidFill>
          <a:ln w="9525">
            <a:solidFill>
              <a:schemeClr val="tx1"/>
            </a:solidFill>
            <a:miter lim="800000"/>
            <a:headEnd/>
            <a:tailEnd/>
          </a:ln>
        </p:spPr>
        <p:txBody>
          <a:bodyPr wrap="none" anchor="ctr">
            <a:prstTxWarp prst="textNoShape">
              <a:avLst/>
            </a:prstTxWarp>
          </a:bodyPr>
          <a:lstStyle/>
          <a:p>
            <a:endParaRPr lang="it-IT"/>
          </a:p>
        </p:txBody>
      </p:sp>
      <p:sp>
        <p:nvSpPr>
          <p:cNvPr id="145414" name="Rectangle 6"/>
          <p:cNvSpPr>
            <a:spLocks noChangeArrowheads="1"/>
          </p:cNvSpPr>
          <p:nvPr/>
        </p:nvSpPr>
        <p:spPr bwMode="auto">
          <a:xfrm>
            <a:off x="5867400" y="2057400"/>
            <a:ext cx="2362200" cy="1562100"/>
          </a:xfrm>
          <a:prstGeom prst="rect">
            <a:avLst/>
          </a:prstGeom>
          <a:solidFill>
            <a:schemeClr val="hlink"/>
          </a:solidFill>
          <a:ln w="9525">
            <a:solidFill>
              <a:schemeClr val="tx1"/>
            </a:solidFill>
            <a:miter lim="800000"/>
            <a:headEnd/>
            <a:tailEnd/>
          </a:ln>
        </p:spPr>
        <p:txBody>
          <a:bodyPr>
            <a:prstTxWarp prst="textNoShape">
              <a:avLst/>
            </a:prstTxWarp>
            <a:spAutoFit/>
          </a:bodyPr>
          <a:lstStyle/>
          <a:p>
            <a:r>
              <a:rPr lang="en-GB"/>
              <a:t>Property Rights and</a:t>
            </a:r>
          </a:p>
          <a:p>
            <a:r>
              <a:rPr lang="en-GB"/>
              <a:t>Organizational Form</a:t>
            </a:r>
          </a:p>
        </p:txBody>
      </p:sp>
      <p:sp>
        <p:nvSpPr>
          <p:cNvPr id="145415" name="Rectangle 7"/>
          <p:cNvSpPr>
            <a:spLocks noChangeArrowheads="1"/>
          </p:cNvSpPr>
          <p:nvPr/>
        </p:nvSpPr>
        <p:spPr bwMode="auto">
          <a:xfrm>
            <a:off x="4648200" y="19812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6" name="AutoShape 8"/>
          <p:cNvSpPr>
            <a:spLocks noChangeArrowheads="1"/>
          </p:cNvSpPr>
          <p:nvPr/>
        </p:nvSpPr>
        <p:spPr bwMode="auto">
          <a:xfrm>
            <a:off x="4038600" y="2895600"/>
            <a:ext cx="1524000" cy="685800"/>
          </a:xfrm>
          <a:prstGeom prst="leftArrow">
            <a:avLst>
              <a:gd name="adj1" fmla="val 50000"/>
              <a:gd name="adj2" fmla="val 55556"/>
            </a:avLst>
          </a:prstGeom>
          <a:solidFill>
            <a:srgbClr val="00FF00"/>
          </a:solidFill>
          <a:ln w="9525">
            <a:solidFill>
              <a:schemeClr val="tx1"/>
            </a:solidFill>
            <a:miter lim="800000"/>
            <a:headEnd/>
            <a:tailEnd/>
          </a:ln>
        </p:spPr>
        <p:txBody>
          <a:bodyPr wrap="none" anchor="ctr">
            <a:prstTxWarp prst="textNoShape">
              <a:avLst/>
            </a:prstTxWarp>
          </a:bodyPr>
          <a:lstStyle/>
          <a:p>
            <a:endParaRPr lang="it-IT"/>
          </a:p>
        </p:txBody>
      </p:sp>
      <p:sp>
        <p:nvSpPr>
          <p:cNvPr id="145417" name="Rectangle 11"/>
          <p:cNvSpPr>
            <a:spLocks noChangeArrowheads="1"/>
          </p:cNvSpPr>
          <p:nvPr/>
        </p:nvSpPr>
        <p:spPr bwMode="auto">
          <a:xfrm>
            <a:off x="542925" y="395287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8" name="Rectangle 13"/>
          <p:cNvSpPr>
            <a:spLocks noChangeArrowheads="1"/>
          </p:cNvSpPr>
          <p:nvPr/>
        </p:nvSpPr>
        <p:spPr bwMode="auto">
          <a:xfrm>
            <a:off x="1371600" y="42672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9" name="Rectangle 14"/>
          <p:cNvSpPr>
            <a:spLocks noChangeArrowheads="1"/>
          </p:cNvSpPr>
          <p:nvPr/>
        </p:nvSpPr>
        <p:spPr bwMode="auto">
          <a:xfrm>
            <a:off x="1393825" y="4111625"/>
            <a:ext cx="6835775" cy="1196975"/>
          </a:xfrm>
          <a:prstGeom prst="rect">
            <a:avLst/>
          </a:prstGeom>
          <a:solidFill>
            <a:srgbClr val="FF00FF"/>
          </a:solidFill>
          <a:ln w="9525">
            <a:solidFill>
              <a:schemeClr val="tx2"/>
            </a:solidFill>
            <a:miter lim="800000"/>
            <a:headEnd/>
            <a:tailEnd/>
          </a:ln>
        </p:spPr>
        <p:txBody>
          <a:bodyPr>
            <a:prstTxWarp prst="textNoShape">
              <a:avLst/>
            </a:prstTxWarp>
            <a:spAutoFit/>
          </a:bodyPr>
          <a:lstStyle/>
          <a:p>
            <a:r>
              <a:rPr lang="en-GB"/>
              <a:t>The most specific and difficult to monitor agents can save the greatest amount of agency costs when they control the organization.</a:t>
            </a:r>
          </a:p>
        </p:txBody>
      </p:sp>
      <p:sp>
        <p:nvSpPr>
          <p:cNvPr id="145420" name="AutoShape 15"/>
          <p:cNvSpPr>
            <a:spLocks noChangeArrowheads="1"/>
          </p:cNvSpPr>
          <p:nvPr/>
        </p:nvSpPr>
        <p:spPr bwMode="auto">
          <a:xfrm>
            <a:off x="0" y="4495800"/>
            <a:ext cx="976313"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prstTxWarp prst="textNoShape">
              <a:avLst/>
            </a:prstTxWarp>
          </a:bodyPr>
          <a:lstStyle/>
          <a:p>
            <a:endParaRPr lang="it-IT"/>
          </a:p>
        </p:txBody>
      </p:sp>
      <p:sp>
        <p:nvSpPr>
          <p:cNvPr id="145421" name="AutoShape 16"/>
          <p:cNvSpPr>
            <a:spLocks noChangeArrowheads="1"/>
          </p:cNvSpPr>
          <p:nvPr/>
        </p:nvSpPr>
        <p:spPr bwMode="auto">
          <a:xfrm>
            <a:off x="0" y="5867400"/>
            <a:ext cx="976313"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prstTxWarp prst="textNoShape">
              <a:avLst/>
            </a:prstTxWarp>
          </a:bodyPr>
          <a:lstStyle/>
          <a:p>
            <a:endParaRPr lang="it-IT"/>
          </a:p>
        </p:txBody>
      </p:sp>
      <p:sp>
        <p:nvSpPr>
          <p:cNvPr id="145422" name="Rectangle 17"/>
          <p:cNvSpPr>
            <a:spLocks noChangeArrowheads="1"/>
          </p:cNvSpPr>
          <p:nvPr/>
        </p:nvSpPr>
        <p:spPr bwMode="auto">
          <a:xfrm>
            <a:off x="914400" y="4495800"/>
            <a:ext cx="285750" cy="457200"/>
          </a:xfrm>
          <a:prstGeom prst="rect">
            <a:avLst/>
          </a:prstGeom>
          <a:noFill/>
          <a:ln w="9525">
            <a:noFill/>
            <a:miter lim="800000"/>
            <a:headEnd/>
            <a:tailEnd/>
          </a:ln>
        </p:spPr>
        <p:txBody>
          <a:bodyPr wrap="none">
            <a:prstTxWarp prst="textNoShape">
              <a:avLst/>
            </a:prstTxWarp>
            <a:spAutoFit/>
          </a:bodyPr>
          <a:lstStyle/>
          <a:p>
            <a:r>
              <a:rPr lang="en-GB" b="1"/>
              <a:t>:</a:t>
            </a:r>
          </a:p>
        </p:txBody>
      </p:sp>
      <p:sp>
        <p:nvSpPr>
          <p:cNvPr id="145423" name="Rectangle 18"/>
          <p:cNvSpPr>
            <a:spLocks noChangeArrowheads="1"/>
          </p:cNvSpPr>
          <p:nvPr/>
        </p:nvSpPr>
        <p:spPr bwMode="auto">
          <a:xfrm>
            <a:off x="914400" y="5867400"/>
            <a:ext cx="285750" cy="457200"/>
          </a:xfrm>
          <a:prstGeom prst="rect">
            <a:avLst/>
          </a:prstGeom>
          <a:noFill/>
          <a:ln w="9525">
            <a:noFill/>
            <a:miter lim="800000"/>
            <a:headEnd/>
            <a:tailEnd/>
          </a:ln>
        </p:spPr>
        <p:txBody>
          <a:bodyPr wrap="none">
            <a:prstTxWarp prst="textNoShape">
              <a:avLst/>
            </a:prstTxWarp>
            <a:spAutoFit/>
          </a:bodyPr>
          <a:lstStyle/>
          <a:p>
            <a:r>
              <a:rPr lang="en-GB" b="1"/>
              <a:t>:</a:t>
            </a:r>
          </a:p>
        </p:txBody>
      </p:sp>
      <p:sp>
        <p:nvSpPr>
          <p:cNvPr id="145424" name="Rectangle 19"/>
          <p:cNvSpPr>
            <a:spLocks noChangeArrowheads="1"/>
          </p:cNvSpPr>
          <p:nvPr/>
        </p:nvSpPr>
        <p:spPr bwMode="auto">
          <a:xfrm>
            <a:off x="1495425" y="5770563"/>
            <a:ext cx="7038975" cy="831850"/>
          </a:xfrm>
          <a:prstGeom prst="rect">
            <a:avLst/>
          </a:prstGeom>
          <a:solidFill>
            <a:srgbClr val="00FF00"/>
          </a:solidFill>
          <a:ln w="9525">
            <a:solidFill>
              <a:schemeClr val="tx2"/>
            </a:solidFill>
            <a:miter lim="800000"/>
            <a:headEnd/>
            <a:tailEnd/>
          </a:ln>
        </p:spPr>
        <p:txBody>
          <a:bodyPr>
            <a:prstTxWarp prst="textNoShape">
              <a:avLst/>
            </a:prstTxWarp>
            <a:spAutoFit/>
          </a:bodyPr>
          <a:lstStyle/>
          <a:p>
            <a:r>
              <a:rPr lang="en-GB"/>
              <a:t>The agents controlling the organization will tend to become the most specific and difficult to monitor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228600" y="193675"/>
            <a:ext cx="8534400" cy="6664325"/>
          </a:xfrm>
          <a:prstGeom prst="rect">
            <a:avLst/>
          </a:prstGeom>
          <a:noFill/>
          <a:ln w="9525">
            <a:noFill/>
            <a:miter lim="800000"/>
            <a:headEnd/>
            <a:tailEnd/>
          </a:ln>
        </p:spPr>
        <p:txBody>
          <a:bodyPr>
            <a:prstTxWarp prst="textNoShape">
              <a:avLst/>
            </a:prstTxWarp>
            <a:spAutoFit/>
          </a:bodyPr>
          <a:lstStyle/>
          <a:p>
            <a:r>
              <a:rPr lang="en-GB"/>
              <a:t>New Institutional theory has emphasized that owners of specific and</a:t>
            </a:r>
          </a:p>
          <a:p>
            <a:r>
              <a:rPr lang="en-GB"/>
              <a:t> hard-to-monitor resources tend to acquire rights and safeguards more than the owners of general purpose and easy-to monitor resource. This claim can be stated as:</a:t>
            </a:r>
          </a:p>
          <a:p>
            <a:endParaRPr lang="en-GB">
              <a:solidFill>
                <a:schemeClr val="hlink"/>
              </a:solidFill>
            </a:endParaRPr>
          </a:p>
          <a:p>
            <a:r>
              <a:rPr lang="en-GB" b="1">
                <a:solidFill>
                  <a:srgbClr val="FF0000"/>
                </a:solidFill>
              </a:rPr>
              <a:t>(1) In the property right domain, a property right system P</a:t>
            </a:r>
            <a:r>
              <a:rPr lang="en-GB" b="1" baseline="30000">
                <a:solidFill>
                  <a:srgbClr val="FF0000"/>
                </a:solidFill>
              </a:rPr>
              <a:t>C</a:t>
            </a:r>
            <a:r>
              <a:rPr lang="en-GB" b="1">
                <a:solidFill>
                  <a:srgbClr val="FF0000"/>
                </a:solidFill>
              </a:rPr>
              <a:t> is marginally better than another property right system P</a:t>
            </a:r>
            <a:r>
              <a:rPr lang="en-GB" b="1" baseline="30000">
                <a:solidFill>
                  <a:srgbClr val="FF0000"/>
                </a:solidFill>
              </a:rPr>
              <a:t>L</a:t>
            </a:r>
            <a:r>
              <a:rPr lang="en-GB" b="1">
                <a:solidFill>
                  <a:srgbClr val="FF0000"/>
                </a:solidFill>
              </a:rPr>
              <a:t> if  the corresponding technology T</a:t>
            </a:r>
            <a:r>
              <a:rPr lang="en-GB" b="1" baseline="30000">
                <a:solidFill>
                  <a:srgbClr val="FF0000"/>
                </a:solidFill>
              </a:rPr>
              <a:t>c</a:t>
            </a:r>
            <a:r>
              <a:rPr lang="en-GB" b="1">
                <a:solidFill>
                  <a:srgbClr val="FF0000"/>
                </a:solidFill>
              </a:rPr>
              <a:t> instead of the technology T</a:t>
            </a:r>
            <a:r>
              <a:rPr lang="en-GB" b="1" baseline="30000">
                <a:solidFill>
                  <a:srgbClr val="FF0000"/>
                </a:solidFill>
              </a:rPr>
              <a:t>L</a:t>
            </a:r>
            <a:r>
              <a:rPr lang="en-GB" b="1">
                <a:solidFill>
                  <a:srgbClr val="FF0000"/>
                </a:solidFill>
              </a:rPr>
              <a:t> prevails in the technology domain. </a:t>
            </a:r>
          </a:p>
          <a:p>
            <a:r>
              <a:rPr lang="en-GB"/>
              <a:t>Where</a:t>
            </a:r>
          </a:p>
          <a:p>
            <a:r>
              <a:rPr lang="en-GB" b="1">
                <a:solidFill>
                  <a:srgbClr val="FF0000"/>
                </a:solidFill>
              </a:rPr>
              <a:t>T</a:t>
            </a:r>
            <a:r>
              <a:rPr lang="en-GB" b="1" baseline="30000">
                <a:solidFill>
                  <a:srgbClr val="FF0000"/>
                </a:solidFill>
              </a:rPr>
              <a:t>c</a:t>
            </a:r>
            <a:r>
              <a:rPr lang="en-GB" b="1">
                <a:solidFill>
                  <a:srgbClr val="FF0000"/>
                </a:solidFill>
              </a:rPr>
              <a:t> </a:t>
            </a:r>
            <a:r>
              <a:rPr lang="en-GB"/>
              <a:t>: a technology where capital is intensively used as a specific and hard to monitor resource </a:t>
            </a:r>
          </a:p>
          <a:p>
            <a:r>
              <a:rPr lang="en-GB" b="1">
                <a:solidFill>
                  <a:srgbClr val="FF0000"/>
                </a:solidFill>
              </a:rPr>
              <a:t>T</a:t>
            </a:r>
            <a:r>
              <a:rPr lang="en-GB" b="1" baseline="30000">
                <a:solidFill>
                  <a:srgbClr val="FF0000"/>
                </a:solidFill>
              </a:rPr>
              <a:t>L</a:t>
            </a:r>
            <a:r>
              <a:rPr lang="en-GB" b="1"/>
              <a:t> </a:t>
            </a:r>
            <a:r>
              <a:rPr lang="en-GB"/>
              <a:t>: technology where labour is intensively used as a specific and hard to monitor resource</a:t>
            </a:r>
          </a:p>
          <a:p>
            <a:r>
              <a:rPr lang="en-GB" b="1">
                <a:solidFill>
                  <a:srgbClr val="FF0000"/>
                </a:solidFill>
              </a:rPr>
              <a:t>P</a:t>
            </a:r>
            <a:r>
              <a:rPr lang="en-GB" b="1" baseline="30000">
                <a:solidFill>
                  <a:srgbClr val="FF0000"/>
                </a:solidFill>
              </a:rPr>
              <a:t>C</a:t>
            </a:r>
            <a:r>
              <a:rPr lang="en-GB"/>
              <a:t> : a governance system where the owners of capital have strong rights and safeguards</a:t>
            </a:r>
          </a:p>
          <a:p>
            <a:r>
              <a:rPr lang="en-GB" b="1">
                <a:solidFill>
                  <a:srgbClr val="FF0000"/>
                </a:solidFill>
              </a:rPr>
              <a:t>P</a:t>
            </a:r>
            <a:r>
              <a:rPr lang="en-GB" b="1" baseline="30000">
                <a:solidFill>
                  <a:srgbClr val="FF0000"/>
                </a:solidFill>
              </a:rPr>
              <a:t>L</a:t>
            </a:r>
            <a:r>
              <a:rPr lang="en-GB"/>
              <a:t> : a governance system where workers have strong rights and</a:t>
            </a:r>
          </a:p>
          <a:p>
            <a:r>
              <a:rPr lang="en-GB"/>
              <a:t>Safeguards.</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28600" y="914400"/>
            <a:ext cx="8610600" cy="5816600"/>
          </a:xfrm>
          <a:prstGeom prst="rect">
            <a:avLst/>
          </a:prstGeom>
          <a:noFill/>
          <a:ln w="9525">
            <a:noFill/>
            <a:miter lim="800000"/>
            <a:headEnd/>
            <a:tailEnd/>
          </a:ln>
        </p:spPr>
        <p:txBody>
          <a:bodyPr>
            <a:prstTxWarp prst="textNoShape">
              <a:avLst/>
            </a:prstTxWarp>
            <a:spAutoFit/>
          </a:bodyPr>
          <a:lstStyle/>
          <a:p>
            <a:r>
              <a:rPr lang="en-GB"/>
              <a:t>In a word of positive transaction costs the owners of  resources enjoying rights and safeguards tend to become more specific and hard to monitor than those without rights and safeguards. This claim can be stated as:</a:t>
            </a:r>
          </a:p>
          <a:p>
            <a:endParaRPr lang="en-GB"/>
          </a:p>
          <a:p>
            <a:r>
              <a:rPr lang="en-GB" b="1">
                <a:solidFill>
                  <a:srgbClr val="FF0000"/>
                </a:solidFill>
              </a:rPr>
              <a:t>(2) In the technology domain a technology T</a:t>
            </a:r>
            <a:r>
              <a:rPr lang="en-GB" b="1" baseline="30000">
                <a:solidFill>
                  <a:srgbClr val="FF0000"/>
                </a:solidFill>
              </a:rPr>
              <a:t>L</a:t>
            </a:r>
            <a:r>
              <a:rPr lang="en-GB" b="1">
                <a:solidFill>
                  <a:srgbClr val="FF0000"/>
                </a:solidFill>
              </a:rPr>
              <a:t> is marginally better than a technology T</a:t>
            </a:r>
            <a:r>
              <a:rPr lang="en-GB" b="1" baseline="30000">
                <a:solidFill>
                  <a:srgbClr val="FF0000"/>
                </a:solidFill>
              </a:rPr>
              <a:t>c</a:t>
            </a:r>
            <a:r>
              <a:rPr lang="en-GB" b="1">
                <a:solidFill>
                  <a:srgbClr val="FF0000"/>
                </a:solidFill>
              </a:rPr>
              <a:t> if a property right system P</a:t>
            </a:r>
            <a:r>
              <a:rPr lang="en-GB" b="1" baseline="30000">
                <a:solidFill>
                  <a:srgbClr val="FF0000"/>
                </a:solidFill>
              </a:rPr>
              <a:t>L</a:t>
            </a:r>
            <a:r>
              <a:rPr lang="en-GB" b="1">
                <a:solidFill>
                  <a:srgbClr val="FF0000"/>
                </a:solidFill>
              </a:rPr>
              <a:t> instead of property right system P</a:t>
            </a:r>
            <a:r>
              <a:rPr lang="en-GB" b="1" baseline="30000">
                <a:solidFill>
                  <a:srgbClr val="FF0000"/>
                </a:solidFill>
              </a:rPr>
              <a:t>C </a:t>
            </a:r>
            <a:r>
              <a:rPr lang="en-GB" b="1">
                <a:solidFill>
                  <a:srgbClr val="FF0000"/>
                </a:solidFill>
              </a:rPr>
              <a:t>prevails in the property right domain.</a:t>
            </a:r>
            <a:endParaRPr lang="en-GB"/>
          </a:p>
          <a:p>
            <a:r>
              <a:rPr lang="en-GB"/>
              <a:t>  </a:t>
            </a:r>
          </a:p>
          <a:p>
            <a:r>
              <a:rPr lang="en-GB" sz="2800">
                <a:solidFill>
                  <a:schemeClr val="tx2"/>
                </a:solidFill>
              </a:rPr>
              <a:t>This is an argument that has been typical emphasized by radical economists against the efficiency predictions of NIE. However, it is consistent when NIE when one assumes positive transaction costs.</a:t>
            </a:r>
          </a:p>
          <a:p>
            <a:endParaRPr lang="en-GB"/>
          </a:p>
        </p:txBody>
      </p:sp>
      <p:sp>
        <p:nvSpPr>
          <p:cNvPr id="149507" name="Rectangle 3"/>
          <p:cNvSpPr>
            <a:spLocks noGrp="1" noChangeArrowheads="1"/>
          </p:cNvSpPr>
          <p:nvPr>
            <p:ph type="title" idx="4294967295"/>
          </p:nvPr>
        </p:nvSpPr>
        <p:spPr>
          <a:xfrm>
            <a:off x="533400" y="228600"/>
            <a:ext cx="7772400" cy="685800"/>
          </a:xfrm>
        </p:spPr>
        <p:txBody>
          <a:bodyPr/>
          <a:lstStyle/>
          <a:p>
            <a:pPr eaLnBrk="1" hangingPunct="1"/>
            <a:r>
              <a:rPr lang="en-GB"/>
              <a:t>Inverting the Argument.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71463" y="147638"/>
            <a:ext cx="8720137" cy="6664325"/>
          </a:xfrm>
          <a:prstGeom prst="rect">
            <a:avLst/>
          </a:prstGeom>
          <a:noFill/>
          <a:ln w="9525">
            <a:noFill/>
            <a:miter lim="800000"/>
            <a:headEnd/>
            <a:tailEnd/>
          </a:ln>
        </p:spPr>
        <p:txBody>
          <a:bodyPr>
            <a:prstTxWarp prst="textNoShape">
              <a:avLst/>
            </a:prstTxWarp>
            <a:spAutoFit/>
          </a:bodyPr>
          <a:lstStyle/>
          <a:p>
            <a:r>
              <a:rPr lang="en-GB" b="1" dirty="0">
                <a:solidFill>
                  <a:srgbClr val="FF0000"/>
                </a:solidFill>
              </a:rPr>
              <a:t>(1) In the property right domain a property right system P</a:t>
            </a:r>
            <a:r>
              <a:rPr lang="en-GB" b="1" baseline="30000" dirty="0">
                <a:solidFill>
                  <a:srgbClr val="FF0000"/>
                </a:solidFill>
              </a:rPr>
              <a:t>C</a:t>
            </a:r>
            <a:r>
              <a:rPr lang="en-GB" b="1" dirty="0">
                <a:solidFill>
                  <a:srgbClr val="FF0000"/>
                </a:solidFill>
              </a:rPr>
              <a:t> is marginally better than another property right system P</a:t>
            </a:r>
            <a:r>
              <a:rPr lang="en-GB" b="1" baseline="30000" dirty="0">
                <a:solidFill>
                  <a:srgbClr val="FF0000"/>
                </a:solidFill>
              </a:rPr>
              <a:t>L</a:t>
            </a:r>
            <a:r>
              <a:rPr lang="en-GB" b="1" dirty="0">
                <a:solidFill>
                  <a:srgbClr val="FF0000"/>
                </a:solidFill>
              </a:rPr>
              <a:t> if  the corresponding technology T</a:t>
            </a:r>
            <a:r>
              <a:rPr lang="en-GB" b="1" baseline="30000" dirty="0">
                <a:solidFill>
                  <a:srgbClr val="FF0000"/>
                </a:solidFill>
              </a:rPr>
              <a:t>c</a:t>
            </a:r>
            <a:r>
              <a:rPr lang="en-GB" b="1" dirty="0">
                <a:solidFill>
                  <a:srgbClr val="FF0000"/>
                </a:solidFill>
              </a:rPr>
              <a:t> instead of the technology T</a:t>
            </a:r>
            <a:r>
              <a:rPr lang="en-GB" b="1" baseline="30000" dirty="0">
                <a:solidFill>
                  <a:srgbClr val="FF0000"/>
                </a:solidFill>
              </a:rPr>
              <a:t>L</a:t>
            </a:r>
            <a:r>
              <a:rPr lang="en-GB" b="1" dirty="0">
                <a:solidFill>
                  <a:srgbClr val="FF0000"/>
                </a:solidFill>
              </a:rPr>
              <a:t> prevails in the technology domain. </a:t>
            </a:r>
          </a:p>
          <a:p>
            <a:r>
              <a:rPr lang="en-GB" b="1" dirty="0">
                <a:solidFill>
                  <a:srgbClr val="FF0000"/>
                </a:solidFill>
              </a:rPr>
              <a:t>(2) In the technology domain a technology T</a:t>
            </a:r>
            <a:r>
              <a:rPr lang="en-GB" b="1" baseline="30000" dirty="0">
                <a:solidFill>
                  <a:srgbClr val="FF0000"/>
                </a:solidFill>
              </a:rPr>
              <a:t>L</a:t>
            </a:r>
            <a:r>
              <a:rPr lang="en-GB" b="1" dirty="0">
                <a:solidFill>
                  <a:srgbClr val="FF0000"/>
                </a:solidFill>
              </a:rPr>
              <a:t> is marginally better than a technology T</a:t>
            </a:r>
            <a:r>
              <a:rPr lang="en-GB" b="1" baseline="30000" dirty="0">
                <a:solidFill>
                  <a:srgbClr val="FF0000"/>
                </a:solidFill>
              </a:rPr>
              <a:t>c</a:t>
            </a:r>
            <a:r>
              <a:rPr lang="en-GB" b="1" dirty="0">
                <a:solidFill>
                  <a:srgbClr val="FF0000"/>
                </a:solidFill>
              </a:rPr>
              <a:t> if a property right system P</a:t>
            </a:r>
            <a:r>
              <a:rPr lang="en-GB" b="1" baseline="30000" dirty="0">
                <a:solidFill>
                  <a:srgbClr val="FF0000"/>
                </a:solidFill>
              </a:rPr>
              <a:t>L</a:t>
            </a:r>
            <a:r>
              <a:rPr lang="en-GB" b="1" dirty="0">
                <a:solidFill>
                  <a:srgbClr val="FF0000"/>
                </a:solidFill>
              </a:rPr>
              <a:t> instead of property right system P</a:t>
            </a:r>
            <a:r>
              <a:rPr lang="en-GB" b="1" baseline="30000" dirty="0">
                <a:solidFill>
                  <a:srgbClr val="FF0000"/>
                </a:solidFill>
              </a:rPr>
              <a:t>C </a:t>
            </a:r>
            <a:r>
              <a:rPr lang="en-GB" b="1" dirty="0">
                <a:solidFill>
                  <a:srgbClr val="FF0000"/>
                </a:solidFill>
              </a:rPr>
              <a:t>prevails in the property right domain.</a:t>
            </a:r>
            <a:endParaRPr lang="en-GB" dirty="0"/>
          </a:p>
          <a:p>
            <a:r>
              <a:rPr lang="en-GB" dirty="0"/>
              <a:t>  Where</a:t>
            </a:r>
          </a:p>
          <a:p>
            <a:r>
              <a:rPr lang="en-GB" b="1" dirty="0">
                <a:solidFill>
                  <a:srgbClr val="FF0000"/>
                </a:solidFill>
              </a:rPr>
              <a:t>T</a:t>
            </a:r>
            <a:r>
              <a:rPr lang="en-GB" b="1" baseline="30000" dirty="0">
                <a:solidFill>
                  <a:srgbClr val="FF0000"/>
                </a:solidFill>
              </a:rPr>
              <a:t>c</a:t>
            </a:r>
            <a:r>
              <a:rPr lang="en-GB" b="1" dirty="0">
                <a:solidFill>
                  <a:srgbClr val="FF0000"/>
                </a:solidFill>
              </a:rPr>
              <a:t> </a:t>
            </a:r>
            <a:r>
              <a:rPr lang="en-GB" dirty="0"/>
              <a:t>: a technology where capital is intensively used as a specific and hard to monitor resource </a:t>
            </a:r>
          </a:p>
          <a:p>
            <a:r>
              <a:rPr lang="en-GB" b="1" dirty="0">
                <a:solidFill>
                  <a:srgbClr val="FF0000"/>
                </a:solidFill>
              </a:rPr>
              <a:t>T</a:t>
            </a:r>
            <a:r>
              <a:rPr lang="en-GB" b="1" baseline="30000" dirty="0">
                <a:solidFill>
                  <a:srgbClr val="FF0000"/>
                </a:solidFill>
              </a:rPr>
              <a:t>L</a:t>
            </a:r>
            <a:r>
              <a:rPr lang="en-GB" b="1" dirty="0"/>
              <a:t> </a:t>
            </a:r>
            <a:r>
              <a:rPr lang="en-GB" dirty="0"/>
              <a:t>: technology where labour is intensively used as a specific and hard to monitor resource</a:t>
            </a:r>
          </a:p>
          <a:p>
            <a:r>
              <a:rPr lang="en-GB" b="1" dirty="0">
                <a:solidFill>
                  <a:srgbClr val="FF0000"/>
                </a:solidFill>
              </a:rPr>
              <a:t>P</a:t>
            </a:r>
            <a:r>
              <a:rPr lang="en-GB" b="1" baseline="30000" dirty="0">
                <a:solidFill>
                  <a:srgbClr val="FF0000"/>
                </a:solidFill>
              </a:rPr>
              <a:t>C</a:t>
            </a:r>
            <a:r>
              <a:rPr lang="en-GB" dirty="0"/>
              <a:t> : a governance system where the owners of capital have strong rights and safeguards</a:t>
            </a:r>
          </a:p>
          <a:p>
            <a:r>
              <a:rPr lang="en-GB" b="1" dirty="0">
                <a:solidFill>
                  <a:srgbClr val="FF0000"/>
                </a:solidFill>
              </a:rPr>
              <a:t>P</a:t>
            </a:r>
            <a:r>
              <a:rPr lang="en-GB" b="1" baseline="30000" dirty="0">
                <a:solidFill>
                  <a:srgbClr val="FF0000"/>
                </a:solidFill>
              </a:rPr>
              <a:t>L</a:t>
            </a:r>
            <a:r>
              <a:rPr lang="en-GB" dirty="0"/>
              <a:t> : a governance system where workers have strong rights and</a:t>
            </a:r>
          </a:p>
          <a:p>
            <a:r>
              <a:rPr lang="en-GB" dirty="0"/>
              <a:t>safeguards.</a:t>
            </a:r>
          </a:p>
          <a:p>
            <a:r>
              <a:rPr lang="en-GB" dirty="0"/>
              <a:t>We can have multiple equilibria </a:t>
            </a:r>
            <a:r>
              <a:rPr lang="en-GB" dirty="0">
                <a:solidFill>
                  <a:srgbClr val="FF0000"/>
                </a:solidFill>
              </a:rPr>
              <a:t>(</a:t>
            </a:r>
            <a:r>
              <a:rPr lang="en-GB" b="1" dirty="0">
                <a:solidFill>
                  <a:srgbClr val="FF0000"/>
                </a:solidFill>
              </a:rPr>
              <a:t>P</a:t>
            </a:r>
            <a:r>
              <a:rPr lang="en-GB" b="1" baseline="30000" dirty="0">
                <a:solidFill>
                  <a:srgbClr val="FF0000"/>
                </a:solidFill>
              </a:rPr>
              <a:t>C</a:t>
            </a:r>
            <a:r>
              <a:rPr lang="en-GB" dirty="0">
                <a:solidFill>
                  <a:srgbClr val="FF0000"/>
                </a:solidFill>
              </a:rPr>
              <a:t>, </a:t>
            </a:r>
            <a:r>
              <a:rPr lang="en-GB" b="1" dirty="0">
                <a:solidFill>
                  <a:srgbClr val="FF0000"/>
                </a:solidFill>
              </a:rPr>
              <a:t>T</a:t>
            </a:r>
            <a:r>
              <a:rPr lang="en-GB" b="1" baseline="30000" dirty="0">
                <a:solidFill>
                  <a:srgbClr val="FF0000"/>
                </a:solidFill>
              </a:rPr>
              <a:t>c</a:t>
            </a:r>
            <a:r>
              <a:rPr lang="en-GB" b="1" dirty="0">
                <a:solidFill>
                  <a:srgbClr val="FF0000"/>
                </a:solidFill>
              </a:rPr>
              <a:t>) and (P</a:t>
            </a:r>
            <a:r>
              <a:rPr lang="en-GB" b="1" baseline="30000" dirty="0">
                <a:solidFill>
                  <a:srgbClr val="FF0000"/>
                </a:solidFill>
              </a:rPr>
              <a:t>L</a:t>
            </a:r>
            <a:r>
              <a:rPr lang="en-GB" dirty="0">
                <a:solidFill>
                  <a:srgbClr val="FF0000"/>
                </a:solidFill>
              </a:rPr>
              <a:t>, </a:t>
            </a:r>
            <a:r>
              <a:rPr lang="en-GB" b="1" dirty="0">
                <a:solidFill>
                  <a:srgbClr val="FF0000"/>
                </a:solidFill>
              </a:rPr>
              <a:t>T</a:t>
            </a:r>
            <a:r>
              <a:rPr lang="en-GB" b="1" baseline="30000" dirty="0">
                <a:solidFill>
                  <a:srgbClr val="FF0000"/>
                </a:solidFill>
              </a:rPr>
              <a:t>L </a:t>
            </a:r>
            <a:r>
              <a:rPr lang="en-GB" b="1" dirty="0">
                <a:solidFill>
                  <a:srgbClr val="FF0000"/>
                </a:solidFill>
              </a:rPr>
              <a:t>)</a:t>
            </a:r>
            <a:endParaRPr lang="en-GB" dirty="0">
              <a:solidFill>
                <a:srgbClr val="FF0000"/>
              </a:solidFill>
            </a:endParaRPr>
          </a:p>
          <a:p>
            <a:r>
              <a:rPr lang="en-GB" b="1" dirty="0">
                <a:solidFill>
                  <a:srgbClr val="FF0000"/>
                </a:solidFill>
              </a:rPr>
              <a:t>P</a:t>
            </a:r>
            <a:r>
              <a:rPr lang="en-GB" b="1" baseline="30000" dirty="0">
                <a:solidFill>
                  <a:srgbClr val="FF0000"/>
                </a:solidFill>
              </a:rPr>
              <a:t>C</a:t>
            </a:r>
            <a:r>
              <a:rPr lang="en-GB" dirty="0">
                <a:solidFill>
                  <a:srgbClr val="FF0000"/>
                </a:solidFill>
              </a:rPr>
              <a:t> and </a:t>
            </a:r>
            <a:r>
              <a:rPr lang="en-GB" b="1" dirty="0">
                <a:solidFill>
                  <a:srgbClr val="FF0000"/>
                </a:solidFill>
              </a:rPr>
              <a:t>T</a:t>
            </a:r>
            <a:r>
              <a:rPr lang="en-GB" b="1" baseline="30000" dirty="0">
                <a:solidFill>
                  <a:srgbClr val="FF0000"/>
                </a:solidFill>
              </a:rPr>
              <a:t>c</a:t>
            </a:r>
            <a:r>
              <a:rPr lang="en-GB" b="1" dirty="0">
                <a:solidFill>
                  <a:srgbClr val="FF0000"/>
                </a:solidFill>
              </a:rPr>
              <a:t> </a:t>
            </a:r>
            <a:r>
              <a:rPr lang="en-GB" b="1" dirty="0"/>
              <a:t>and </a:t>
            </a:r>
            <a:r>
              <a:rPr lang="en-GB" b="1" dirty="0">
                <a:solidFill>
                  <a:srgbClr val="FF0000"/>
                </a:solidFill>
              </a:rPr>
              <a:t>P</a:t>
            </a:r>
            <a:r>
              <a:rPr lang="en-GB" b="1" baseline="30000" dirty="0">
                <a:solidFill>
                  <a:srgbClr val="FF0000"/>
                </a:solidFill>
              </a:rPr>
              <a:t>L </a:t>
            </a:r>
            <a:r>
              <a:rPr lang="en-GB" dirty="0">
                <a:solidFill>
                  <a:srgbClr val="FF0000"/>
                </a:solidFill>
              </a:rPr>
              <a:t>and </a:t>
            </a:r>
            <a:r>
              <a:rPr lang="en-GB" b="1" dirty="0">
                <a:solidFill>
                  <a:srgbClr val="FF0000"/>
                </a:solidFill>
              </a:rPr>
              <a:t>T</a:t>
            </a:r>
            <a:r>
              <a:rPr lang="en-GB" b="1" baseline="30000" dirty="0">
                <a:solidFill>
                  <a:srgbClr val="FF0000"/>
                </a:solidFill>
              </a:rPr>
              <a:t>L</a:t>
            </a:r>
            <a:r>
              <a:rPr lang="en-GB" b="1" dirty="0"/>
              <a:t> </a:t>
            </a:r>
            <a:r>
              <a:rPr lang="en-GB" dirty="0"/>
              <a:t>are, in this case, institutional complements. </a:t>
            </a:r>
            <a:r>
              <a:rPr lang="en-GB" dirty="0">
                <a:solidFill>
                  <a:srgbClr val="FF0000"/>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Change of task allocation.</a:t>
            </a:r>
          </a:p>
        </p:txBody>
      </p:sp>
      <p:sp>
        <p:nvSpPr>
          <p:cNvPr id="39939"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9940"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1"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2h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A</a:t>
            </a:r>
          </a:p>
        </p:txBody>
      </p:sp>
      <p:sp>
        <p:nvSpPr>
          <p:cNvPr id="39942"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3"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6 h</a:t>
            </a:r>
          </a:p>
        </p:txBody>
      </p:sp>
      <p:sp>
        <p:nvSpPr>
          <p:cNvPr id="13" name="Ovale 12"/>
          <p:cNvSpPr/>
          <p:nvPr/>
        </p:nvSpPr>
        <p:spPr>
          <a:xfrm>
            <a:off x="6318250" y="1079500"/>
            <a:ext cx="2124075"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1905000" y="-304800"/>
            <a:ext cx="7772400" cy="1143000"/>
          </a:xfrm>
        </p:spPr>
        <p:txBody>
          <a:bodyPr/>
          <a:lstStyle/>
          <a:p>
            <a:pPr eaLnBrk="1" hangingPunct="1"/>
            <a:r>
              <a:rPr lang="en-GB" sz="2800">
                <a:solidFill>
                  <a:srgbClr val="FF0000"/>
                </a:solidFill>
                <a:latin typeface="Geneva" pitchFamily="-110" charset="0"/>
              </a:rPr>
              <a:t>Pagano Rowthorn 1994</a:t>
            </a:r>
            <a:endParaRPr lang="en-GB" sz="3600">
              <a:solidFill>
                <a:srgbClr val="FF0000"/>
              </a:solidFill>
              <a:latin typeface="Geneva" pitchFamily="-110" charset="0"/>
            </a:endParaRPr>
          </a:p>
        </p:txBody>
      </p:sp>
      <p:sp>
        <p:nvSpPr>
          <p:cNvPr id="153603" name="Rectangle 3"/>
          <p:cNvSpPr>
            <a:spLocks noChangeArrowheads="1"/>
          </p:cNvSpPr>
          <p:nvPr/>
        </p:nvSpPr>
        <p:spPr bwMode="auto">
          <a:xfrm>
            <a:off x="152400" y="457200"/>
            <a:ext cx="8991600" cy="6299200"/>
          </a:xfrm>
          <a:prstGeom prst="rect">
            <a:avLst/>
          </a:prstGeom>
          <a:noFill/>
          <a:ln w="9525">
            <a:noFill/>
            <a:miter lim="800000"/>
            <a:headEnd/>
            <a:tailEnd/>
          </a:ln>
        </p:spPr>
        <p:txBody>
          <a:bodyPr>
            <a:prstTxWarp prst="textNoShape">
              <a:avLst/>
            </a:prstTxWarp>
            <a:spAutoFit/>
          </a:bodyPr>
          <a:lstStyle/>
          <a:p>
            <a:r>
              <a:rPr lang="en-GB" b="1" u="sng">
                <a:solidFill>
                  <a:srgbClr val="FF0000"/>
                </a:solidFill>
                <a:latin typeface="Geneva" pitchFamily="-110" charset="0"/>
              </a:rPr>
              <a:t>(2) Inverted argument</a:t>
            </a:r>
            <a:r>
              <a:rPr lang="en-GB" u="sng">
                <a:solidFill>
                  <a:srgbClr val="FF0000"/>
                </a:solidFill>
                <a:latin typeface="Geneva" pitchFamily="-110" charset="0"/>
              </a:rPr>
              <a:t>:</a:t>
            </a:r>
            <a:r>
              <a:rPr lang="en-GB">
                <a:latin typeface="Geneva" pitchFamily="-110" charset="0"/>
              </a:rPr>
              <a:t> </a:t>
            </a:r>
          </a:p>
          <a:p>
            <a:r>
              <a:rPr lang="en-GB">
                <a:latin typeface="Geneva" pitchFamily="-110" charset="0"/>
              </a:rPr>
              <a:t>Under capitalist ownership </a:t>
            </a:r>
            <a:r>
              <a:rPr lang="en-GB" b="1">
                <a:solidFill>
                  <a:srgbClr val="FF0000"/>
                </a:solidFill>
                <a:latin typeface="Geneva" pitchFamily="-110" charset="0"/>
              </a:rPr>
              <a:t>(P</a:t>
            </a:r>
            <a:r>
              <a:rPr lang="en-GB" b="1" baseline="30000">
                <a:solidFill>
                  <a:srgbClr val="FF0000"/>
                </a:solidFill>
                <a:latin typeface="Geneva" pitchFamily="-110" charset="0"/>
              </a:rPr>
              <a:t>C</a:t>
            </a:r>
            <a:r>
              <a:rPr lang="en-GB" b="1">
                <a:solidFill>
                  <a:srgbClr val="FF0000"/>
                </a:solidFill>
                <a:latin typeface="Geneva" pitchFamily="-110" charset="0"/>
              </a:rPr>
              <a:t>)</a:t>
            </a:r>
            <a:r>
              <a:rPr lang="en-GB">
                <a:latin typeface="Geneva" pitchFamily="-110" charset="0"/>
              </a:rPr>
              <a:t> firms maximise: </a:t>
            </a:r>
          </a:p>
          <a:p>
            <a:r>
              <a:rPr lang="en-GB">
                <a:latin typeface="Geneva" pitchFamily="-110" charset="0"/>
              </a:rPr>
              <a:t>R</a:t>
            </a:r>
            <a:r>
              <a:rPr lang="en-GB" baseline="30000">
                <a:latin typeface="Geneva" pitchFamily="-110" charset="0"/>
              </a:rPr>
              <a:t>c</a:t>
            </a:r>
            <a:r>
              <a:rPr lang="en-GB">
                <a:latin typeface="Geneva" pitchFamily="-110" charset="0"/>
              </a:rPr>
              <a:t> = Q (</a:t>
            </a:r>
            <a:r>
              <a:rPr lang="en-GB" i="1">
                <a:latin typeface="Geneva" pitchFamily="-110" charset="0"/>
              </a:rPr>
              <a:t>k</a:t>
            </a:r>
            <a:r>
              <a:rPr lang="en-GB">
                <a:latin typeface="Geneva" pitchFamily="-110" charset="0"/>
              </a:rPr>
              <a:t>,K,</a:t>
            </a:r>
            <a:r>
              <a:rPr lang="en-GB" i="1">
                <a:latin typeface="Geneva" pitchFamily="-110" charset="0"/>
              </a:rPr>
              <a:t>l</a:t>
            </a:r>
            <a:r>
              <a:rPr lang="en-GB">
                <a:latin typeface="Geneva" pitchFamily="-110" charset="0"/>
              </a:rPr>
              <a:t>,L) - [</a:t>
            </a:r>
            <a:r>
              <a:rPr lang="en-GB" i="1">
                <a:latin typeface="Geneva" pitchFamily="-110" charset="0"/>
              </a:rPr>
              <a:t>rk</a:t>
            </a:r>
            <a:r>
              <a:rPr lang="en-GB">
                <a:latin typeface="Geneva" pitchFamily="-110" charset="0"/>
              </a:rPr>
              <a:t> + RK +</a:t>
            </a:r>
            <a:r>
              <a:rPr lang="en-GB" i="1">
                <a:latin typeface="Geneva" pitchFamily="-110" charset="0"/>
              </a:rPr>
              <a:t>wl</a:t>
            </a:r>
            <a:r>
              <a:rPr lang="en-GB">
                <a:latin typeface="Geneva" pitchFamily="-110" charset="0"/>
              </a:rPr>
              <a:t> + (</a:t>
            </a:r>
            <a:r>
              <a:rPr lang="en-GB">
                <a:solidFill>
                  <a:srgbClr val="996633"/>
                </a:solidFill>
                <a:latin typeface="Geneva" pitchFamily="-110" charset="0"/>
              </a:rPr>
              <a:t>H</a:t>
            </a:r>
            <a:r>
              <a:rPr lang="en-GB">
                <a:latin typeface="Geneva" pitchFamily="-110" charset="0"/>
              </a:rPr>
              <a:t>+W)L]    (1) </a:t>
            </a:r>
            <a:r>
              <a:rPr lang="en-GB">
                <a:solidFill>
                  <a:srgbClr val="FF0000"/>
                </a:solidFill>
                <a:latin typeface="Geneva" pitchFamily="-110" charset="0"/>
              </a:rPr>
              <a:t>-----&gt;(</a:t>
            </a:r>
            <a:r>
              <a:rPr lang="en-GB" b="1">
                <a:solidFill>
                  <a:srgbClr val="FF0000"/>
                </a:solidFill>
              </a:rPr>
              <a:t>T</a:t>
            </a:r>
            <a:r>
              <a:rPr lang="en-GB" b="1" baseline="30000">
                <a:solidFill>
                  <a:srgbClr val="FF0000"/>
                </a:solidFill>
              </a:rPr>
              <a:t>c</a:t>
            </a:r>
            <a:r>
              <a:rPr lang="en-GB" b="1">
                <a:solidFill>
                  <a:srgbClr val="FF0000"/>
                </a:solidFill>
              </a:rPr>
              <a:t>)</a:t>
            </a:r>
            <a:r>
              <a:rPr lang="en-GB">
                <a:latin typeface="Geneva" pitchFamily="-110" charset="0"/>
              </a:rPr>
              <a:t> </a:t>
            </a:r>
          </a:p>
          <a:p>
            <a:endParaRPr lang="en-GB">
              <a:latin typeface="Geneva" pitchFamily="-110" charset="0"/>
            </a:endParaRPr>
          </a:p>
          <a:p>
            <a:r>
              <a:rPr lang="en-GB">
                <a:latin typeface="Geneva" pitchFamily="-110" charset="0"/>
              </a:rPr>
              <a:t>Under labour ownership </a:t>
            </a:r>
            <a:r>
              <a:rPr lang="en-GB" b="1">
                <a:solidFill>
                  <a:srgbClr val="FF0000"/>
                </a:solidFill>
                <a:latin typeface="Geneva" pitchFamily="-110" charset="0"/>
              </a:rPr>
              <a:t>(P</a:t>
            </a:r>
            <a:r>
              <a:rPr lang="en-GB" b="1" baseline="30000">
                <a:solidFill>
                  <a:srgbClr val="FF0000"/>
                </a:solidFill>
                <a:latin typeface="Geneva" pitchFamily="-110" charset="0"/>
              </a:rPr>
              <a:t>L</a:t>
            </a:r>
            <a:r>
              <a:rPr lang="en-GB" b="1">
                <a:solidFill>
                  <a:srgbClr val="FF0000"/>
                </a:solidFill>
                <a:latin typeface="Geneva" pitchFamily="-110" charset="0"/>
              </a:rPr>
              <a:t>)</a:t>
            </a:r>
            <a:r>
              <a:rPr lang="en-GB">
                <a:latin typeface="Geneva" pitchFamily="-110" charset="0"/>
              </a:rPr>
              <a:t>  firms maximise:</a:t>
            </a:r>
          </a:p>
          <a:p>
            <a:r>
              <a:rPr lang="en-GB">
                <a:latin typeface="Geneva" pitchFamily="-110" charset="0"/>
              </a:rPr>
              <a:t>R</a:t>
            </a:r>
            <a:r>
              <a:rPr lang="en-GB" baseline="30000">
                <a:latin typeface="Geneva" pitchFamily="-110" charset="0"/>
              </a:rPr>
              <a:t>L</a:t>
            </a:r>
            <a:r>
              <a:rPr lang="en-GB">
                <a:latin typeface="Geneva" pitchFamily="-110" charset="0"/>
              </a:rPr>
              <a:t> = Q (</a:t>
            </a:r>
            <a:r>
              <a:rPr lang="en-GB" i="1">
                <a:latin typeface="Geneva" pitchFamily="-110" charset="0"/>
              </a:rPr>
              <a:t>k</a:t>
            </a:r>
            <a:r>
              <a:rPr lang="en-GB">
                <a:latin typeface="Geneva" pitchFamily="-110" charset="0"/>
              </a:rPr>
              <a:t>,K,</a:t>
            </a:r>
            <a:r>
              <a:rPr lang="en-GB" i="1">
                <a:latin typeface="Geneva" pitchFamily="-110" charset="0"/>
              </a:rPr>
              <a:t>l</a:t>
            </a:r>
            <a:r>
              <a:rPr lang="en-GB">
                <a:latin typeface="Geneva" pitchFamily="-110" charset="0"/>
              </a:rPr>
              <a:t>,L) - [</a:t>
            </a:r>
            <a:r>
              <a:rPr lang="en-GB" i="1">
                <a:latin typeface="Geneva" pitchFamily="-110" charset="0"/>
              </a:rPr>
              <a:t>rk</a:t>
            </a:r>
            <a:r>
              <a:rPr lang="en-GB">
                <a:latin typeface="Geneva" pitchFamily="-110" charset="0"/>
              </a:rPr>
              <a:t> + (</a:t>
            </a:r>
            <a:r>
              <a:rPr lang="en-GB">
                <a:solidFill>
                  <a:srgbClr val="996633"/>
                </a:solidFill>
                <a:latin typeface="Geneva" pitchFamily="-110" charset="0"/>
              </a:rPr>
              <a:t>Z</a:t>
            </a:r>
            <a:r>
              <a:rPr lang="en-GB">
                <a:latin typeface="Geneva" pitchFamily="-110" charset="0"/>
              </a:rPr>
              <a:t>+R)K + </a:t>
            </a:r>
            <a:r>
              <a:rPr lang="en-GB" i="1">
                <a:latin typeface="Geneva" pitchFamily="-110" charset="0"/>
              </a:rPr>
              <a:t>wl</a:t>
            </a:r>
            <a:r>
              <a:rPr lang="en-GB">
                <a:latin typeface="Geneva" pitchFamily="-110" charset="0"/>
              </a:rPr>
              <a:t> +WL]    (2) </a:t>
            </a:r>
            <a:r>
              <a:rPr lang="en-GB">
                <a:solidFill>
                  <a:srgbClr val="FF0000"/>
                </a:solidFill>
                <a:latin typeface="Geneva" pitchFamily="-110" charset="0"/>
              </a:rPr>
              <a:t>----- &gt;(</a:t>
            </a:r>
            <a:r>
              <a:rPr lang="en-GB" b="1">
                <a:solidFill>
                  <a:srgbClr val="FF0000"/>
                </a:solidFill>
              </a:rPr>
              <a:t>T</a:t>
            </a:r>
            <a:r>
              <a:rPr lang="en-GB" b="1" baseline="30000">
                <a:solidFill>
                  <a:srgbClr val="FF0000"/>
                </a:solidFill>
              </a:rPr>
              <a:t>L</a:t>
            </a:r>
            <a:r>
              <a:rPr lang="en-GB" b="1">
                <a:solidFill>
                  <a:srgbClr val="FF0000"/>
                </a:solidFill>
              </a:rPr>
              <a:t>)</a:t>
            </a:r>
            <a:r>
              <a:rPr lang="en-GB">
                <a:latin typeface="Chicago" charset="0"/>
              </a:rPr>
              <a:t> </a:t>
            </a:r>
          </a:p>
          <a:p>
            <a:endParaRPr lang="en-GB" b="1" u="sng">
              <a:latin typeface="Geneva" pitchFamily="-110" charset="0"/>
            </a:endParaRPr>
          </a:p>
          <a:p>
            <a:r>
              <a:rPr lang="en-GB" b="1" u="sng">
                <a:solidFill>
                  <a:srgbClr val="FF0000"/>
                </a:solidFill>
                <a:latin typeface="Geneva" pitchFamily="-110" charset="0"/>
              </a:rPr>
              <a:t>(1) Original NIE argument</a:t>
            </a:r>
            <a:r>
              <a:rPr lang="en-GB" u="sng">
                <a:solidFill>
                  <a:srgbClr val="FF0000"/>
                </a:solidFill>
                <a:latin typeface="Geneva" pitchFamily="-110" charset="0"/>
              </a:rPr>
              <a:t>:</a:t>
            </a:r>
            <a:r>
              <a:rPr lang="en-GB">
                <a:latin typeface="Geneva" pitchFamily="-110" charset="0"/>
              </a:rPr>
              <a:t>                                     </a:t>
            </a:r>
          </a:p>
          <a:p>
            <a:r>
              <a:rPr lang="en-GB">
                <a:latin typeface="Geneva" pitchFamily="-110" charset="0"/>
              </a:rPr>
              <a:t>Capitalist property rights </a:t>
            </a:r>
            <a:r>
              <a:rPr lang="en-GB" b="1">
                <a:solidFill>
                  <a:srgbClr val="FF0000"/>
                </a:solidFill>
                <a:latin typeface="Geneva" pitchFamily="-110" charset="0"/>
              </a:rPr>
              <a:t>P</a:t>
            </a:r>
            <a:r>
              <a:rPr lang="en-GB" b="1" baseline="30000">
                <a:solidFill>
                  <a:srgbClr val="FF0000"/>
                </a:solidFill>
                <a:latin typeface="Geneva" pitchFamily="-110" charset="0"/>
              </a:rPr>
              <a:t>C</a:t>
            </a:r>
            <a:r>
              <a:rPr lang="en-GB">
                <a:latin typeface="Geneva" pitchFamily="-110" charset="0"/>
              </a:rPr>
              <a:t> can prevail if R</a:t>
            </a:r>
            <a:r>
              <a:rPr lang="en-GB" baseline="30000">
                <a:latin typeface="Geneva" pitchFamily="-110" charset="0"/>
              </a:rPr>
              <a:t>c</a:t>
            </a:r>
            <a:r>
              <a:rPr lang="en-GB">
                <a:latin typeface="Geneva" pitchFamily="-110" charset="0"/>
              </a:rPr>
              <a:t> </a:t>
            </a:r>
            <a:r>
              <a:rPr lang="en-GB">
                <a:sym typeface="Symbol" pitchFamily="-110" charset="2"/>
              </a:rPr>
              <a:t></a:t>
            </a:r>
            <a:r>
              <a:rPr lang="en-GB">
                <a:latin typeface="Geneva" pitchFamily="-110" charset="0"/>
              </a:rPr>
              <a:t> R</a:t>
            </a:r>
            <a:r>
              <a:rPr lang="en-GB" baseline="30000">
                <a:latin typeface="Geneva" pitchFamily="-110" charset="0"/>
              </a:rPr>
              <a:t>L</a:t>
            </a:r>
            <a:r>
              <a:rPr lang="en-GB">
                <a:latin typeface="Geneva" pitchFamily="-110" charset="0"/>
              </a:rPr>
              <a:t> or,  	</a:t>
            </a:r>
          </a:p>
          <a:p>
            <a:r>
              <a:rPr lang="en-GB">
                <a:latin typeface="Geneva" pitchFamily="-110" charset="0"/>
              </a:rPr>
              <a:t>		     </a:t>
            </a:r>
            <a:r>
              <a:rPr lang="en-GB">
                <a:solidFill>
                  <a:srgbClr val="996633"/>
                </a:solidFill>
                <a:latin typeface="Geneva" pitchFamily="-110" charset="0"/>
              </a:rPr>
              <a:t>Z</a:t>
            </a:r>
            <a:r>
              <a:rPr lang="en-GB">
                <a:latin typeface="Geneva" pitchFamily="-110" charset="0"/>
              </a:rPr>
              <a:t>K - </a:t>
            </a:r>
            <a:r>
              <a:rPr lang="en-GB">
                <a:solidFill>
                  <a:srgbClr val="996633"/>
                </a:solidFill>
                <a:latin typeface="Geneva" pitchFamily="-110" charset="0"/>
              </a:rPr>
              <a:t>H</a:t>
            </a:r>
            <a:r>
              <a:rPr lang="en-GB">
                <a:latin typeface="Geneva" pitchFamily="-110" charset="0"/>
              </a:rPr>
              <a:t>L  </a:t>
            </a:r>
            <a:r>
              <a:rPr lang="en-GB">
                <a:sym typeface="Symbol" pitchFamily="-110" charset="2"/>
              </a:rPr>
              <a:t></a:t>
            </a:r>
            <a:r>
              <a:rPr lang="en-GB">
                <a:latin typeface="Geneva" pitchFamily="-110" charset="0"/>
              </a:rPr>
              <a:t>  0           (3)   </a:t>
            </a:r>
            <a:r>
              <a:rPr lang="en-GB">
                <a:solidFill>
                  <a:srgbClr val="FF0000"/>
                </a:solidFill>
                <a:latin typeface="Geneva" pitchFamily="-110" charset="0"/>
              </a:rPr>
              <a:t>&lt;-----     (</a:t>
            </a:r>
            <a:r>
              <a:rPr lang="en-GB" b="1">
                <a:solidFill>
                  <a:srgbClr val="FF0000"/>
                </a:solidFill>
              </a:rPr>
              <a:t>T</a:t>
            </a:r>
            <a:r>
              <a:rPr lang="en-GB" b="1" baseline="30000">
                <a:solidFill>
                  <a:srgbClr val="FF0000"/>
                </a:solidFill>
              </a:rPr>
              <a:t>c</a:t>
            </a:r>
            <a:r>
              <a:rPr lang="en-GB" b="1">
                <a:solidFill>
                  <a:srgbClr val="FF0000"/>
                </a:solidFill>
              </a:rPr>
              <a:t>)</a:t>
            </a:r>
            <a:r>
              <a:rPr lang="en-GB">
                <a:solidFill>
                  <a:srgbClr val="FF0000"/>
                </a:solidFill>
                <a:latin typeface="Geneva" pitchFamily="-110" charset="0"/>
              </a:rPr>
              <a:t> </a:t>
            </a:r>
          </a:p>
          <a:p>
            <a:endParaRPr lang="en-GB">
              <a:latin typeface="Geneva" pitchFamily="-110" charset="0"/>
            </a:endParaRPr>
          </a:p>
          <a:p>
            <a:r>
              <a:rPr lang="en-GB">
                <a:latin typeface="Geneva" pitchFamily="-110" charset="0"/>
              </a:rPr>
              <a:t>workers' property rights </a:t>
            </a:r>
            <a:r>
              <a:rPr lang="en-GB" b="1">
                <a:solidFill>
                  <a:srgbClr val="FF0000"/>
                </a:solidFill>
                <a:latin typeface="Geneva" pitchFamily="-110" charset="0"/>
              </a:rPr>
              <a:t>P</a:t>
            </a:r>
            <a:r>
              <a:rPr lang="en-GB" b="1" baseline="30000">
                <a:solidFill>
                  <a:srgbClr val="FF0000"/>
                </a:solidFill>
                <a:latin typeface="Geneva" pitchFamily="-110" charset="0"/>
              </a:rPr>
              <a:t>L</a:t>
            </a:r>
            <a:r>
              <a:rPr lang="en-GB">
                <a:latin typeface="Geneva" pitchFamily="-110" charset="0"/>
              </a:rPr>
              <a:t> can prevail if  R</a:t>
            </a:r>
            <a:r>
              <a:rPr lang="en-GB" baseline="30000">
                <a:latin typeface="Geneva" pitchFamily="-110" charset="0"/>
              </a:rPr>
              <a:t>L</a:t>
            </a:r>
            <a:r>
              <a:rPr lang="en-GB">
                <a:latin typeface="Geneva" pitchFamily="-110" charset="0"/>
              </a:rPr>
              <a:t> </a:t>
            </a:r>
            <a:r>
              <a:rPr lang="en-GB">
                <a:sym typeface="Symbol" pitchFamily="-110" charset="2"/>
              </a:rPr>
              <a:t></a:t>
            </a:r>
            <a:r>
              <a:rPr lang="en-GB">
                <a:latin typeface="Geneva" pitchFamily="-110" charset="0"/>
              </a:rPr>
              <a:t> R</a:t>
            </a:r>
            <a:r>
              <a:rPr lang="en-GB" baseline="30000">
                <a:latin typeface="Geneva" pitchFamily="-110" charset="0"/>
              </a:rPr>
              <a:t>c</a:t>
            </a:r>
            <a:r>
              <a:rPr lang="en-GB">
                <a:latin typeface="Geneva" pitchFamily="-110" charset="0"/>
              </a:rPr>
              <a:t>,</a:t>
            </a:r>
            <a:r>
              <a:rPr lang="en-GB" baseline="30000">
                <a:latin typeface="Geneva" pitchFamily="-110" charset="0"/>
              </a:rPr>
              <a:t> </a:t>
            </a:r>
            <a:r>
              <a:rPr lang="en-GB">
                <a:latin typeface="Geneva" pitchFamily="-110" charset="0"/>
              </a:rPr>
              <a:t>or:</a:t>
            </a:r>
          </a:p>
          <a:p>
            <a:r>
              <a:rPr lang="en-GB">
                <a:latin typeface="Geneva" pitchFamily="-110" charset="0"/>
              </a:rPr>
              <a:t>	               </a:t>
            </a:r>
            <a:r>
              <a:rPr lang="en-GB">
                <a:solidFill>
                  <a:srgbClr val="996633"/>
                </a:solidFill>
                <a:latin typeface="Geneva" pitchFamily="-110" charset="0"/>
              </a:rPr>
              <a:t>H</a:t>
            </a:r>
            <a:r>
              <a:rPr lang="en-GB">
                <a:latin typeface="Geneva" pitchFamily="-110" charset="0"/>
              </a:rPr>
              <a:t>L - </a:t>
            </a:r>
            <a:r>
              <a:rPr lang="en-GB">
                <a:solidFill>
                  <a:srgbClr val="996633"/>
                </a:solidFill>
                <a:latin typeface="Geneva" pitchFamily="-110" charset="0"/>
              </a:rPr>
              <a:t>Z</a:t>
            </a:r>
            <a:r>
              <a:rPr lang="en-GB">
                <a:latin typeface="Geneva" pitchFamily="-110" charset="0"/>
              </a:rPr>
              <a:t>K  </a:t>
            </a:r>
            <a:r>
              <a:rPr lang="en-GB">
                <a:sym typeface="Symbol" pitchFamily="-110" charset="2"/>
              </a:rPr>
              <a:t></a:t>
            </a:r>
            <a:r>
              <a:rPr lang="en-GB">
                <a:latin typeface="Geneva" pitchFamily="-110" charset="0"/>
              </a:rPr>
              <a:t>  0</a:t>
            </a:r>
            <a:r>
              <a:rPr lang="en-GB">
                <a:latin typeface="Chicago" charset="0"/>
              </a:rPr>
              <a:t>          </a:t>
            </a:r>
            <a:r>
              <a:rPr lang="en-GB">
                <a:latin typeface="Geneva" pitchFamily="-110" charset="0"/>
              </a:rPr>
              <a:t>(4)   </a:t>
            </a:r>
            <a:r>
              <a:rPr lang="en-GB">
                <a:solidFill>
                  <a:srgbClr val="FF0000"/>
                </a:solidFill>
                <a:latin typeface="Geneva" pitchFamily="-110" charset="0"/>
              </a:rPr>
              <a:t>&lt;-----  (</a:t>
            </a:r>
            <a:r>
              <a:rPr lang="en-GB" b="1">
                <a:solidFill>
                  <a:srgbClr val="FF0000"/>
                </a:solidFill>
              </a:rPr>
              <a:t>T</a:t>
            </a:r>
            <a:r>
              <a:rPr lang="en-GB" b="1" baseline="30000">
                <a:solidFill>
                  <a:srgbClr val="FF0000"/>
                </a:solidFill>
              </a:rPr>
              <a:t>L</a:t>
            </a:r>
            <a:r>
              <a:rPr lang="en-GB" b="1">
                <a:solidFill>
                  <a:srgbClr val="FF0000"/>
                </a:solidFill>
              </a:rPr>
              <a:t>)</a:t>
            </a:r>
            <a:r>
              <a:rPr lang="en-GB">
                <a:solidFill>
                  <a:srgbClr val="FF0000"/>
                </a:solidFill>
                <a:latin typeface="Geneva" pitchFamily="-110" charset="0"/>
              </a:rPr>
              <a:t> </a:t>
            </a:r>
            <a:endParaRPr lang="en-GB">
              <a:latin typeface="Geneva" pitchFamily="-110" charset="0"/>
            </a:endParaRPr>
          </a:p>
          <a:p>
            <a:endParaRPr lang="en-GB">
              <a:latin typeface="Geneva" pitchFamily="-110" charset="0"/>
            </a:endParaRPr>
          </a:p>
          <a:p>
            <a:r>
              <a:rPr lang="en-GB" b="1" u="sng">
                <a:solidFill>
                  <a:srgbClr val="FF0000"/>
                </a:solidFill>
                <a:latin typeface="Geneva" pitchFamily="-110" charset="0"/>
              </a:rPr>
              <a:t> </a:t>
            </a:r>
            <a:r>
              <a:rPr lang="en-GB"/>
              <a:t>We can have multiple self-enforcing equilibria </a:t>
            </a:r>
          </a:p>
          <a:p>
            <a:r>
              <a:rPr lang="en-GB">
                <a:solidFill>
                  <a:srgbClr val="FF0000"/>
                </a:solidFill>
              </a:rPr>
              <a:t>(</a:t>
            </a:r>
            <a:r>
              <a:rPr lang="en-GB" b="1">
                <a:solidFill>
                  <a:srgbClr val="FF0000"/>
                </a:solidFill>
              </a:rPr>
              <a:t>P</a:t>
            </a:r>
            <a:r>
              <a:rPr lang="en-GB" b="1" baseline="30000">
                <a:solidFill>
                  <a:srgbClr val="FF0000"/>
                </a:solidFill>
              </a:rPr>
              <a:t>C</a:t>
            </a:r>
            <a:r>
              <a:rPr lang="en-GB">
                <a:solidFill>
                  <a:srgbClr val="FF0000"/>
                </a:solidFill>
              </a:rPr>
              <a:t>, </a:t>
            </a:r>
            <a:r>
              <a:rPr lang="en-GB" b="1">
                <a:solidFill>
                  <a:srgbClr val="FF0000"/>
                </a:solidFill>
              </a:rPr>
              <a:t>T</a:t>
            </a:r>
            <a:r>
              <a:rPr lang="en-GB" b="1" baseline="30000">
                <a:solidFill>
                  <a:srgbClr val="FF0000"/>
                </a:solidFill>
              </a:rPr>
              <a:t>c</a:t>
            </a:r>
            <a:r>
              <a:rPr lang="en-GB" b="1">
                <a:solidFill>
                  <a:srgbClr val="FF0000"/>
                </a:solidFill>
              </a:rPr>
              <a:t>) </a:t>
            </a:r>
            <a:r>
              <a:rPr lang="en-GB"/>
              <a:t>and</a:t>
            </a:r>
            <a:r>
              <a:rPr lang="en-GB" b="1">
                <a:solidFill>
                  <a:srgbClr val="FF0000"/>
                </a:solidFill>
              </a:rPr>
              <a:t> (P</a:t>
            </a:r>
            <a:r>
              <a:rPr lang="en-GB" b="1" baseline="30000">
                <a:solidFill>
                  <a:srgbClr val="FF0000"/>
                </a:solidFill>
              </a:rPr>
              <a:t>L</a:t>
            </a:r>
            <a:r>
              <a:rPr lang="en-GB">
                <a:solidFill>
                  <a:srgbClr val="FF0000"/>
                </a:solidFill>
              </a:rPr>
              <a:t>, </a:t>
            </a:r>
            <a:r>
              <a:rPr lang="en-GB" b="1">
                <a:solidFill>
                  <a:srgbClr val="FF0000"/>
                </a:solidFill>
              </a:rPr>
              <a:t>T</a:t>
            </a:r>
            <a:r>
              <a:rPr lang="en-GB" b="1" baseline="30000">
                <a:solidFill>
                  <a:srgbClr val="FF0000"/>
                </a:solidFill>
              </a:rPr>
              <a:t>L </a:t>
            </a:r>
            <a:r>
              <a:rPr lang="en-GB" b="1">
                <a:solidFill>
                  <a:srgbClr val="FF0000"/>
                </a:solidFill>
              </a:rPr>
              <a:t>) </a:t>
            </a:r>
            <a:r>
              <a:rPr lang="en-GB" b="1"/>
              <a:t>that are institutional complements.</a:t>
            </a:r>
            <a:endParaRPr lang="en-GB">
              <a:latin typeface="Geneva" pitchFamily="-110" charset="0"/>
            </a:endParaRPr>
          </a:p>
          <a:p>
            <a:endParaRPr lang="en-GB">
              <a:latin typeface="Geneva" pitchFamily="-110" charset="0"/>
            </a:endParaRPr>
          </a:p>
        </p:txBody>
      </p:sp>
      <p:sp>
        <p:nvSpPr>
          <p:cNvPr id="153604" name="Rectangle 4"/>
          <p:cNvSpPr>
            <a:spLocks noChangeArrowheads="1"/>
          </p:cNvSpPr>
          <p:nvPr/>
        </p:nvSpPr>
        <p:spPr bwMode="auto">
          <a:xfrm>
            <a:off x="9299575" y="4789488"/>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8518525" y="0"/>
            <a:ext cx="625475" cy="457200"/>
          </a:xfrm>
          <a:prstGeom prst="rect">
            <a:avLst/>
          </a:prstGeom>
          <a:noFill/>
          <a:ln w="9525">
            <a:noFill/>
            <a:miter lim="800000"/>
            <a:headEnd/>
            <a:tailEnd/>
          </a:ln>
        </p:spPr>
        <p:txBody>
          <a:bodyPr>
            <a:prstTxWarp prst="textNoShape">
              <a:avLst/>
            </a:prstTxWarp>
            <a:spAutoFit/>
          </a:bodyPr>
          <a:lstStyle/>
          <a:p>
            <a:r>
              <a:rPr lang="en-GB"/>
              <a:t> </a:t>
            </a:r>
          </a:p>
        </p:txBody>
      </p:sp>
      <p:sp>
        <p:nvSpPr>
          <p:cNvPr id="155651" name="Rectangle 3"/>
          <p:cNvSpPr>
            <a:spLocks noGrp="1" noChangeArrowheads="1"/>
          </p:cNvSpPr>
          <p:nvPr>
            <p:ph type="title" idx="4294967295"/>
          </p:nvPr>
        </p:nvSpPr>
        <p:spPr>
          <a:xfrm>
            <a:off x="685800" y="-304800"/>
            <a:ext cx="7772400" cy="1143000"/>
          </a:xfrm>
        </p:spPr>
        <p:txBody>
          <a:bodyPr/>
          <a:lstStyle/>
          <a:p>
            <a:pPr eaLnBrk="1" hangingPunct="1"/>
            <a:r>
              <a:rPr lang="en-GB" sz="3200">
                <a:solidFill>
                  <a:srgbClr val="FF0000"/>
                </a:solidFill>
                <a:latin typeface="Geneva" pitchFamily="-110" charset="0"/>
              </a:rPr>
              <a:t>Conditions for organizational equilibria</a:t>
            </a:r>
            <a:endParaRPr lang="en-GB" sz="3200">
              <a:solidFill>
                <a:schemeClr val="tx1"/>
              </a:solidFill>
              <a:latin typeface="Geneva" pitchFamily="-110" charset="0"/>
            </a:endParaRPr>
          </a:p>
        </p:txBody>
      </p:sp>
      <p:sp>
        <p:nvSpPr>
          <p:cNvPr id="155652" name="Rectangle 4"/>
          <p:cNvSpPr>
            <a:spLocks noChangeArrowheads="1"/>
          </p:cNvSpPr>
          <p:nvPr/>
        </p:nvSpPr>
        <p:spPr bwMode="auto">
          <a:xfrm>
            <a:off x="306388" y="612775"/>
            <a:ext cx="8837612" cy="5934075"/>
          </a:xfrm>
          <a:prstGeom prst="rect">
            <a:avLst/>
          </a:prstGeom>
          <a:noFill/>
          <a:ln w="9525">
            <a:noFill/>
            <a:miter lim="800000"/>
            <a:headEnd/>
            <a:tailEnd/>
          </a:ln>
        </p:spPr>
        <p:txBody>
          <a:bodyPr>
            <a:prstTxWarp prst="textNoShape">
              <a:avLst/>
            </a:prstTxWarp>
            <a:spAutoFit/>
          </a:bodyPr>
          <a:lstStyle/>
          <a:p>
            <a:r>
              <a:rPr lang="en-GB">
                <a:latin typeface="Chicago" charset="0"/>
              </a:rPr>
              <a:t>Let: </a:t>
            </a:r>
          </a:p>
          <a:p>
            <a:r>
              <a:rPr lang="en-GB">
                <a:latin typeface="Chicago" charset="0"/>
              </a:rPr>
              <a:t> </a:t>
            </a:r>
          </a:p>
          <a:p>
            <a:r>
              <a:rPr lang="en-GB">
                <a:latin typeface="Chicago" charset="0"/>
              </a:rPr>
              <a:t>(</a:t>
            </a:r>
            <a:r>
              <a:rPr lang="en-GB" i="1">
                <a:latin typeface="Chicago" charset="0"/>
              </a:rPr>
              <a:t>k</a:t>
            </a:r>
            <a:r>
              <a:rPr lang="en-GB" i="1" baseline="30000">
                <a:latin typeface="Chicago" charset="0"/>
              </a:rPr>
              <a:t>c</a:t>
            </a:r>
            <a:r>
              <a:rPr lang="en-GB">
                <a:latin typeface="Chicago" charset="0"/>
              </a:rPr>
              <a:t>,</a:t>
            </a:r>
            <a:r>
              <a:rPr lang="en-GB" i="1" baseline="30000">
                <a:latin typeface="Chicago" charset="0"/>
              </a:rPr>
              <a:t>,</a:t>
            </a:r>
            <a:r>
              <a:rPr lang="en-GB">
                <a:latin typeface="Chicago" charset="0"/>
              </a:rPr>
              <a:t>K</a:t>
            </a:r>
            <a:r>
              <a:rPr lang="en-GB" baseline="30000">
                <a:latin typeface="Chicago" charset="0"/>
              </a:rPr>
              <a:t>c</a:t>
            </a:r>
            <a:r>
              <a:rPr lang="en-GB">
                <a:latin typeface="Chicago" charset="0"/>
              </a:rPr>
              <a:t>,</a:t>
            </a:r>
            <a:r>
              <a:rPr lang="en-GB" baseline="30000">
                <a:latin typeface="Chicago" charset="0"/>
              </a:rPr>
              <a:t> </a:t>
            </a:r>
            <a:r>
              <a:rPr lang="en-GB" i="1">
                <a:latin typeface="Chicago" charset="0"/>
              </a:rPr>
              <a:t>l</a:t>
            </a:r>
            <a:r>
              <a:rPr lang="en-GB" i="1" baseline="30000">
                <a:latin typeface="Chicago" charset="0"/>
              </a:rPr>
              <a:t>c</a:t>
            </a:r>
            <a:r>
              <a:rPr lang="en-GB">
                <a:latin typeface="Chicago" charset="0"/>
              </a:rPr>
              <a:t>,</a:t>
            </a:r>
            <a:r>
              <a:rPr lang="en-GB" i="1" baseline="30000">
                <a:latin typeface="Chicago" charset="0"/>
              </a:rPr>
              <a:t> </a:t>
            </a:r>
            <a:r>
              <a:rPr lang="en-GB">
                <a:latin typeface="Chicago" charset="0"/>
              </a:rPr>
              <a:t>L</a:t>
            </a:r>
            <a:r>
              <a:rPr lang="en-GB" baseline="30000">
                <a:latin typeface="Chicago" charset="0"/>
              </a:rPr>
              <a:t>c</a:t>
            </a:r>
            <a:r>
              <a:rPr lang="en-GB">
                <a:latin typeface="Chicago" charset="0"/>
              </a:rPr>
              <a:t>)</a:t>
            </a:r>
            <a:r>
              <a:rPr lang="en-GB" baseline="30000">
                <a:latin typeface="Chicago" charset="0"/>
              </a:rPr>
              <a:t> </a:t>
            </a:r>
            <a:r>
              <a:rPr lang="en-GB">
                <a:latin typeface="Chicago" charset="0"/>
              </a:rPr>
              <a:t>=   argmax  R</a:t>
            </a:r>
            <a:r>
              <a:rPr lang="en-GB" baseline="30000">
                <a:latin typeface="Chicago" charset="0"/>
              </a:rPr>
              <a:t>c </a:t>
            </a:r>
            <a:r>
              <a:rPr lang="en-GB">
                <a:latin typeface="Chicago" charset="0"/>
              </a:rPr>
              <a:t>(</a:t>
            </a:r>
            <a:r>
              <a:rPr lang="en-GB" i="1">
                <a:latin typeface="Chicago" charset="0"/>
              </a:rPr>
              <a:t>k</a:t>
            </a:r>
            <a:r>
              <a:rPr lang="en-GB">
                <a:latin typeface="Chicago" charset="0"/>
              </a:rPr>
              <a:t>, K, </a:t>
            </a:r>
            <a:r>
              <a:rPr lang="en-GB" i="1">
                <a:latin typeface="Chicago" charset="0"/>
              </a:rPr>
              <a:t>l</a:t>
            </a:r>
            <a:r>
              <a:rPr lang="en-GB">
                <a:latin typeface="Chicago" charset="0"/>
              </a:rPr>
              <a:t>, L)    (5)                                  </a:t>
            </a:r>
          </a:p>
          <a:p>
            <a:endParaRPr lang="en-GB">
              <a:latin typeface="Chicago" charset="0"/>
            </a:endParaRPr>
          </a:p>
          <a:p>
            <a:r>
              <a:rPr lang="en-GB">
                <a:latin typeface="Chicago" charset="0"/>
              </a:rPr>
              <a:t>(</a:t>
            </a:r>
            <a:r>
              <a:rPr lang="en-GB" i="1">
                <a:latin typeface="Chicago" charset="0"/>
              </a:rPr>
              <a:t>k</a:t>
            </a:r>
            <a:r>
              <a:rPr lang="en-GB" baseline="30000">
                <a:latin typeface="Chicago" charset="0"/>
              </a:rPr>
              <a:t>L</a:t>
            </a:r>
            <a:r>
              <a:rPr lang="en-GB">
                <a:latin typeface="Chicago" charset="0"/>
              </a:rPr>
              <a:t>, K</a:t>
            </a:r>
            <a:r>
              <a:rPr lang="en-GB" baseline="30000">
                <a:latin typeface="Chicago" charset="0"/>
              </a:rPr>
              <a:t>L</a:t>
            </a:r>
            <a:r>
              <a:rPr lang="en-GB">
                <a:latin typeface="Chicago" charset="0"/>
              </a:rPr>
              <a:t>, </a:t>
            </a:r>
            <a:r>
              <a:rPr lang="en-GB" i="1">
                <a:latin typeface="Chicago" charset="0"/>
              </a:rPr>
              <a:t>l</a:t>
            </a:r>
            <a:r>
              <a:rPr lang="en-GB" baseline="30000">
                <a:latin typeface="Chicago" charset="0"/>
              </a:rPr>
              <a:t>L</a:t>
            </a:r>
            <a:r>
              <a:rPr lang="en-GB">
                <a:latin typeface="Chicago" charset="0"/>
              </a:rPr>
              <a:t>,</a:t>
            </a:r>
            <a:r>
              <a:rPr lang="en-GB" baseline="30000">
                <a:latin typeface="Chicago" charset="0"/>
              </a:rPr>
              <a:t> </a:t>
            </a:r>
            <a:r>
              <a:rPr lang="en-GB">
                <a:latin typeface="Chicago" charset="0"/>
              </a:rPr>
              <a:t>L</a:t>
            </a:r>
            <a:r>
              <a:rPr lang="en-GB" baseline="30000">
                <a:latin typeface="Chicago" charset="0"/>
              </a:rPr>
              <a:t>L</a:t>
            </a:r>
            <a:r>
              <a:rPr lang="en-GB">
                <a:latin typeface="Chicago" charset="0"/>
              </a:rPr>
              <a:t>)=    argmax  R</a:t>
            </a:r>
            <a:r>
              <a:rPr lang="en-GB" baseline="30000">
                <a:latin typeface="Chicago" charset="0"/>
              </a:rPr>
              <a:t>L </a:t>
            </a:r>
            <a:r>
              <a:rPr lang="en-GB">
                <a:latin typeface="Chicago" charset="0"/>
              </a:rPr>
              <a:t>(</a:t>
            </a:r>
            <a:r>
              <a:rPr lang="en-GB" i="1">
                <a:latin typeface="Chicago" charset="0"/>
              </a:rPr>
              <a:t>k</a:t>
            </a:r>
            <a:r>
              <a:rPr lang="en-GB">
                <a:latin typeface="Chicago" charset="0"/>
              </a:rPr>
              <a:t>, K ,</a:t>
            </a:r>
            <a:r>
              <a:rPr lang="en-GB" i="1">
                <a:latin typeface="Chicago" charset="0"/>
              </a:rPr>
              <a:t>l</a:t>
            </a:r>
            <a:r>
              <a:rPr lang="en-GB">
                <a:latin typeface="Chicago" charset="0"/>
              </a:rPr>
              <a:t>, L)    (6)                             </a:t>
            </a:r>
          </a:p>
          <a:p>
            <a:endParaRPr lang="en-GB">
              <a:latin typeface="Chicago" charset="0"/>
            </a:endParaRPr>
          </a:p>
          <a:p>
            <a:r>
              <a:rPr lang="en-GB">
                <a:latin typeface="Chicago" charset="0"/>
              </a:rPr>
              <a:t>Then a firm will be in </a:t>
            </a:r>
            <a:r>
              <a:rPr lang="en-GB" i="1">
                <a:latin typeface="Chicago" charset="0"/>
              </a:rPr>
              <a:t>a </a:t>
            </a:r>
            <a:r>
              <a:rPr lang="en-GB" i="1" u="sng">
                <a:solidFill>
                  <a:srgbClr val="FF0000"/>
                </a:solidFill>
                <a:latin typeface="Chicago" charset="0"/>
              </a:rPr>
              <a:t>capitalist organisational equilibrium</a:t>
            </a:r>
            <a:r>
              <a:rPr lang="en-GB">
                <a:solidFill>
                  <a:srgbClr val="FF0000"/>
                </a:solidFill>
                <a:latin typeface="Chicago" charset="0"/>
              </a:rPr>
              <a:t> (COE)</a:t>
            </a:r>
            <a:r>
              <a:rPr lang="en-GB">
                <a:latin typeface="Chicago" charset="0"/>
              </a:rPr>
              <a:t> if:</a:t>
            </a:r>
          </a:p>
          <a:p>
            <a:endParaRPr lang="en-GB">
              <a:latin typeface="Chicago" charset="0"/>
            </a:endParaRPr>
          </a:p>
          <a:p>
            <a:r>
              <a:rPr lang="en-GB">
                <a:latin typeface="Chicago" charset="0"/>
              </a:rPr>
              <a:t>ZK</a:t>
            </a:r>
            <a:r>
              <a:rPr lang="en-GB" baseline="30000">
                <a:latin typeface="Chicago" charset="0"/>
              </a:rPr>
              <a:t>c</a:t>
            </a:r>
            <a:r>
              <a:rPr lang="en-GB">
                <a:latin typeface="Chicago" charset="0"/>
              </a:rPr>
              <a:t> - HL</a:t>
            </a:r>
            <a:r>
              <a:rPr lang="en-GB" baseline="30000">
                <a:latin typeface="Chicago" charset="0"/>
              </a:rPr>
              <a:t>c</a:t>
            </a:r>
            <a:r>
              <a:rPr lang="en-GB">
                <a:latin typeface="Chicago" charset="0"/>
              </a:rPr>
              <a:t>    </a:t>
            </a:r>
            <a:r>
              <a:rPr lang="en-GB">
                <a:sym typeface="Symbol" pitchFamily="-110" charset="2"/>
              </a:rPr>
              <a:t></a:t>
            </a:r>
            <a:r>
              <a:rPr lang="en-GB">
                <a:latin typeface="Chicago" charset="0"/>
              </a:rPr>
              <a:t>   0                                    (7)                                                 </a:t>
            </a:r>
          </a:p>
          <a:p>
            <a:r>
              <a:rPr lang="en-GB">
                <a:latin typeface="Chicago" charset="0"/>
              </a:rPr>
              <a:t>	</a:t>
            </a:r>
          </a:p>
          <a:p>
            <a:r>
              <a:rPr lang="en-GB">
                <a:latin typeface="Chicago" charset="0"/>
              </a:rPr>
              <a:t>and in </a:t>
            </a:r>
            <a:r>
              <a:rPr lang="en-GB" i="1" u="sng">
                <a:solidFill>
                  <a:srgbClr val="FF0000"/>
                </a:solidFill>
                <a:latin typeface="Chicago" charset="0"/>
              </a:rPr>
              <a:t>a labour organisational equilibrium</a:t>
            </a:r>
            <a:r>
              <a:rPr lang="en-GB">
                <a:solidFill>
                  <a:srgbClr val="FF0000"/>
                </a:solidFill>
                <a:latin typeface="Chicago" charset="0"/>
              </a:rPr>
              <a:t> (LOE)</a:t>
            </a:r>
            <a:r>
              <a:rPr lang="en-GB">
                <a:latin typeface="Chicago" charset="0"/>
              </a:rPr>
              <a:t> if:</a:t>
            </a:r>
          </a:p>
          <a:p>
            <a:endParaRPr lang="en-GB">
              <a:latin typeface="Chicago" charset="0"/>
            </a:endParaRPr>
          </a:p>
          <a:p>
            <a:r>
              <a:rPr lang="en-GB">
                <a:latin typeface="Chicago" charset="0"/>
              </a:rPr>
              <a:t>HL</a:t>
            </a:r>
            <a:r>
              <a:rPr lang="en-GB" baseline="30000">
                <a:latin typeface="Chicago" charset="0"/>
              </a:rPr>
              <a:t>L</a:t>
            </a:r>
            <a:r>
              <a:rPr lang="en-GB">
                <a:latin typeface="Chicago" charset="0"/>
              </a:rPr>
              <a:t> - ZK</a:t>
            </a:r>
            <a:r>
              <a:rPr lang="en-GB" baseline="30000">
                <a:latin typeface="Chicago" charset="0"/>
              </a:rPr>
              <a:t>L</a:t>
            </a:r>
            <a:r>
              <a:rPr lang="en-GB">
                <a:latin typeface="Chicago" charset="0"/>
              </a:rPr>
              <a:t>      </a:t>
            </a:r>
            <a:r>
              <a:rPr lang="en-GB">
                <a:sym typeface="Symbol" pitchFamily="-110" charset="2"/>
              </a:rPr>
              <a:t></a:t>
            </a:r>
            <a:r>
              <a:rPr lang="en-GB">
                <a:latin typeface="Chicago" charset="0"/>
              </a:rPr>
              <a:t>   0                                   (8)                                                </a:t>
            </a:r>
          </a:p>
          <a:p>
            <a:endParaRPr lang="en-GB">
              <a:latin typeface="Chicago" charset="0"/>
            </a:endParaRPr>
          </a:p>
          <a:p>
            <a:r>
              <a:rPr lang="en-GB">
                <a:solidFill>
                  <a:srgbClr val="FF0000"/>
                </a:solidFill>
                <a:latin typeface="Chicago" charset="0"/>
              </a:rPr>
              <a:t>Or: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685800" y="-304800"/>
            <a:ext cx="7772400" cy="1143000"/>
          </a:xfrm>
        </p:spPr>
        <p:txBody>
          <a:bodyPr/>
          <a:lstStyle/>
          <a:p>
            <a:pPr eaLnBrk="1" hangingPunct="1"/>
            <a:r>
              <a:rPr lang="en-GB" sz="3200">
                <a:solidFill>
                  <a:srgbClr val="FF0000"/>
                </a:solidFill>
                <a:latin typeface="Geneva" pitchFamily="-110" charset="0"/>
              </a:rPr>
              <a:t>Multiplicity of organizational equilibria</a:t>
            </a:r>
          </a:p>
        </p:txBody>
      </p:sp>
      <p:sp>
        <p:nvSpPr>
          <p:cNvPr id="157699" name="Rectangle 3"/>
          <p:cNvSpPr>
            <a:spLocks noChangeArrowheads="1"/>
          </p:cNvSpPr>
          <p:nvPr/>
        </p:nvSpPr>
        <p:spPr bwMode="auto">
          <a:xfrm>
            <a:off x="138113" y="441325"/>
            <a:ext cx="12614275" cy="6178550"/>
          </a:xfrm>
          <a:prstGeom prst="rect">
            <a:avLst/>
          </a:prstGeom>
          <a:noFill/>
          <a:ln w="9525">
            <a:noFill/>
            <a:miter lim="800000"/>
            <a:headEnd/>
            <a:tailEnd/>
          </a:ln>
        </p:spPr>
        <p:txBody>
          <a:bodyPr wrap="none">
            <a:prstTxWarp prst="textNoShape">
              <a:avLst/>
            </a:prstTxWarp>
            <a:spAutoFit/>
          </a:bodyPr>
          <a:lstStyle/>
          <a:p>
            <a:r>
              <a:rPr lang="en-GB">
                <a:latin typeface="Geneva" pitchFamily="-110" charset="0"/>
              </a:rPr>
              <a:t>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H/Z                                           (7')                              </a:t>
            </a:r>
          </a:p>
          <a:p>
            <a:endParaRPr lang="en-GB">
              <a:latin typeface="Geneva" pitchFamily="-110" charset="0"/>
            </a:endParaRPr>
          </a:p>
          <a:p>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a:t>
            </a:r>
            <a:r>
              <a:rPr lang="en-GB">
                <a:latin typeface="Geneva" pitchFamily="-110" charset="0"/>
              </a:rPr>
              <a:t>  </a:t>
            </a:r>
            <a:r>
              <a:rPr lang="en-GB">
                <a:sym typeface="Symbol" pitchFamily="-110" charset="2"/>
              </a:rPr>
              <a:t></a:t>
            </a:r>
            <a:r>
              <a:rPr lang="en-GB">
                <a:latin typeface="Geneva" pitchFamily="-110" charset="0"/>
              </a:rPr>
              <a:t>  H/Z                                          (8')                                </a:t>
            </a:r>
          </a:p>
          <a:p>
            <a:r>
              <a:rPr lang="en-GB">
                <a:latin typeface="Geneva" pitchFamily="-110" charset="0"/>
              </a:rPr>
              <a:t> </a:t>
            </a:r>
          </a:p>
          <a:p>
            <a:r>
              <a:rPr lang="en-GB">
                <a:latin typeface="Geneva" pitchFamily="-110" charset="0"/>
              </a:rPr>
              <a:t>Because:  (H+W)/R  </a:t>
            </a:r>
            <a:r>
              <a:rPr lang="en-GB">
                <a:sym typeface="Symbol" pitchFamily="-110" charset="2"/>
              </a:rPr>
              <a:t></a:t>
            </a:r>
            <a:r>
              <a:rPr lang="en-GB">
                <a:latin typeface="Geneva" pitchFamily="-110" charset="0"/>
              </a:rPr>
              <a:t>  W/(Z+R) we have: </a:t>
            </a:r>
          </a:p>
          <a:p>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(9)</a:t>
            </a:r>
            <a:r>
              <a:rPr lang="en-GB" baseline="30000">
                <a:latin typeface="Geneva" pitchFamily="-110" charset="0"/>
              </a:rPr>
              <a:t> </a:t>
            </a:r>
          </a:p>
          <a:p>
            <a:r>
              <a:rPr lang="en-GB" u="sng">
                <a:latin typeface="Geneva" pitchFamily="-110" charset="0"/>
              </a:rPr>
              <a:t>We have therefore </a:t>
            </a:r>
            <a:r>
              <a:rPr lang="en-GB" u="sng">
                <a:solidFill>
                  <a:srgbClr val="FF0000"/>
                </a:solidFill>
                <a:latin typeface="Geneva" pitchFamily="-110" charset="0"/>
              </a:rPr>
              <a:t>3</a:t>
            </a:r>
            <a:r>
              <a:rPr lang="en-GB" u="sng">
                <a:latin typeface="Geneva" pitchFamily="-110" charset="0"/>
              </a:rPr>
              <a:t> cases:</a:t>
            </a:r>
            <a:r>
              <a:rPr lang="en-GB">
                <a:latin typeface="Geneva" pitchFamily="-110" charset="0"/>
              </a:rPr>
              <a:t> </a:t>
            </a:r>
          </a:p>
          <a:p>
            <a:r>
              <a:rPr lang="en-GB">
                <a:latin typeface="Geneva" pitchFamily="-110" charset="0"/>
              </a:rPr>
              <a:t>	 </a:t>
            </a:r>
          </a:p>
          <a:p>
            <a:r>
              <a:rPr lang="en-GB">
                <a:solidFill>
                  <a:srgbClr val="FF0000"/>
                </a:solidFill>
                <a:latin typeface="Geneva" pitchFamily="-110" charset="0"/>
              </a:rPr>
              <a:t>1)</a:t>
            </a:r>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H/Z</a:t>
            </a:r>
            <a:r>
              <a:rPr lang="en-GB" baseline="30000">
                <a:latin typeface="Geneva" pitchFamily="-110" charset="0"/>
              </a:rPr>
              <a:t>   </a:t>
            </a:r>
            <a:r>
              <a:rPr lang="en-GB">
                <a:sym typeface="Symbol" pitchFamily="-110" charset="2"/>
              </a:rPr>
              <a:t></a:t>
            </a:r>
            <a:r>
              <a:rPr lang="en-GB">
                <a:latin typeface="Geneva" pitchFamily="-110" charset="0"/>
              </a:rPr>
              <a:t>   </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(10)</a:t>
            </a:r>
            <a:r>
              <a:rPr lang="en-GB" baseline="30000">
                <a:latin typeface="Geneva" pitchFamily="-110" charset="0"/>
              </a:rPr>
              <a:t>                                          </a:t>
            </a:r>
            <a:endParaRPr lang="en-GB">
              <a:latin typeface="Geneva" pitchFamily="-110" charset="0"/>
            </a:endParaRPr>
          </a:p>
          <a:p>
            <a:r>
              <a:rPr lang="en-GB">
                <a:latin typeface="Geneva" pitchFamily="-110" charset="0"/>
              </a:rPr>
              <a:t>(</a:t>
            </a:r>
            <a:r>
              <a:rPr lang="en-GB">
                <a:solidFill>
                  <a:srgbClr val="FF0000"/>
                </a:solidFill>
                <a:latin typeface="Geneva" pitchFamily="-110" charset="0"/>
              </a:rPr>
              <a:t>multiple organisational equilibria</a:t>
            </a:r>
            <a:r>
              <a:rPr lang="en-GB">
                <a:latin typeface="Geneva" pitchFamily="-110" charset="0"/>
              </a:rPr>
              <a:t>).</a:t>
            </a:r>
          </a:p>
          <a:p>
            <a:endParaRPr lang="en-GB">
              <a:latin typeface="Geneva" pitchFamily="-110" charset="0"/>
            </a:endParaRPr>
          </a:p>
          <a:p>
            <a:r>
              <a:rPr lang="en-GB">
                <a:solidFill>
                  <a:srgbClr val="FF0000"/>
                </a:solidFill>
                <a:latin typeface="Geneva" pitchFamily="-110" charset="0"/>
              </a:rPr>
              <a:t>2)</a:t>
            </a:r>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&gt; H/Z</a:t>
            </a:r>
            <a:r>
              <a:rPr lang="en-GB" baseline="30000">
                <a:latin typeface="Geneva" pitchFamily="-110" charset="0"/>
              </a:rPr>
              <a:t>   </a:t>
            </a:r>
            <a:r>
              <a:rPr lang="en-GB">
                <a:latin typeface="Geneva" pitchFamily="-110" charset="0"/>
              </a:rPr>
              <a:t>                        (11)                                           </a:t>
            </a:r>
          </a:p>
          <a:p>
            <a:r>
              <a:rPr lang="en-GB">
                <a:latin typeface="Geneva" pitchFamily="-110" charset="0"/>
              </a:rPr>
              <a:t>(only a COE exists).</a:t>
            </a:r>
          </a:p>
          <a:p>
            <a:endParaRPr lang="en-GB">
              <a:latin typeface="Geneva" pitchFamily="-110" charset="0"/>
            </a:endParaRPr>
          </a:p>
          <a:p>
            <a:r>
              <a:rPr lang="en-GB">
                <a:latin typeface="Geneva" pitchFamily="-110" charset="0"/>
              </a:rPr>
              <a:t> </a:t>
            </a:r>
            <a:r>
              <a:rPr lang="en-GB">
                <a:solidFill>
                  <a:srgbClr val="FF0000"/>
                </a:solidFill>
                <a:latin typeface="Geneva" pitchFamily="-110" charset="0"/>
              </a:rPr>
              <a:t>3)</a:t>
            </a:r>
            <a:r>
              <a:rPr lang="en-GB">
                <a:latin typeface="Geneva" pitchFamily="-110" charset="0"/>
              </a:rPr>
              <a:t> H/Z</a:t>
            </a:r>
            <a:r>
              <a:rPr lang="en-GB" baseline="30000">
                <a:latin typeface="Geneva" pitchFamily="-110" charset="0"/>
              </a:rPr>
              <a:t> </a:t>
            </a:r>
            <a:r>
              <a:rPr lang="en-GB">
                <a:latin typeface="Geneva" pitchFamily="-110" charset="0"/>
              </a:rPr>
              <a:t>&gt;</a:t>
            </a:r>
            <a:r>
              <a:rPr lang="en-GB" baseline="30000">
                <a:latin typeface="Geneva" pitchFamily="-110" charset="0"/>
              </a:rPr>
              <a:t>  </a:t>
            </a:r>
            <a:r>
              <a:rPr lang="en-GB">
                <a:latin typeface="Geneva" pitchFamily="-110" charset="0"/>
              </a:rPr>
              <a:t>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                          (12)                                                        </a:t>
            </a:r>
          </a:p>
          <a:p>
            <a:r>
              <a:rPr lang="en-GB">
                <a:latin typeface="Geneva" pitchFamily="-110" charset="0"/>
              </a:rPr>
              <a:t>(only a LOE exists).</a:t>
            </a:r>
          </a:p>
          <a:p>
            <a:r>
              <a:rPr lang="en-GB" baseline="30000">
                <a:latin typeface="Geneva" pitchFamily="-110" charset="0"/>
              </a:rPr>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685800" y="0"/>
            <a:ext cx="7772400" cy="1143000"/>
          </a:xfrm>
          <a:solidFill>
            <a:schemeClr val="accent2">
              <a:lumMod val="40000"/>
              <a:lumOff val="60000"/>
            </a:schemeClr>
          </a:solidFill>
        </p:spPr>
        <p:txBody>
          <a:bodyPr/>
          <a:lstStyle/>
          <a:p>
            <a:pPr eaLnBrk="1" hangingPunct="1">
              <a:defRPr/>
            </a:pPr>
            <a:r>
              <a:rPr lang="en-GB" sz="3200" dirty="0">
                <a:solidFill>
                  <a:srgbClr val="FF0000"/>
                </a:solidFill>
                <a:latin typeface="Geneva" pitchFamily="8" charset="0"/>
              </a:rPr>
              <a:t>Organizational equilibria and complementarities</a:t>
            </a:r>
            <a:endParaRPr lang="en-GB" sz="3200" dirty="0">
              <a:solidFill>
                <a:schemeClr val="tx1"/>
              </a:solidFill>
              <a:latin typeface="Chicago" pitchFamily="-84" charset="0"/>
            </a:endParaRPr>
          </a:p>
        </p:txBody>
      </p:sp>
      <p:sp>
        <p:nvSpPr>
          <p:cNvPr id="159747" name="Rectangle 3"/>
          <p:cNvSpPr>
            <a:spLocks noChangeArrowheads="1"/>
          </p:cNvSpPr>
          <p:nvPr/>
        </p:nvSpPr>
        <p:spPr bwMode="auto">
          <a:xfrm>
            <a:off x="244475" y="1668463"/>
            <a:ext cx="8670925" cy="4108450"/>
          </a:xfrm>
          <a:prstGeom prst="rect">
            <a:avLst/>
          </a:prstGeom>
          <a:noFill/>
          <a:ln w="9525">
            <a:noFill/>
            <a:miter lim="800000"/>
            <a:headEnd/>
            <a:tailEnd/>
          </a:ln>
        </p:spPr>
        <p:txBody>
          <a:bodyPr>
            <a:prstTxWarp prst="textNoShape">
              <a:avLst/>
            </a:prstTxWarp>
            <a:spAutoFit/>
          </a:bodyPr>
          <a:lstStyle/>
          <a:p>
            <a:r>
              <a:rPr lang="en-GB">
                <a:solidFill>
                  <a:schemeClr val="hlink"/>
                </a:solidFill>
              </a:rPr>
              <a:t>a)</a:t>
            </a:r>
            <a:r>
              <a:rPr lang="en-GB"/>
              <a:t> because of (1) and (2) when a property right system P</a:t>
            </a:r>
            <a:r>
              <a:rPr lang="en-GB" baseline="30000"/>
              <a:t>C </a:t>
            </a:r>
            <a:r>
              <a:rPr lang="en-GB"/>
              <a:t>(instead of the property right system P</a:t>
            </a:r>
            <a:r>
              <a:rPr lang="en-GB" baseline="30000"/>
              <a:t>L</a:t>
            </a:r>
            <a:r>
              <a:rPr lang="en-GB"/>
              <a:t>) prevails, a technology T</a:t>
            </a:r>
            <a:r>
              <a:rPr lang="en-GB" baseline="30000"/>
              <a:t>c</a:t>
            </a:r>
            <a:r>
              <a:rPr lang="en-GB"/>
              <a:t> </a:t>
            </a:r>
            <a:r>
              <a:rPr lang="en-GB" baseline="30000"/>
              <a:t> </a:t>
            </a:r>
            <a:r>
              <a:rPr lang="en-GB"/>
              <a:t>(characterised by a higher ratio K/L than a technology T</a:t>
            </a:r>
            <a:r>
              <a:rPr lang="en-GB" baseline="30000"/>
              <a:t>L</a:t>
            </a:r>
            <a:r>
              <a:rPr lang="en-GB"/>
              <a:t>) does marginally better than T</a:t>
            </a:r>
            <a:r>
              <a:rPr lang="en-GB" baseline="30000"/>
              <a:t>L</a:t>
            </a:r>
            <a:r>
              <a:rPr lang="en-GB"/>
              <a:t>. </a:t>
            </a:r>
          </a:p>
          <a:p>
            <a:r>
              <a:rPr lang="en-GB">
                <a:solidFill>
                  <a:schemeClr val="hlink"/>
                </a:solidFill>
              </a:rPr>
              <a:t>b)</a:t>
            </a:r>
            <a:r>
              <a:rPr lang="en-GB"/>
              <a:t> (3) and (4) imply that, when a technology T</a:t>
            </a:r>
            <a:r>
              <a:rPr lang="en-GB" baseline="30000"/>
              <a:t>c</a:t>
            </a:r>
            <a:r>
              <a:rPr lang="en-GB"/>
              <a:t> </a:t>
            </a:r>
            <a:r>
              <a:rPr lang="en-GB" baseline="30000"/>
              <a:t> </a:t>
            </a:r>
            <a:r>
              <a:rPr lang="en-GB"/>
              <a:t> instead of a technology T</a:t>
            </a:r>
            <a:r>
              <a:rPr lang="en-GB" baseline="30000"/>
              <a:t>L</a:t>
            </a:r>
            <a:r>
              <a:rPr lang="en-GB"/>
              <a:t> prevails P</a:t>
            </a:r>
            <a:r>
              <a:rPr lang="en-GB" baseline="30000"/>
              <a:t>C</a:t>
            </a:r>
            <a:r>
              <a:rPr lang="en-GB"/>
              <a:t>, does marginally better than P</a:t>
            </a:r>
            <a:r>
              <a:rPr lang="en-GB" baseline="30000"/>
              <a:t>L</a:t>
            </a:r>
            <a:r>
              <a:rPr lang="en-GB"/>
              <a:t>.  </a:t>
            </a:r>
          </a:p>
          <a:p>
            <a:endParaRPr lang="en-GB"/>
          </a:p>
          <a:p>
            <a:r>
              <a:rPr lang="en-GB"/>
              <a:t>Thus, the </a:t>
            </a:r>
            <a:r>
              <a:rPr lang="en-GB">
                <a:solidFill>
                  <a:schemeClr val="hlink"/>
                </a:solidFill>
              </a:rPr>
              <a:t>supermodularity conditions</a:t>
            </a:r>
            <a:r>
              <a:rPr lang="en-GB"/>
              <a:t> are satisfied in the model and we can have </a:t>
            </a:r>
            <a:r>
              <a:rPr lang="en-GB" i="1">
                <a:solidFill>
                  <a:srgbClr val="FF0000"/>
                </a:solidFill>
              </a:rPr>
              <a:t>multiple organizational equilibria</a:t>
            </a:r>
            <a:r>
              <a:rPr lang="en-GB" i="1"/>
              <a:t> </a:t>
            </a:r>
            <a:r>
              <a:rPr lang="en-GB"/>
              <a:t>where P</a:t>
            </a:r>
            <a:r>
              <a:rPr lang="en-GB" baseline="30000"/>
              <a:t>C</a:t>
            </a:r>
            <a:r>
              <a:rPr lang="en-GB"/>
              <a:t> is an institutional complement of T</a:t>
            </a:r>
            <a:r>
              <a:rPr lang="en-GB" baseline="30000"/>
              <a:t>c </a:t>
            </a:r>
            <a:r>
              <a:rPr lang="en-GB"/>
              <a:t>and P</a:t>
            </a:r>
            <a:r>
              <a:rPr lang="en-GB" baseline="30000"/>
              <a:t>L </a:t>
            </a:r>
            <a:r>
              <a:rPr lang="en-GB"/>
              <a:t>is an institutional complement of T</a:t>
            </a:r>
            <a:r>
              <a:rPr lang="en-GB" baseline="30000"/>
              <a:t>L</a:t>
            </a:r>
            <a:r>
              <a:rPr lang="en-GB"/>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914400" y="1600200"/>
            <a:ext cx="6800850" cy="3786188"/>
          </a:xfrm>
          <a:prstGeom prst="rect">
            <a:avLst/>
          </a:prstGeom>
          <a:solidFill>
            <a:srgbClr val="CCFFCC"/>
          </a:solidFill>
          <a:ln w="9525">
            <a:noFill/>
            <a:miter lim="800000"/>
            <a:headEnd/>
            <a:tailEnd/>
          </a:ln>
        </p:spPr>
        <p:txBody>
          <a:bodyPr wrap="none">
            <a:prstTxWarp prst="textNoShape">
              <a:avLst/>
            </a:prstTxWarp>
            <a:spAutoFit/>
          </a:bodyPr>
          <a:lstStyle/>
          <a:p>
            <a:r>
              <a:rPr lang="en-GB"/>
              <a:t>Role of the elasticity of substitution as an anti-virus.</a:t>
            </a:r>
          </a:p>
          <a:p>
            <a:endParaRPr lang="en-GB"/>
          </a:p>
          <a:p>
            <a:endParaRPr lang="en-GB"/>
          </a:p>
          <a:p>
            <a:r>
              <a:rPr lang="en-GB"/>
              <a:t>Multiplicity of equilibria and elasticity of substitution</a:t>
            </a:r>
          </a:p>
          <a:p>
            <a:endParaRPr lang="en-GB"/>
          </a:p>
          <a:p>
            <a:endParaRPr lang="en-GB"/>
          </a:p>
          <a:p>
            <a:r>
              <a:rPr lang="en-GB"/>
              <a:t>Efficiency and elasticity of substitution</a:t>
            </a:r>
          </a:p>
          <a:p>
            <a:endParaRPr lang="en-GB"/>
          </a:p>
          <a:p>
            <a:endParaRPr lang="en-GB"/>
          </a:p>
          <a:p>
            <a:r>
              <a:rPr lang="en-GB"/>
              <a:t>Institutional stability and elasticity of substitution.</a:t>
            </a:r>
          </a:p>
        </p:txBody>
      </p:sp>
      <p:sp>
        <p:nvSpPr>
          <p:cNvPr id="161795" name="Rectangle 3"/>
          <p:cNvSpPr>
            <a:spLocks noChangeArrowheads="1"/>
          </p:cNvSpPr>
          <p:nvPr/>
        </p:nvSpPr>
        <p:spPr bwMode="auto">
          <a:xfrm>
            <a:off x="914400" y="3048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61796" name="Rectangle 4"/>
          <p:cNvSpPr>
            <a:spLocks noChangeArrowheads="1"/>
          </p:cNvSpPr>
          <p:nvPr/>
        </p:nvSpPr>
        <p:spPr bwMode="auto">
          <a:xfrm>
            <a:off x="676275" y="2413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61797" name="Rectangle 5"/>
          <p:cNvSpPr>
            <a:spLocks noGrp="1" noChangeArrowheads="1"/>
          </p:cNvSpPr>
          <p:nvPr>
            <p:ph type="title" idx="4294967295"/>
          </p:nvPr>
        </p:nvSpPr>
        <p:spPr>
          <a:xfrm>
            <a:off x="685800" y="228600"/>
            <a:ext cx="7772400" cy="1143000"/>
          </a:xfrm>
          <a:solidFill>
            <a:schemeClr val="tx2"/>
          </a:solidFill>
          <a:ln>
            <a:solidFill>
              <a:srgbClr val="FF0000"/>
            </a:solidFill>
          </a:ln>
        </p:spPr>
        <p:txBody>
          <a:bodyPr/>
          <a:lstStyle/>
          <a:p>
            <a:pPr algn="l"/>
            <a:r>
              <a:rPr lang="en-GB" sz="2400" b="1">
                <a:solidFill>
                  <a:schemeClr val="bg1"/>
                </a:solidFill>
              </a:rPr>
              <a:t>Role of the elasticity of substitution in the model.</a:t>
            </a:r>
            <a:endParaRPr lang="en-GB" sz="2400">
              <a:solidFill>
                <a:schemeClr val="bg1"/>
              </a:solidFill>
            </a:endParaRPr>
          </a:p>
        </p:txBody>
      </p:sp>
      <p:sp>
        <p:nvSpPr>
          <p:cNvPr id="6" name="CasellaDiTesto 5"/>
          <p:cNvSpPr txBox="1"/>
          <p:nvPr/>
        </p:nvSpPr>
        <p:spPr>
          <a:xfrm>
            <a:off x="0" y="5791200"/>
            <a:ext cx="9144000" cy="830263"/>
          </a:xfrm>
          <a:prstGeom prst="rect">
            <a:avLst/>
          </a:prstGeom>
          <a:solidFill>
            <a:schemeClr val="accent2">
              <a:lumMod val="20000"/>
              <a:lumOff val="80000"/>
            </a:schemeClr>
          </a:solidFill>
          <a:ln>
            <a:solidFill>
              <a:srgbClr val="FF0000"/>
            </a:solidFill>
          </a:ln>
        </p:spPr>
        <p:txBody>
          <a:bodyPr>
            <a:spAutoFit/>
          </a:bodyPr>
          <a:lstStyle/>
          <a:p>
            <a:pPr>
              <a:defRPr/>
            </a:pPr>
            <a:r>
              <a:rPr lang="en-US" dirty="0">
                <a:latin typeface="Times" pitchFamily="8" charset="0"/>
              </a:rPr>
              <a:t>Institutional scarcity involves that the cost of alternative arrangements</a:t>
            </a:r>
          </a:p>
          <a:p>
            <a:pPr>
              <a:defRPr/>
            </a:pPr>
            <a:r>
              <a:rPr lang="en-US" dirty="0">
                <a:latin typeface="Times" pitchFamily="8" charset="0"/>
              </a:rPr>
              <a:t>involves reactions of various magnitude of economic organizations.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51655"/>
          </a:xfrm>
          <a:solidFill>
            <a:srgbClr val="FF0000"/>
          </a:solidFill>
        </p:spPr>
        <p:txBody>
          <a:bodyPr/>
          <a:lstStyle/>
          <a:p>
            <a:r>
              <a:rPr lang="en-US" sz="3600" dirty="0">
                <a:solidFill>
                  <a:srgbClr val="FF0000"/>
                </a:solidFill>
              </a:rPr>
              <a:t> </a:t>
            </a:r>
            <a:r>
              <a:rPr lang="en-US" sz="3600" dirty="0">
                <a:solidFill>
                  <a:schemeClr val="bg1"/>
                </a:solidFill>
              </a:rPr>
              <a:t>(Meta-)Complementarities</a:t>
            </a:r>
          </a:p>
        </p:txBody>
      </p:sp>
      <p:sp>
        <p:nvSpPr>
          <p:cNvPr id="3" name="Segnaposto contenuto 2"/>
          <p:cNvSpPr>
            <a:spLocks noGrp="1"/>
          </p:cNvSpPr>
          <p:nvPr>
            <p:ph idx="1"/>
          </p:nvPr>
        </p:nvSpPr>
        <p:spPr>
          <a:xfrm>
            <a:off x="0" y="1051656"/>
            <a:ext cx="9144000" cy="5806344"/>
          </a:xfrm>
          <a:solidFill>
            <a:srgbClr val="DCE6F2"/>
          </a:solidFill>
        </p:spPr>
        <p:txBody>
          <a:bodyPr/>
          <a:lstStyle/>
          <a:p>
            <a:r>
              <a:rPr lang="en-US" sz="2000" dirty="0">
                <a:solidFill>
                  <a:srgbClr val="FF0000"/>
                </a:solidFill>
              </a:rPr>
              <a:t>Stakeholders conflicts </a:t>
            </a:r>
            <a:r>
              <a:rPr lang="en-US" sz="2000" dirty="0"/>
              <a:t>can give raise to concentrated ownership and organized workers (US) or to dispersed ownership and disorganized workers (EU). </a:t>
            </a:r>
          </a:p>
          <a:p>
            <a:r>
              <a:rPr lang="en-US" sz="2000" dirty="0"/>
              <a:t>A model of </a:t>
            </a:r>
            <a:r>
              <a:rPr lang="en-US" sz="2000" dirty="0">
                <a:solidFill>
                  <a:srgbClr val="FF0000"/>
                </a:solidFill>
              </a:rPr>
              <a:t>“</a:t>
            </a:r>
            <a:r>
              <a:rPr lang="en-US" sz="2000" dirty="0" err="1">
                <a:solidFill>
                  <a:srgbClr val="FF0000"/>
                </a:solidFill>
              </a:rPr>
              <a:t>conflictual</a:t>
            </a:r>
            <a:r>
              <a:rPr lang="en-US" sz="2000" dirty="0">
                <a:solidFill>
                  <a:srgbClr val="FF0000"/>
                </a:solidFill>
              </a:rPr>
              <a:t> complementarities”</a:t>
            </a:r>
            <a:r>
              <a:rPr lang="en-US" sz="2000" dirty="0"/>
              <a:t> shows how these two possible property rights  arrangements can emerge as equilibria of the game played by the different stakeholders.</a:t>
            </a:r>
          </a:p>
          <a:p>
            <a:r>
              <a:rPr lang="en-US" sz="2000" dirty="0"/>
              <a:t>Different </a:t>
            </a:r>
            <a:r>
              <a:rPr lang="en-US" sz="2000" dirty="0">
                <a:solidFill>
                  <a:srgbClr val="FF0000"/>
                </a:solidFill>
              </a:rPr>
              <a:t>corporate assets </a:t>
            </a:r>
            <a:r>
              <a:rPr lang="en-US" sz="2000" dirty="0"/>
              <a:t>are developed under the two arrangements. Each arrangements saves on those resources that because of they specificity and monitoring attributes are particularly costly under each system of corporate rights.</a:t>
            </a:r>
          </a:p>
          <a:p>
            <a:r>
              <a:rPr lang="en-US" sz="2000" dirty="0"/>
              <a:t>A model of </a:t>
            </a:r>
            <a:r>
              <a:rPr lang="en-US" sz="2000" dirty="0">
                <a:solidFill>
                  <a:srgbClr val="FF0000"/>
                </a:solidFill>
              </a:rPr>
              <a:t>“synergic complementarities” </a:t>
            </a:r>
            <a:r>
              <a:rPr lang="en-US" sz="2000" dirty="0"/>
              <a:t>between corporate rights and assets is used to show the cases in which multiple organizational arrangements are possible. </a:t>
            </a:r>
          </a:p>
          <a:p>
            <a:r>
              <a:rPr lang="en-US" sz="2000" dirty="0"/>
              <a:t>The two complementarities are therefore linked together by </a:t>
            </a:r>
            <a:r>
              <a:rPr lang="en-US" sz="2000" dirty="0">
                <a:solidFill>
                  <a:srgbClr val="FF0000"/>
                </a:solidFill>
              </a:rPr>
              <a:t>meta-complementarities,</a:t>
            </a:r>
            <a:r>
              <a:rPr lang="en-US" sz="2000" dirty="0"/>
              <a:t> characterizing each system of corporate governance.</a:t>
            </a:r>
          </a:p>
          <a:p>
            <a:r>
              <a:rPr lang="en-US" sz="2000" dirty="0"/>
              <a:t>For a </a:t>
            </a:r>
            <a:r>
              <a:rPr lang="en-US" sz="2000" dirty="0">
                <a:solidFill>
                  <a:srgbClr val="FF0000"/>
                </a:solidFill>
              </a:rPr>
              <a:t>formal model of meta-</a:t>
            </a:r>
            <a:r>
              <a:rPr lang="en-US" sz="2000" dirty="0" err="1">
                <a:solidFill>
                  <a:srgbClr val="FF0000"/>
                </a:solidFill>
              </a:rPr>
              <a:t>complemetarities</a:t>
            </a:r>
            <a:r>
              <a:rPr lang="en-US" sz="2000" dirty="0">
                <a:solidFill>
                  <a:srgbClr val="FF0000"/>
                </a:solidFill>
              </a:rPr>
              <a:t> </a:t>
            </a:r>
            <a:r>
              <a:rPr lang="en-US" sz="2000" dirty="0"/>
              <a:t>you may give a look to my article with Fabio </a:t>
            </a:r>
            <a:r>
              <a:rPr lang="en-US" sz="2000" dirty="0" err="1"/>
              <a:t>Landini</a:t>
            </a:r>
            <a:r>
              <a:rPr lang="en-US" sz="2000" dirty="0"/>
              <a:t> </a:t>
            </a:r>
            <a:r>
              <a:rPr lang="it-IT" sz="2000" dirty="0" err="1"/>
              <a:t>Stakeholders</a:t>
            </a:r>
            <a:r>
              <a:rPr lang="it-IT" sz="2000" dirty="0"/>
              <a:t>’ </a:t>
            </a:r>
            <a:r>
              <a:rPr lang="it-IT" sz="2000" dirty="0" err="1"/>
              <a:t>conflicts</a:t>
            </a:r>
            <a:r>
              <a:rPr lang="it-IT" sz="2000" dirty="0"/>
              <a:t> and corporate </a:t>
            </a:r>
            <a:r>
              <a:rPr lang="it-IT" sz="2000" dirty="0" err="1"/>
              <a:t>assets</a:t>
            </a:r>
            <a:r>
              <a:rPr lang="it-IT" sz="2000" dirty="0"/>
              <a:t>: an </a:t>
            </a:r>
            <a:r>
              <a:rPr lang="it-IT" sz="2000" dirty="0" err="1"/>
              <a:t>institutional</a:t>
            </a:r>
            <a:r>
              <a:rPr lang="it-IT" sz="2000" dirty="0"/>
              <a:t> meta-</a:t>
            </a:r>
            <a:r>
              <a:rPr lang="it-IT" sz="2000" dirty="0" err="1"/>
              <a:t>complementarities</a:t>
            </a:r>
            <a:r>
              <a:rPr lang="it-IT" sz="2000" dirty="0"/>
              <a:t> </a:t>
            </a:r>
            <a:r>
              <a:rPr lang="it-IT" sz="2000" dirty="0" err="1"/>
              <a:t>approach</a:t>
            </a:r>
            <a:r>
              <a:rPr lang="it-IT" sz="2000" dirty="0"/>
              <a:t> in </a:t>
            </a:r>
            <a:r>
              <a:rPr lang="it-IT" sz="2000" i="1" dirty="0" err="1"/>
              <a:t>Socio-Economic</a:t>
            </a:r>
            <a:r>
              <a:rPr lang="it-IT" sz="2000" i="1" dirty="0"/>
              <a:t> </a:t>
            </a:r>
            <a:r>
              <a:rPr lang="it-IT" sz="2000" i="1" dirty="0" err="1"/>
              <a:t>Review</a:t>
            </a:r>
            <a:r>
              <a:rPr lang="it-IT" sz="2000" dirty="0"/>
              <a:t>, Volume 18, </a:t>
            </a:r>
            <a:r>
              <a:rPr lang="it-IT" sz="2000" dirty="0" err="1"/>
              <a:t>Issue</a:t>
            </a:r>
            <a:r>
              <a:rPr lang="it-IT" sz="2000" dirty="0"/>
              <a:t> 1, </a:t>
            </a:r>
            <a:r>
              <a:rPr lang="it-IT" sz="2000" dirty="0" err="1"/>
              <a:t>January</a:t>
            </a:r>
            <a:r>
              <a:rPr lang="it-IT" sz="2000" dirty="0"/>
              <a:t> 2020, </a:t>
            </a:r>
            <a:r>
              <a:rPr lang="it-IT" sz="2000" dirty="0" err="1"/>
              <a:t>Pages</a:t>
            </a:r>
            <a:r>
              <a:rPr lang="it-IT" sz="2000" dirty="0"/>
              <a:t> 53–80,</a:t>
            </a:r>
          </a:p>
          <a:p>
            <a:endParaRPr lang="en-US" sz="2200" dirty="0"/>
          </a:p>
          <a:p>
            <a:endParaRPr lang="en-US" sz="22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p:cNvSpPr>
            <a:spLocks noGrp="1" noChangeArrowheads="1"/>
          </p:cNvSpPr>
          <p:nvPr>
            <p:ph type="title"/>
          </p:nvPr>
        </p:nvSpPr>
        <p:spPr>
          <a:xfrm>
            <a:off x="539750" y="188913"/>
            <a:ext cx="8229600" cy="652462"/>
          </a:xfrm>
        </p:spPr>
        <p:txBody>
          <a:bodyPr/>
          <a:lstStyle/>
          <a:p>
            <a:pPr eaLnBrk="1" hangingPunct="1"/>
            <a:r>
              <a:rPr lang="en-US" sz="2800">
                <a:solidFill>
                  <a:srgbClr val="FF0000"/>
                </a:solidFill>
                <a:latin typeface="Arial Narrow" pitchFamily="-110" charset="0"/>
              </a:rPr>
              <a:t>The Notion of Institutional Complementarity </a:t>
            </a:r>
            <a:r>
              <a:rPr lang="en-US" sz="2800">
                <a:solidFill>
                  <a:schemeClr val="tx1"/>
                </a:solidFill>
                <a:latin typeface="Arial Narrow" pitchFamily="-110" charset="0"/>
              </a:rPr>
              <a:t>(</a:t>
            </a:r>
            <a:r>
              <a:rPr lang="en-US" sz="3200" b="1">
                <a:solidFill>
                  <a:schemeClr val="tx1"/>
                </a:solidFill>
              </a:rPr>
              <a:t>Aoki, 2001)</a:t>
            </a:r>
            <a:endParaRPr lang="en-US" b="1">
              <a:solidFill>
                <a:schemeClr val="tx1"/>
              </a:solidFill>
            </a:endParaRPr>
          </a:p>
        </p:txBody>
      </p:sp>
      <p:sp>
        <p:nvSpPr>
          <p:cNvPr id="141317" name="Rectangle 3"/>
          <p:cNvSpPr>
            <a:spLocks noGrp="1" noChangeArrowheads="1"/>
          </p:cNvSpPr>
          <p:nvPr>
            <p:ph type="body" sz="half" idx="1"/>
          </p:nvPr>
        </p:nvSpPr>
        <p:spPr>
          <a:xfrm>
            <a:off x="457200" y="908050"/>
            <a:ext cx="8435975" cy="5689600"/>
          </a:xfrm>
        </p:spPr>
        <p:txBody>
          <a:bodyPr/>
          <a:lstStyle/>
          <a:p>
            <a:pPr marL="609600" indent="-609600" algn="just" eaLnBrk="1" hangingPunct="1">
              <a:lnSpc>
                <a:spcPct val="90000"/>
              </a:lnSpc>
            </a:pPr>
            <a:r>
              <a:rPr lang="en-US" sz="2000" b="1">
                <a:latin typeface="Arial Narrow" pitchFamily="-110" charset="0"/>
              </a:rPr>
              <a:t>Economic agents face different domains of games in selecting their choice in a given institutional framework; choices in one domain act as exogenous parameters in other domains and vice-versa</a:t>
            </a:r>
          </a:p>
          <a:p>
            <a:pPr marL="609600" indent="-609600" algn="just" eaLnBrk="1" hangingPunct="1">
              <a:lnSpc>
                <a:spcPct val="90000"/>
              </a:lnSpc>
              <a:buFontTx/>
              <a:buNone/>
            </a:pPr>
            <a:r>
              <a:rPr lang="en-US" sz="2000" b="1">
                <a:solidFill>
                  <a:srgbClr val="FF0000"/>
                </a:solidFill>
                <a:latin typeface="Arial Narrow" pitchFamily="-110" charset="0"/>
              </a:rPr>
              <a:t>EXAMPLE:</a:t>
            </a:r>
          </a:p>
          <a:p>
            <a:pPr marL="609600" indent="-609600" algn="just" eaLnBrk="1" hangingPunct="1">
              <a:lnSpc>
                <a:spcPct val="90000"/>
              </a:lnSpc>
            </a:pPr>
            <a:r>
              <a:rPr lang="en-US" sz="2000" b="1">
                <a:latin typeface="Arial Narrow" pitchFamily="-110" charset="0"/>
              </a:rPr>
              <a:t>two domains of choices X and Y; {X1, X2} and {Y1, Y2}, with agents i choosing in X and agents j choosing in Y, according to their utilities (respectively, u for i and v for j). </a:t>
            </a:r>
          </a:p>
          <a:p>
            <a:pPr marL="609600" indent="-609600" algn="just" eaLnBrk="1" hangingPunct="1">
              <a:lnSpc>
                <a:spcPct val="90000"/>
              </a:lnSpc>
            </a:pPr>
            <a:r>
              <a:rPr lang="en-US" sz="2000" b="1">
                <a:solidFill>
                  <a:srgbClr val="FF0000"/>
                </a:solidFill>
                <a:latin typeface="Arial Narrow" pitchFamily="-110" charset="0"/>
              </a:rPr>
              <a:t>a)	for agent i</a:t>
            </a:r>
            <a:r>
              <a:rPr lang="en-US" sz="2000" b="1">
                <a:solidFill>
                  <a:schemeClr val="hlink"/>
                </a:solidFill>
                <a:latin typeface="Arial Narrow" pitchFamily="-110" charset="0"/>
              </a:rPr>
              <a:t>  </a:t>
            </a:r>
            <a:endParaRPr lang="en-US" sz="2000" b="1">
              <a:latin typeface="Arial Narrow" pitchFamily="-110" charset="0"/>
            </a:endParaRPr>
          </a:p>
          <a:p>
            <a:pPr marL="609600" indent="-609600" algn="just" eaLnBrk="1" hangingPunct="1">
              <a:lnSpc>
                <a:spcPct val="90000"/>
              </a:lnSpc>
              <a:buFontTx/>
              <a:buNone/>
            </a:pPr>
            <a:endParaRPr lang="en-US" sz="2000" b="1">
              <a:latin typeface="Arial Narrow" pitchFamily="-110" charset="0"/>
            </a:endParaRPr>
          </a:p>
          <a:p>
            <a:pPr marL="609600" indent="-609600" algn="just" eaLnBrk="1" hangingPunct="1">
              <a:lnSpc>
                <a:spcPct val="90000"/>
              </a:lnSpc>
            </a:pPr>
            <a:r>
              <a:rPr lang="en-US" sz="2000" b="1">
                <a:solidFill>
                  <a:srgbClr val="FF0000"/>
                </a:solidFill>
                <a:latin typeface="Arial Narrow" pitchFamily="-110" charset="0"/>
              </a:rPr>
              <a:t>b) for agent j</a:t>
            </a:r>
            <a:r>
              <a:rPr lang="en-US" sz="2000" b="1">
                <a:solidFill>
                  <a:schemeClr val="hlink"/>
                </a:solidFill>
                <a:latin typeface="Arial Narrow" pitchFamily="-110" charset="0"/>
              </a:rPr>
              <a:t>   </a:t>
            </a:r>
          </a:p>
          <a:p>
            <a:pPr marL="609600" indent="-609600" algn="just" eaLnBrk="1" hangingPunct="1">
              <a:lnSpc>
                <a:spcPct val="90000"/>
              </a:lnSpc>
            </a:pPr>
            <a:endParaRPr lang="en-US" sz="2000" b="1">
              <a:solidFill>
                <a:schemeClr val="hlink"/>
              </a:solidFill>
              <a:latin typeface="Arial Narrow" pitchFamily="-110" charset="0"/>
            </a:endParaRPr>
          </a:p>
          <a:p>
            <a:pPr marL="609600" indent="-609600" algn="just" eaLnBrk="1" hangingPunct="1">
              <a:lnSpc>
                <a:spcPct val="90000"/>
              </a:lnSpc>
            </a:pPr>
            <a:r>
              <a:rPr lang="en-US" sz="2000" b="1">
                <a:latin typeface="Arial Narrow" pitchFamily="-110" charset="0"/>
              </a:rPr>
              <a:t>There can be one Nash equilibrium, but also two pure Nash equilibria (institutional arrangements) for the system as (X1,Y1) and (X2,Y2).</a:t>
            </a:r>
          </a:p>
          <a:p>
            <a:pPr marL="609600" indent="-609600" algn="just" eaLnBrk="1" hangingPunct="1">
              <a:lnSpc>
                <a:spcPct val="90000"/>
              </a:lnSpc>
            </a:pPr>
            <a:r>
              <a:rPr lang="en-US" sz="2000" b="1">
                <a:latin typeface="Arial Narrow" pitchFamily="-110" charset="0"/>
              </a:rPr>
              <a:t>When such multiple equilibria exist, we say that </a:t>
            </a:r>
          </a:p>
          <a:p>
            <a:pPr marL="609600" indent="-609600" algn="just" eaLnBrk="1" hangingPunct="1">
              <a:lnSpc>
                <a:spcPct val="90000"/>
              </a:lnSpc>
              <a:buFontTx/>
              <a:buNone/>
            </a:pPr>
            <a:r>
              <a:rPr lang="en-US" sz="2000" b="1">
                <a:latin typeface="Arial Narrow" pitchFamily="-110" charset="0"/>
              </a:rPr>
              <a:t>          (i) X1 and Y1 are </a:t>
            </a:r>
            <a:r>
              <a:rPr lang="en-US" sz="2000" b="1">
                <a:solidFill>
                  <a:srgbClr val="FF0000"/>
                </a:solidFill>
                <a:latin typeface="Arial Narrow" pitchFamily="-110" charset="0"/>
              </a:rPr>
              <a:t>institutional complements</a:t>
            </a:r>
            <a:r>
              <a:rPr lang="en-US" sz="2000" b="1">
                <a:latin typeface="Arial Narrow" pitchFamily="-110" charset="0"/>
              </a:rPr>
              <a:t>;  </a:t>
            </a:r>
          </a:p>
          <a:p>
            <a:pPr marL="609600" indent="-609600" algn="just" eaLnBrk="1" hangingPunct="1">
              <a:lnSpc>
                <a:spcPct val="90000"/>
              </a:lnSpc>
              <a:buFontTx/>
              <a:buNone/>
            </a:pPr>
            <a:r>
              <a:rPr lang="en-US" sz="2000" b="1">
                <a:latin typeface="Arial Narrow" pitchFamily="-110" charset="0"/>
              </a:rPr>
              <a:t>          (ii) X2 and Y2 are </a:t>
            </a:r>
            <a:r>
              <a:rPr lang="en-US" sz="2000" b="1">
                <a:solidFill>
                  <a:srgbClr val="FF0000"/>
                </a:solidFill>
                <a:latin typeface="Arial Narrow" pitchFamily="-110" charset="0"/>
              </a:rPr>
              <a:t>institutional complements</a:t>
            </a:r>
            <a:r>
              <a:rPr lang="en-US" sz="2000" b="1">
                <a:latin typeface="Arial Narrow" pitchFamily="-110" charset="0"/>
              </a:rPr>
              <a:t>.</a:t>
            </a:r>
          </a:p>
          <a:p>
            <a:pPr marL="609600" indent="-609600" algn="just" eaLnBrk="1" hangingPunct="1">
              <a:lnSpc>
                <a:spcPct val="90000"/>
              </a:lnSpc>
              <a:buFontTx/>
              <a:buNone/>
            </a:pPr>
            <a:endParaRPr lang="en-US" sz="2000" b="1">
              <a:latin typeface="Arial Narrow" pitchFamily="-110" charset="0"/>
            </a:endParaRPr>
          </a:p>
        </p:txBody>
      </p:sp>
      <p:graphicFrame>
        <p:nvGraphicFramePr>
          <p:cNvPr id="141314" name="Object 2"/>
          <p:cNvGraphicFramePr>
            <a:graphicFrameLocks noGrp="1" noChangeAspect="1"/>
          </p:cNvGraphicFramePr>
          <p:nvPr>
            <p:ph sz="quarter" idx="2"/>
          </p:nvPr>
        </p:nvGraphicFramePr>
        <p:xfrm>
          <a:off x="3276600" y="2971800"/>
          <a:ext cx="4827588" cy="458788"/>
        </p:xfrm>
        <a:graphic>
          <a:graphicData uri="http://schemas.openxmlformats.org/presentationml/2006/ole">
            <mc:AlternateContent xmlns:mc="http://schemas.openxmlformats.org/markup-compatibility/2006">
              <mc:Choice xmlns:v="urn:schemas-microsoft-com:vml" Requires="v">
                <p:oleObj name="Equation" r:id="rId3" imgW="2450880" imgH="203040" progId="Equation.3">
                  <p:embed/>
                </p:oleObj>
              </mc:Choice>
              <mc:Fallback>
                <p:oleObj name="Equation" r:id="rId3" imgW="24508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1800"/>
                        <a:ext cx="4827588" cy="458788"/>
                      </a:xfrm>
                      <a:prstGeom prst="rect">
                        <a:avLst/>
                      </a:prstGeom>
                      <a:solidFill>
                        <a:schemeClr val="hlink"/>
                      </a:solidFill>
                      <a:ln w="9525">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5" name="Object 3"/>
          <p:cNvGraphicFramePr>
            <a:graphicFrameLocks noGrp="1" noChangeAspect="1"/>
          </p:cNvGraphicFramePr>
          <p:nvPr>
            <p:ph sz="quarter" idx="3"/>
          </p:nvPr>
        </p:nvGraphicFramePr>
        <p:xfrm>
          <a:off x="3352800" y="3733800"/>
          <a:ext cx="4827588" cy="339725"/>
        </p:xfrm>
        <a:graphic>
          <a:graphicData uri="http://schemas.openxmlformats.org/presentationml/2006/ole">
            <mc:AlternateContent xmlns:mc="http://schemas.openxmlformats.org/markup-compatibility/2006">
              <mc:Choice xmlns:v="urn:schemas-microsoft-com:vml" Requires="v">
                <p:oleObj name="Equation" r:id="rId5" imgW="2438400" imgH="177800" progId="Equation.3">
                  <p:embed/>
                </p:oleObj>
              </mc:Choice>
              <mc:Fallback>
                <p:oleObj name="Equation" r:id="rId5" imgW="24384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733800"/>
                        <a:ext cx="4827588" cy="339725"/>
                      </a:xfrm>
                      <a:prstGeom prst="rect">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8" name="Text Box 6"/>
          <p:cNvSpPr txBox="1">
            <a:spLocks noChangeArrowheads="1"/>
          </p:cNvSpPr>
          <p:nvPr/>
        </p:nvSpPr>
        <p:spPr bwMode="auto">
          <a:xfrm>
            <a:off x="611188" y="4581525"/>
            <a:ext cx="7921625" cy="366713"/>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it-IT" sz="1800">
              <a:latin typeface="Garamond" charset="0"/>
            </a:endParaRPr>
          </a:p>
        </p:txBody>
      </p:sp>
      <p:sp>
        <p:nvSpPr>
          <p:cNvPr id="1413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it-IT"/>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73407" y="-1"/>
            <a:ext cx="5070594" cy="1053631"/>
          </a:xfrm>
        </p:spPr>
        <p:txBody>
          <a:bodyPr/>
          <a:lstStyle/>
          <a:p>
            <a:r>
              <a:rPr lang="en-US" sz="3600" dirty="0">
                <a:ln>
                  <a:solidFill>
                    <a:srgbClr val="660066"/>
                  </a:solidFill>
                </a:ln>
              </a:rPr>
              <a:t>Two complementarities:</a:t>
            </a:r>
          </a:p>
        </p:txBody>
      </p:sp>
      <p:sp>
        <p:nvSpPr>
          <p:cNvPr id="3" name="Segnaposto contenuto 2"/>
          <p:cNvSpPr>
            <a:spLocks noGrp="1"/>
          </p:cNvSpPr>
          <p:nvPr>
            <p:ph idx="1"/>
          </p:nvPr>
        </p:nvSpPr>
        <p:spPr>
          <a:xfrm>
            <a:off x="2944051" y="4539362"/>
            <a:ext cx="8229600" cy="2318638"/>
          </a:xfrm>
        </p:spPr>
        <p:txBody>
          <a:bodyPr/>
          <a:lstStyle/>
          <a:p>
            <a:pPr>
              <a:buNone/>
            </a:pPr>
            <a:r>
              <a:rPr lang="en-GB" b="1" dirty="0">
                <a:solidFill>
                  <a:srgbClr val="008000"/>
                </a:solidFill>
              </a:rPr>
              <a:t>Synergic complementarities</a:t>
            </a:r>
            <a:endParaRPr lang="en-US" dirty="0"/>
          </a:p>
        </p:txBody>
      </p:sp>
      <p:sp>
        <p:nvSpPr>
          <p:cNvPr id="4" name="Ovale 3"/>
          <p:cNvSpPr/>
          <p:nvPr/>
        </p:nvSpPr>
        <p:spPr>
          <a:xfrm>
            <a:off x="0" y="3228780"/>
            <a:ext cx="5616222" cy="588171"/>
          </a:xfrm>
          <a:prstGeom prst="ellipse">
            <a:avLst/>
          </a:prstGeom>
          <a:solidFill>
            <a:srgbClr val="0000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Varieties of Capitalism</a:t>
            </a:r>
          </a:p>
        </p:txBody>
      </p:sp>
      <p:sp>
        <p:nvSpPr>
          <p:cNvPr id="6" name="Ovale 5"/>
          <p:cNvSpPr/>
          <p:nvPr/>
        </p:nvSpPr>
        <p:spPr>
          <a:xfrm>
            <a:off x="1351885" y="266558"/>
            <a:ext cx="2721522" cy="1366491"/>
          </a:xfrm>
          <a:prstGeom prst="ellipse">
            <a:avLst/>
          </a:prstGeom>
          <a:solidFill>
            <a:srgbClr val="FF0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Stake-Holders Conflicts</a:t>
            </a:r>
          </a:p>
        </p:txBody>
      </p:sp>
      <p:sp>
        <p:nvSpPr>
          <p:cNvPr id="7" name="Ovale 6"/>
          <p:cNvSpPr/>
          <p:nvPr/>
        </p:nvSpPr>
        <p:spPr>
          <a:xfrm>
            <a:off x="279892" y="5373216"/>
            <a:ext cx="5042371" cy="1321702"/>
          </a:xfrm>
          <a:prstGeom prst="ellipse">
            <a:avLst/>
          </a:prstGeom>
          <a:solidFill>
            <a:srgbClr val="008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Fitting Corporate Assets</a:t>
            </a:r>
          </a:p>
        </p:txBody>
      </p:sp>
      <p:sp>
        <p:nvSpPr>
          <p:cNvPr id="8" name="Freccia bidirezionale verticale 7"/>
          <p:cNvSpPr/>
          <p:nvPr/>
        </p:nvSpPr>
        <p:spPr>
          <a:xfrm>
            <a:off x="2459419" y="1837572"/>
            <a:ext cx="484632" cy="1216152"/>
          </a:xfrm>
          <a:prstGeom prst="upDownArrow">
            <a:avLst/>
          </a:prstGeom>
          <a:solidFill>
            <a:srgbClr val="FF0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ccia bidirezionale verticale 9"/>
          <p:cNvSpPr/>
          <p:nvPr/>
        </p:nvSpPr>
        <p:spPr>
          <a:xfrm>
            <a:off x="2459419" y="4002978"/>
            <a:ext cx="484632" cy="1216152"/>
          </a:xfrm>
          <a:prstGeom prst="upDownArrow">
            <a:avLst/>
          </a:prstGeom>
          <a:solidFill>
            <a:srgbClr val="008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asellaDiTesto 11"/>
          <p:cNvSpPr txBox="1"/>
          <p:nvPr/>
        </p:nvSpPr>
        <p:spPr>
          <a:xfrm>
            <a:off x="2944051" y="2445648"/>
            <a:ext cx="6113172" cy="1077218"/>
          </a:xfrm>
          <a:prstGeom prst="rect">
            <a:avLst/>
          </a:prstGeom>
          <a:noFill/>
        </p:spPr>
        <p:txBody>
          <a:bodyPr wrap="none" rtlCol="0">
            <a:spAutoFit/>
          </a:bodyPr>
          <a:lstStyle/>
          <a:p>
            <a:r>
              <a:rPr lang="it-IT" sz="3200" b="1" dirty="0" err="1">
                <a:solidFill>
                  <a:srgbClr val="FF0000"/>
                </a:solidFill>
                <a:ea typeface="ＭＳ Ｐゴシック" charset="0"/>
                <a:cs typeface="ＭＳ Ｐゴシック" charset="0"/>
              </a:rPr>
              <a:t>Conflictual</a:t>
            </a:r>
            <a:r>
              <a:rPr lang="it-IT" sz="3200" b="1" dirty="0">
                <a:solidFill>
                  <a:srgbClr val="FF0000"/>
                </a:solidFill>
                <a:ea typeface="ＭＳ Ｐゴシック" charset="0"/>
                <a:cs typeface="ＭＳ Ｐゴシック" charset="0"/>
              </a:rPr>
              <a:t> </a:t>
            </a:r>
            <a:r>
              <a:rPr lang="it-IT" sz="3200" b="1" dirty="0" err="1">
                <a:solidFill>
                  <a:srgbClr val="FF0000"/>
                </a:solidFill>
                <a:ea typeface="ＭＳ Ｐゴシック" charset="0"/>
                <a:cs typeface="ＭＳ Ｐゴシック" charset="0"/>
              </a:rPr>
              <a:t>Complementarities</a:t>
            </a:r>
            <a:r>
              <a:rPr lang="it-IT" sz="3200" b="1" dirty="0">
                <a:solidFill>
                  <a:srgbClr val="FF0000"/>
                </a:solidFill>
                <a:ea typeface="ＭＳ Ｐゴシック" charset="0"/>
                <a:cs typeface="ＭＳ Ｐゴシック" charset="0"/>
              </a:rPr>
              <a:t> </a:t>
            </a:r>
            <a:br>
              <a:rPr lang="it-IT" sz="3200" dirty="0">
                <a:solidFill>
                  <a:srgbClr val="FF0000"/>
                </a:solidFill>
                <a:ea typeface="ＭＳ Ｐゴシック" charset="0"/>
                <a:cs typeface="ＭＳ Ｐゴシック" charset="0"/>
              </a:rPr>
            </a:br>
            <a:endParaRPr lang="en-US" sz="3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5"/>
          <p:cNvSpPr>
            <a:spLocks noGrp="1"/>
          </p:cNvSpPr>
          <p:nvPr>
            <p:ph type="sldNum" sz="quarter" idx="12"/>
          </p:nvPr>
        </p:nvSpPr>
        <p:spPr/>
        <p:txBody>
          <a:bodyPr/>
          <a:lstStyle/>
          <a:p>
            <a:fld id="{2759FBFD-FC25-DA43-AFFD-A87FADFCD6E8}" type="slidenum">
              <a:rPr lang="it-IT"/>
              <a:pPr/>
              <a:t>98</a:t>
            </a:fld>
            <a:endParaRPr lang="it-IT"/>
          </a:p>
        </p:txBody>
      </p:sp>
      <p:pic>
        <p:nvPicPr>
          <p:cNvPr id="34818"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92101" y="-1"/>
            <a:ext cx="6051899" cy="2135481"/>
          </a:xfrm>
          <a:solidFill>
            <a:srgbClr val="DCE6F2"/>
          </a:solidFill>
          <a:ln>
            <a:solidFill>
              <a:schemeClr val="bg1"/>
            </a:solidFill>
          </a:ln>
        </p:spPr>
        <p:txBody>
          <a:bodyPr/>
          <a:lstStyle/>
          <a:p>
            <a:r>
              <a:rPr lang="en-US" sz="3600" dirty="0">
                <a:solidFill>
                  <a:srgbClr val="660066"/>
                </a:solidFill>
              </a:rPr>
              <a:t>Dispersed varieties of capitalism</a:t>
            </a:r>
          </a:p>
        </p:txBody>
      </p:sp>
      <p:sp>
        <p:nvSpPr>
          <p:cNvPr id="3" name="Segnaposto contenuto 2"/>
          <p:cNvSpPr>
            <a:spLocks noGrp="1"/>
          </p:cNvSpPr>
          <p:nvPr>
            <p:ph idx="1"/>
          </p:nvPr>
        </p:nvSpPr>
        <p:spPr>
          <a:xfrm>
            <a:off x="0" y="2135481"/>
            <a:ext cx="8916373" cy="4525963"/>
          </a:xfrm>
        </p:spPr>
        <p:txBody>
          <a:bodyPr/>
          <a:lstStyle/>
          <a:p>
            <a:pPr>
              <a:buNone/>
            </a:pPr>
            <a:endParaRPr lang="en-US" sz="2200" dirty="0"/>
          </a:p>
          <a:p>
            <a:pPr>
              <a:buNone/>
            </a:pPr>
            <a:r>
              <a:rPr lang="en-US" sz="2200" dirty="0">
                <a:solidFill>
                  <a:srgbClr val="FF0000"/>
                </a:solidFill>
              </a:rPr>
              <a:t>Capitalist diversify their interests by holding shares in different firms.</a:t>
            </a:r>
          </a:p>
          <a:p>
            <a:pPr>
              <a:buNone/>
            </a:pPr>
            <a:endParaRPr lang="en-US" sz="2200" dirty="0">
              <a:solidFill>
                <a:srgbClr val="FF0000"/>
              </a:solidFill>
            </a:endParaRPr>
          </a:p>
          <a:p>
            <a:pPr>
              <a:buNone/>
            </a:pPr>
            <a:r>
              <a:rPr lang="en-US" sz="2200" dirty="0">
                <a:solidFill>
                  <a:srgbClr val="FF0000"/>
                </a:solidFill>
              </a:rPr>
              <a:t>Workers do not concentrate their interests by the means of political action. Unions and Social-Democracy are weak.</a:t>
            </a:r>
          </a:p>
          <a:p>
            <a:pPr>
              <a:buNone/>
            </a:pPr>
            <a:endParaRPr lang="en-US" sz="2200" dirty="0"/>
          </a:p>
          <a:p>
            <a:pPr>
              <a:buNone/>
            </a:pPr>
            <a:r>
              <a:rPr lang="en-US" sz="2200" dirty="0"/>
              <a:t>Managerial hierarchies and firms’ size are not limited by the owners’ interests to control the firm. </a:t>
            </a:r>
          </a:p>
          <a:p>
            <a:pPr>
              <a:buNone/>
            </a:pPr>
            <a:endParaRPr lang="en-US" sz="2200" dirty="0"/>
          </a:p>
          <a:p>
            <a:pPr>
              <a:buNone/>
            </a:pPr>
            <a:r>
              <a:rPr lang="en-US" sz="2200" dirty="0">
                <a:solidFill>
                  <a:srgbClr val="008000"/>
                </a:solidFill>
              </a:rPr>
              <a:t>Managers have strong incentives to invest in firms’ specific and difficult to monitor skills. Dispersed owners and disorganized workers do not have the same incentives.</a:t>
            </a:r>
          </a:p>
          <a:p>
            <a:endParaRPr lang="en-US" sz="2200" dirty="0"/>
          </a:p>
        </p:txBody>
      </p:sp>
      <p:pic>
        <p:nvPicPr>
          <p:cNvPr id="52227" name="Picture 3"/>
          <p:cNvPicPr>
            <a:picLocks noChangeAspect="1" noChangeArrowheads="1"/>
          </p:cNvPicPr>
          <p:nvPr/>
        </p:nvPicPr>
        <p:blipFill>
          <a:blip r:embed="rId2"/>
          <a:srcRect/>
          <a:stretch>
            <a:fillRect/>
          </a:stretch>
        </p:blipFill>
        <p:spPr bwMode="auto">
          <a:xfrm>
            <a:off x="1" y="0"/>
            <a:ext cx="3092100" cy="2135481"/>
          </a:xfrm>
          <a:prstGeom prst="rect">
            <a:avLst/>
          </a:prstGeom>
          <a:noFill/>
          <a:ln w="9525">
            <a:noFill/>
            <a:miter lim="800000"/>
            <a:headEnd/>
            <a:tailEnd/>
          </a:ln>
          <a:effectLst/>
        </p:spPr>
      </p:pic>
      <p:pic>
        <p:nvPicPr>
          <p:cNvPr id="52228" name="Picture 4"/>
          <p:cNvPicPr>
            <a:picLocks noChangeAspect="1" noChangeArrowheads="1"/>
          </p:cNvPicPr>
          <p:nvPr/>
        </p:nvPicPr>
        <p:blipFill>
          <a:blip r:embed="rId3"/>
          <a:srcRect/>
          <a:stretch>
            <a:fillRect/>
          </a:stretch>
        </p:blipFill>
        <p:spPr bwMode="auto">
          <a:xfrm>
            <a:off x="2217917" y="1261297"/>
            <a:ext cx="874184" cy="874183"/>
          </a:xfrm>
          <a:prstGeom prst="rect">
            <a:avLst/>
          </a:prstGeom>
          <a:noFill/>
          <a:ln w="9525">
            <a:noFill/>
            <a:miter lim="800000"/>
            <a:headEnd/>
            <a:tailEnd/>
          </a:ln>
          <a:effec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usso">
  <a:themeElements>
    <a:clrScheme name="Fluss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ss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ss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otalTime>47640</TotalTime>
  <Words>12335</Words>
  <Application>Microsoft Macintosh PowerPoint</Application>
  <PresentationFormat>Presentazione su schermo (4:3)</PresentationFormat>
  <Paragraphs>1246</Paragraphs>
  <Slides>132</Slides>
  <Notes>62</Notes>
  <HiddenSlides>0</HiddenSlides>
  <MMClips>0</MMClips>
  <ScaleCrop>false</ScaleCrop>
  <HeadingPairs>
    <vt:vector size="8" baseType="variant">
      <vt:variant>
        <vt:lpstr>Caratteri utilizzati</vt:lpstr>
      </vt:variant>
      <vt:variant>
        <vt:i4>16</vt:i4>
      </vt:variant>
      <vt:variant>
        <vt:lpstr>Tema</vt:lpstr>
      </vt:variant>
      <vt:variant>
        <vt:i4>7</vt:i4>
      </vt:variant>
      <vt:variant>
        <vt:lpstr>Server OLE incorporati</vt:lpstr>
      </vt:variant>
      <vt:variant>
        <vt:i4>1</vt:i4>
      </vt:variant>
      <vt:variant>
        <vt:lpstr>Titoli diapositive</vt:lpstr>
      </vt:variant>
      <vt:variant>
        <vt:i4>132</vt:i4>
      </vt:variant>
    </vt:vector>
  </HeadingPairs>
  <TitlesOfParts>
    <vt:vector size="156" baseType="lpstr">
      <vt:lpstr>ＭＳ Ｐゴシック</vt:lpstr>
      <vt:lpstr>ＭＳ Ｐゴシック</vt:lpstr>
      <vt:lpstr>ヒラギノ角ゴ Pro W3</vt:lpstr>
      <vt:lpstr>Arial</vt:lpstr>
      <vt:lpstr>Arial Narrow</vt:lpstr>
      <vt:lpstr>Calibri</vt:lpstr>
      <vt:lpstr>Calibri Light</vt:lpstr>
      <vt:lpstr>Chicago</vt:lpstr>
      <vt:lpstr>Constantia</vt:lpstr>
      <vt:lpstr>Garamond</vt:lpstr>
      <vt:lpstr>Geneva</vt:lpstr>
      <vt:lpstr>Helvetica</vt:lpstr>
      <vt:lpstr>Symbol</vt:lpstr>
      <vt:lpstr>Times</vt:lpstr>
      <vt:lpstr>Times New Roman</vt:lpstr>
      <vt:lpstr>Wingdings 2</vt:lpstr>
      <vt:lpstr>Blank Presentation</vt:lpstr>
      <vt:lpstr>Flusso</vt:lpstr>
      <vt:lpstr>1_Tema di Office</vt:lpstr>
      <vt:lpstr>2_Tema di Office</vt:lpstr>
      <vt:lpstr>3_Tema di Office</vt:lpstr>
      <vt:lpstr>Tema di Office</vt:lpstr>
      <vt:lpstr>4_Tema di Office</vt:lpstr>
      <vt:lpstr>Equation</vt:lpstr>
      <vt:lpstr>  Firms, Markets  and other Institutions  in a comparative perspective</vt:lpstr>
      <vt:lpstr>  Ends-Means Economics.</vt:lpstr>
      <vt:lpstr>Extended ends and limited capabilities.</vt:lpstr>
      <vt:lpstr>Dimensions of Scarcity in Institutional Economics</vt:lpstr>
      <vt:lpstr>Dimension 2:  Self-realization Scarcity.</vt:lpstr>
      <vt:lpstr>The ends -means separation problem.</vt:lpstr>
      <vt:lpstr>Presentazione standard di PowerPoint</vt:lpstr>
      <vt:lpstr>Presentazione standard di PowerPoint</vt:lpstr>
      <vt:lpstr>Presentazione standard di PowerPoint</vt:lpstr>
      <vt:lpstr>Dimension 3: Social Scarcity </vt:lpstr>
      <vt:lpstr>Positional goods. </vt:lpstr>
      <vt:lpstr>Presentazione standard di PowerPoint</vt:lpstr>
      <vt:lpstr>First order jural positions</vt:lpstr>
      <vt:lpstr>Second order jural positions</vt:lpstr>
      <vt:lpstr>Legal Relations and Social Scarcity</vt:lpstr>
      <vt:lpstr>Dimension 4:  Human Intelligence Scarcity.</vt:lpstr>
      <vt:lpstr>An infinite regress?</vt:lpstr>
      <vt:lpstr>First-order bounded maximization.</vt:lpstr>
      <vt:lpstr>Second-order bounded maximization.</vt:lpstr>
      <vt:lpstr>Dimensions of Bounded Rationality.</vt:lpstr>
      <vt:lpstr>Dimension 5:  Institutional Scarcity </vt:lpstr>
      <vt:lpstr> The roots of institutional constraints</vt:lpstr>
      <vt:lpstr>Production of institutions by the means of institutions.</vt:lpstr>
      <vt:lpstr>Two architectures of economic theory</vt:lpstr>
      <vt:lpstr> Ronald vs. Ronald</vt:lpstr>
      <vt:lpstr>The Young English Socialist.</vt:lpstr>
      <vt:lpstr>The Old American Libertarian.</vt:lpstr>
      <vt:lpstr>Mixing ages:  a Schizophrenic  Ronald?</vt:lpstr>
      <vt:lpstr>Ronald’s Record</vt:lpstr>
      <vt:lpstr>Lissening to Ronald’s reasons........</vt:lpstr>
      <vt:lpstr>Ronald’s un-divided self.</vt:lpstr>
      <vt:lpstr>The challenge to microeconomics of the Re-constructed Ronald.</vt:lpstr>
      <vt:lpstr>Institutions as costly substitutes</vt:lpstr>
      <vt:lpstr>The changing optimal mix of costly institutions: a Coasian example</vt:lpstr>
      <vt:lpstr>Markets!!!</vt:lpstr>
      <vt:lpstr> Meta-markets?</vt:lpstr>
      <vt:lpstr>Costly institutions and development</vt:lpstr>
      <vt:lpstr> Institutional Complementarities</vt:lpstr>
      <vt:lpstr>Institutional substitution  and institutional frameworks</vt:lpstr>
      <vt:lpstr> The Coasian example re-examined</vt:lpstr>
      <vt:lpstr>Limitations of the Coasian approach</vt:lpstr>
      <vt:lpstr>Disequilibriun  Transaction Costs</vt:lpstr>
      <vt:lpstr>Coase’s  Journey</vt:lpstr>
      <vt:lpstr>Fuller’s  Journey</vt:lpstr>
      <vt:lpstr>A joint Coase-Fuller  Journey?</vt:lpstr>
      <vt:lpstr>Within a firm, its members:</vt:lpstr>
      <vt:lpstr>The firm as a private ordering</vt:lpstr>
      <vt:lpstr>The monitoring problem  (Alchian, Demsetz)</vt:lpstr>
      <vt:lpstr>The Specificity Problem   (Williamson)</vt:lpstr>
      <vt:lpstr>Transaction cost efficiency under alternative behavioural assumptions</vt:lpstr>
      <vt:lpstr>The Cathedral framework.</vt:lpstr>
      <vt:lpstr>3 (+1) Columns for the Cathedral.</vt:lpstr>
      <vt:lpstr>Calabresi’s Fundamental Transformation:</vt:lpstr>
      <vt:lpstr>Williamsons’s Fundamental Transformation:</vt:lpstr>
      <vt:lpstr>The Fundamental Differences.</vt:lpstr>
      <vt:lpstr>Ex-ante contractual Incompleteness</vt:lpstr>
      <vt:lpstr>Grossman, Hart and Moore Model</vt:lpstr>
      <vt:lpstr>From butter milk to Swiss cheese</vt:lpstr>
      <vt:lpstr> Hart’s non-fundamental transformation: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Limitations of the GHM model.</vt:lpstr>
      <vt:lpstr>GM-Fisher Body:  an hold-up story?</vt:lpstr>
      <vt:lpstr>Top management  with a judicial function.</vt:lpstr>
      <vt:lpstr>A different interpretation.</vt:lpstr>
      <vt:lpstr>Institutional Substitution and Institutional Complementarity </vt:lpstr>
      <vt:lpstr>The Notion of Institutional Complementarity (Aoki, 2001)</vt:lpstr>
      <vt:lpstr>Families’-Employers’ institutional complementarities</vt:lpstr>
      <vt:lpstr>Complementarities and Evolution.</vt:lpstr>
      <vt:lpstr>Two directions of causation.</vt:lpstr>
      <vt:lpstr>Presentazione standard di PowerPoint</vt:lpstr>
      <vt:lpstr>Inverting the Argument.</vt:lpstr>
      <vt:lpstr>Presentazione standard di PowerPoint</vt:lpstr>
      <vt:lpstr>Pagano Rowthorn 1994</vt:lpstr>
      <vt:lpstr>Conditions for organizational equilibria</vt:lpstr>
      <vt:lpstr>Multiplicity of organizational equilibria</vt:lpstr>
      <vt:lpstr>Organizational equilibria and complementarities</vt:lpstr>
      <vt:lpstr>Role of the elasticity of substitution in the model.</vt:lpstr>
      <vt:lpstr> (Meta-)Complementarities</vt:lpstr>
      <vt:lpstr>The Notion of Institutional Complementarity (Aoki, 2001)</vt:lpstr>
      <vt:lpstr>Two complementarities:</vt:lpstr>
      <vt:lpstr>Presentazione standard di PowerPoint</vt:lpstr>
      <vt:lpstr>Dispersed varieties of capitalism</vt:lpstr>
      <vt:lpstr>Concentrated varieties of capitalism</vt:lpstr>
      <vt:lpstr>Conflictual Complementarities: different stake-hoders interactions  </vt:lpstr>
      <vt:lpstr>Synergic complementarities: stakeholders rights and firms’ technical assets</vt:lpstr>
      <vt:lpstr>The evolution  of the American variety of capitalism </vt:lpstr>
      <vt:lpstr>The evolution  of the American variety of capitalism </vt:lpstr>
      <vt:lpstr>  Evolutionary roots of the European varieties </vt:lpstr>
      <vt:lpstr> Evolutionary roots of the European varieties </vt:lpstr>
      <vt:lpstr>The British Metamorphosis  (I): from concentrated equilibrium to disequilibrium.</vt:lpstr>
      <vt:lpstr>The British Metamorphosis  (II):  from disequilibrium to dispersed equilibrium.</vt:lpstr>
      <vt:lpstr>Switzerland:  an Alpine America?</vt:lpstr>
      <vt:lpstr>1982-1999:  La great mutation of corporate capitalism</vt:lpstr>
      <vt:lpstr> In both Marx and Schumpeter  knowledge was not part of capital </vt:lpstr>
      <vt:lpstr> Catherine Fisk, and the history of the knowledge struggle</vt:lpstr>
      <vt:lpstr> Katharina Pistor  and the code of Capital</vt:lpstr>
      <vt:lpstr>  National intellectual monopolies  </vt:lpstr>
      <vt:lpstr>Trade secrets </vt:lpstr>
      <vt:lpstr>Globalization transformed  intellectual monopoly into capital</vt:lpstr>
      <vt:lpstr>Vicious  and  virtuos circles</vt:lpstr>
      <vt:lpstr>First effect: inequality           </vt:lpstr>
      <vt:lpstr>Second effect: financialization</vt:lpstr>
      <vt:lpstr>Third effect: stagnation</vt:lpstr>
      <vt:lpstr>Global Patents and Investments.</vt:lpstr>
      <vt:lpstr>Dynamics of Intellectual  Monopoly Capitalism</vt:lpstr>
      <vt:lpstr>Pandemics and intellectual monopolies</vt:lpstr>
      <vt:lpstr>Knowledge-Markets Complementarities</vt:lpstr>
      <vt:lpstr> Open Science: free-riding on a global common </vt:lpstr>
      <vt:lpstr>Knowledge-Markets institutional complementarities</vt:lpstr>
      <vt:lpstr>The shadow of the war</vt:lpstr>
      <vt:lpstr>Military secrets and patents' disclosure</vt:lpstr>
      <vt:lpstr>Hierarchical Globalization</vt:lpstr>
      <vt:lpstr>         De-globalization?</vt:lpstr>
      <vt:lpstr>       What can be done?</vt:lpstr>
      <vt:lpstr>At the end of the journey</vt:lpstr>
    </vt:vector>
  </TitlesOfParts>
  <Company>Università di Siena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Theory of the Firm</dc:title>
  <dc:creator>Ugo Pagano</dc:creator>
  <cp:lastModifiedBy>Ugo Pagano</cp:lastModifiedBy>
  <cp:revision>140</cp:revision>
  <dcterms:created xsi:type="dcterms:W3CDTF">2015-05-03T18:54:51Z</dcterms:created>
  <dcterms:modified xsi:type="dcterms:W3CDTF">2024-05-19T17:03:05Z</dcterms:modified>
</cp:coreProperties>
</file>